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handoutMasterIdLst>
    <p:handoutMasterId r:id="rId136"/>
  </p:handoutMasterIdLst>
  <p:sldIdLst>
    <p:sldId id="295" r:id="rId2"/>
    <p:sldId id="466" r:id="rId3"/>
    <p:sldId id="467" r:id="rId4"/>
    <p:sldId id="469" r:id="rId5"/>
    <p:sldId id="468" r:id="rId6"/>
    <p:sldId id="259" r:id="rId7"/>
    <p:sldId id="258" r:id="rId8"/>
    <p:sldId id="260" r:id="rId9"/>
    <p:sldId id="306" r:id="rId10"/>
    <p:sldId id="261" r:id="rId11"/>
    <p:sldId id="424" r:id="rId12"/>
    <p:sldId id="262" r:id="rId13"/>
    <p:sldId id="263" r:id="rId14"/>
    <p:sldId id="345" r:id="rId15"/>
    <p:sldId id="327" r:id="rId16"/>
    <p:sldId id="346" r:id="rId17"/>
    <p:sldId id="419" r:id="rId18"/>
    <p:sldId id="264" r:id="rId19"/>
    <p:sldId id="446" r:id="rId20"/>
    <p:sldId id="447" r:id="rId21"/>
    <p:sldId id="445" r:id="rId22"/>
    <p:sldId id="438" r:id="rId23"/>
    <p:sldId id="444" r:id="rId24"/>
    <p:sldId id="449" r:id="rId25"/>
    <p:sldId id="330" r:id="rId26"/>
    <p:sldId id="422" r:id="rId27"/>
    <p:sldId id="265" r:id="rId28"/>
    <p:sldId id="451" r:id="rId29"/>
    <p:sldId id="453" r:id="rId30"/>
    <p:sldId id="452" r:id="rId31"/>
    <p:sldId id="454" r:id="rId32"/>
    <p:sldId id="455" r:id="rId33"/>
    <p:sldId id="456" r:id="rId34"/>
    <p:sldId id="457" r:id="rId35"/>
    <p:sldId id="450" r:id="rId36"/>
    <p:sldId id="331" r:id="rId37"/>
    <p:sldId id="416" r:id="rId38"/>
    <p:sldId id="266" r:id="rId39"/>
    <p:sldId id="458" r:id="rId40"/>
    <p:sldId id="441" r:id="rId41"/>
    <p:sldId id="332" r:id="rId42"/>
    <p:sldId id="437" r:id="rId43"/>
    <p:sldId id="442" r:id="rId44"/>
    <p:sldId id="423" r:id="rId45"/>
    <p:sldId id="271" r:id="rId46"/>
    <p:sldId id="459" r:id="rId47"/>
    <p:sldId id="389" r:id="rId48"/>
    <p:sldId id="390" r:id="rId49"/>
    <p:sldId id="391" r:id="rId50"/>
    <p:sldId id="392" r:id="rId51"/>
    <p:sldId id="393" r:id="rId52"/>
    <p:sldId id="394" r:id="rId53"/>
    <p:sldId id="395" r:id="rId54"/>
    <p:sldId id="396" r:id="rId55"/>
    <p:sldId id="397" r:id="rId56"/>
    <p:sldId id="398" r:id="rId57"/>
    <p:sldId id="399" r:id="rId58"/>
    <p:sldId id="401" r:id="rId59"/>
    <p:sldId id="402" r:id="rId60"/>
    <p:sldId id="403" r:id="rId61"/>
    <p:sldId id="404" r:id="rId62"/>
    <p:sldId id="405" r:id="rId63"/>
    <p:sldId id="407" r:id="rId64"/>
    <p:sldId id="408" r:id="rId65"/>
    <p:sldId id="460" r:id="rId66"/>
    <p:sldId id="333" r:id="rId67"/>
    <p:sldId id="305" r:id="rId68"/>
    <p:sldId id="415" r:id="rId69"/>
    <p:sldId id="316" r:id="rId70"/>
    <p:sldId id="334" r:id="rId71"/>
    <p:sldId id="348" r:id="rId72"/>
    <p:sldId id="349" r:id="rId73"/>
    <p:sldId id="350" r:id="rId74"/>
    <p:sldId id="461" r:id="rId75"/>
    <p:sldId id="487" r:id="rId76"/>
    <p:sldId id="486" r:id="rId77"/>
    <p:sldId id="314" r:id="rId78"/>
    <p:sldId id="462" r:id="rId79"/>
    <p:sldId id="463" r:id="rId80"/>
    <p:sldId id="352" r:id="rId81"/>
    <p:sldId id="354" r:id="rId82"/>
    <p:sldId id="355" r:id="rId83"/>
    <p:sldId id="356" r:id="rId84"/>
    <p:sldId id="335" r:id="rId85"/>
    <p:sldId id="357" r:id="rId86"/>
    <p:sldId id="324" r:id="rId87"/>
    <p:sldId id="409" r:id="rId88"/>
    <p:sldId id="317" r:id="rId89"/>
    <p:sldId id="318" r:id="rId90"/>
    <p:sldId id="341" r:id="rId91"/>
    <p:sldId id="329" r:id="rId92"/>
    <p:sldId id="412" r:id="rId93"/>
    <p:sldId id="325" r:id="rId94"/>
    <p:sldId id="328" r:id="rId95"/>
    <p:sldId id="359" r:id="rId96"/>
    <p:sldId id="360" r:id="rId97"/>
    <p:sldId id="361" r:id="rId98"/>
    <p:sldId id="342" r:id="rId99"/>
    <p:sldId id="358" r:id="rId100"/>
    <p:sldId id="363" r:id="rId101"/>
    <p:sldId id="364" r:id="rId102"/>
    <p:sldId id="343"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427" r:id="rId116"/>
    <p:sldId id="428" r:id="rId117"/>
    <p:sldId id="484" r:id="rId118"/>
    <p:sldId id="485" r:id="rId119"/>
    <p:sldId id="430" r:id="rId120"/>
    <p:sldId id="429" r:id="rId121"/>
    <p:sldId id="431" r:id="rId122"/>
    <p:sldId id="476" r:id="rId123"/>
    <p:sldId id="477" r:id="rId124"/>
    <p:sldId id="478" r:id="rId125"/>
    <p:sldId id="479" r:id="rId126"/>
    <p:sldId id="480" r:id="rId127"/>
    <p:sldId id="481" r:id="rId128"/>
    <p:sldId id="482" r:id="rId129"/>
    <p:sldId id="470" r:id="rId130"/>
    <p:sldId id="473" r:id="rId131"/>
    <p:sldId id="474" r:id="rId132"/>
    <p:sldId id="475" r:id="rId133"/>
    <p:sldId id="483" r:id="rId134"/>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a:ea typeface="+mn-ea"/>
        <a:cs typeface="+mn-cs"/>
      </a:defRPr>
    </a:lvl1pPr>
    <a:lvl2pPr marL="457200" algn="l" rtl="0" eaLnBrk="0" fontAlgn="base" hangingPunct="0">
      <a:spcBef>
        <a:spcPct val="0"/>
      </a:spcBef>
      <a:spcAft>
        <a:spcPct val="0"/>
      </a:spcAft>
      <a:defRPr sz="2400" kern="1200">
        <a:solidFill>
          <a:schemeClr val="tx1"/>
        </a:solidFill>
        <a:latin typeface="Times New Roman"/>
        <a:ea typeface="+mn-ea"/>
        <a:cs typeface="+mn-cs"/>
      </a:defRPr>
    </a:lvl2pPr>
    <a:lvl3pPr marL="914400" algn="l" rtl="0" eaLnBrk="0" fontAlgn="base" hangingPunct="0">
      <a:spcBef>
        <a:spcPct val="0"/>
      </a:spcBef>
      <a:spcAft>
        <a:spcPct val="0"/>
      </a:spcAft>
      <a:defRPr sz="2400" kern="1200">
        <a:solidFill>
          <a:schemeClr val="tx1"/>
        </a:solidFill>
        <a:latin typeface="Times New Roman"/>
        <a:ea typeface="+mn-ea"/>
        <a:cs typeface="+mn-cs"/>
      </a:defRPr>
    </a:lvl3pPr>
    <a:lvl4pPr marL="1371600" algn="l" rtl="0" eaLnBrk="0" fontAlgn="base" hangingPunct="0">
      <a:spcBef>
        <a:spcPct val="0"/>
      </a:spcBef>
      <a:spcAft>
        <a:spcPct val="0"/>
      </a:spcAft>
      <a:defRPr sz="2400" kern="1200">
        <a:solidFill>
          <a:schemeClr val="tx1"/>
        </a:solidFill>
        <a:latin typeface="Times New Roman"/>
        <a:ea typeface="+mn-ea"/>
        <a:cs typeface="+mn-cs"/>
      </a:defRPr>
    </a:lvl4pPr>
    <a:lvl5pPr marL="1828800" algn="l" rtl="0" eaLnBrk="0" fontAlgn="base" hangingPunct="0">
      <a:spcBef>
        <a:spcPct val="0"/>
      </a:spcBef>
      <a:spcAft>
        <a:spcPct val="0"/>
      </a:spcAft>
      <a:defRPr sz="2400" kern="1200">
        <a:solidFill>
          <a:schemeClr val="tx1"/>
        </a:solidFill>
        <a:latin typeface="Times New Roman"/>
        <a:ea typeface="+mn-ea"/>
        <a:cs typeface="+mn-cs"/>
      </a:defRPr>
    </a:lvl5pPr>
    <a:lvl6pPr marL="2286000" algn="l" defTabSz="914400" rtl="0" eaLnBrk="1" latinLnBrk="0" hangingPunct="1">
      <a:defRPr sz="2400" kern="1200">
        <a:solidFill>
          <a:schemeClr val="tx1"/>
        </a:solidFill>
        <a:latin typeface="Times New Roman"/>
        <a:ea typeface="+mn-ea"/>
        <a:cs typeface="+mn-cs"/>
      </a:defRPr>
    </a:lvl6pPr>
    <a:lvl7pPr marL="2743200" algn="l" defTabSz="914400" rtl="0" eaLnBrk="1" latinLnBrk="0" hangingPunct="1">
      <a:defRPr sz="2400" kern="1200">
        <a:solidFill>
          <a:schemeClr val="tx1"/>
        </a:solidFill>
        <a:latin typeface="Times New Roman"/>
        <a:ea typeface="+mn-ea"/>
        <a:cs typeface="+mn-cs"/>
      </a:defRPr>
    </a:lvl7pPr>
    <a:lvl8pPr marL="3200400" algn="l" defTabSz="914400" rtl="0" eaLnBrk="1" latinLnBrk="0" hangingPunct="1">
      <a:defRPr sz="2400" kern="1200">
        <a:solidFill>
          <a:schemeClr val="tx1"/>
        </a:solidFill>
        <a:latin typeface="Times New Roman"/>
        <a:ea typeface="+mn-ea"/>
        <a:cs typeface="+mn-cs"/>
      </a:defRPr>
    </a:lvl8pPr>
    <a:lvl9pPr marL="3657600" algn="l" defTabSz="914400" rtl="0" eaLnBrk="1" latinLnBrk="0" hangingPunct="1">
      <a:defRPr sz="2400" kern="1200">
        <a:solidFill>
          <a:schemeClr val="tx1"/>
        </a:solidFill>
        <a:latin typeface="Times New Roman"/>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9378"/>
    <a:srgbClr val="7878DE"/>
    <a:srgbClr val="FF9966"/>
    <a:srgbClr val="582C00"/>
    <a:srgbClr val="663300"/>
    <a:srgbClr val="F56841"/>
    <a:srgbClr val="F48242"/>
    <a:srgbClr val="F06C5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9" autoAdjust="0"/>
    <p:restoredTop sz="94680" autoAdjust="0"/>
  </p:normalViewPr>
  <p:slideViewPr>
    <p:cSldViewPr>
      <p:cViewPr>
        <p:scale>
          <a:sx n="50" d="100"/>
          <a:sy n="50" d="100"/>
        </p:scale>
        <p:origin x="-1992" y="-10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smtClean="0"/>
              <a:t>Appointed Times</a:t>
            </a: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smtClean="0"/>
              <a:t>21 August 2015</a:t>
            </a:r>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smtClean="0"/>
              <a:t>Wyn Laidig</a:t>
            </a: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8E1F8E0E-E268-49BE-81A8-EBBA60DAA5AB}" type="slidenum">
              <a:rPr lang="en-US" smtClean="0"/>
              <a:t>‹#›</a:t>
            </a:fld>
            <a:endParaRPr lang="en-US"/>
          </a:p>
        </p:txBody>
      </p:sp>
    </p:spTree>
    <p:extLst>
      <p:ext uri="{BB962C8B-B14F-4D97-AF65-F5344CB8AC3E}">
        <p14:creationId xmlns:p14="http://schemas.microsoft.com/office/powerpoint/2010/main" val="24800433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smtClean="0"/>
              <a:t>Appointed Times</a:t>
            </a: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r>
              <a:rPr lang="en-US" smtClean="0"/>
              <a:t>21 August 2015</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r>
              <a:rPr lang="en-US" smtClean="0"/>
              <a:t>Wyn Laidig</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4AD5C731-29E5-4669-97B2-ADD48B32F860}" type="slidenum">
              <a:rPr lang="en-US" smtClean="0"/>
              <a:t>‹#›</a:t>
            </a:fld>
            <a:endParaRPr lang="en-US" dirty="0"/>
          </a:p>
        </p:txBody>
      </p:sp>
    </p:spTree>
    <p:extLst>
      <p:ext uri="{BB962C8B-B14F-4D97-AF65-F5344CB8AC3E}">
        <p14:creationId xmlns:p14="http://schemas.microsoft.com/office/powerpoint/2010/main" val="2463932381"/>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5C731-29E5-4669-97B2-ADD48B32F860}" type="slidenum">
              <a:rPr lang="en-US" smtClean="0"/>
              <a:t>19</a:t>
            </a:fld>
            <a:endParaRPr lang="en-US" dirty="0"/>
          </a:p>
        </p:txBody>
      </p:sp>
      <p:sp>
        <p:nvSpPr>
          <p:cNvPr id="5" name="Date Placeholder 4"/>
          <p:cNvSpPr>
            <a:spLocks noGrp="1"/>
          </p:cNvSpPr>
          <p:nvPr>
            <p:ph type="dt" idx="11"/>
          </p:nvPr>
        </p:nvSpPr>
        <p:spPr/>
        <p:txBody>
          <a:bodyPr/>
          <a:lstStyle/>
          <a:p>
            <a:r>
              <a:rPr lang="en-US" smtClean="0"/>
              <a:t>21 August 2015</a:t>
            </a:r>
            <a:endParaRPr lang="en-US" dirty="0"/>
          </a:p>
        </p:txBody>
      </p:sp>
      <p:sp>
        <p:nvSpPr>
          <p:cNvPr id="6" name="Footer Placeholder 5"/>
          <p:cNvSpPr>
            <a:spLocks noGrp="1"/>
          </p:cNvSpPr>
          <p:nvPr>
            <p:ph type="ftr" sz="quarter" idx="12"/>
          </p:nvPr>
        </p:nvSpPr>
        <p:spPr/>
        <p:txBody>
          <a:bodyPr/>
          <a:lstStyle/>
          <a:p>
            <a:r>
              <a:rPr lang="en-US" smtClean="0"/>
              <a:t>Wyn Laidig</a:t>
            </a:r>
            <a:endParaRPr lang="en-US" dirty="0"/>
          </a:p>
        </p:txBody>
      </p:sp>
      <p:sp>
        <p:nvSpPr>
          <p:cNvPr id="7" name="Header Placeholder 6"/>
          <p:cNvSpPr>
            <a:spLocks noGrp="1"/>
          </p:cNvSpPr>
          <p:nvPr>
            <p:ph type="hdr" sz="quarter" idx="13"/>
          </p:nvPr>
        </p:nvSpPr>
        <p:spPr/>
        <p:txBody>
          <a:bodyPr/>
          <a:lstStyle/>
          <a:p>
            <a:r>
              <a:rPr lang="en-US" smtClean="0"/>
              <a:t>Appointed Times</a:t>
            </a:r>
            <a:endParaRPr lang="en-US" dirty="0"/>
          </a:p>
        </p:txBody>
      </p:sp>
    </p:spTree>
    <p:extLst>
      <p:ext uri="{BB962C8B-B14F-4D97-AF65-F5344CB8AC3E}">
        <p14:creationId xmlns:p14="http://schemas.microsoft.com/office/powerpoint/2010/main" val="734327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5C731-29E5-4669-97B2-ADD48B32F860}" type="slidenum">
              <a:rPr lang="en-US" smtClean="0"/>
              <a:t>33</a:t>
            </a:fld>
            <a:endParaRPr lang="en-US" dirty="0"/>
          </a:p>
        </p:txBody>
      </p:sp>
      <p:sp>
        <p:nvSpPr>
          <p:cNvPr id="5" name="Date Placeholder 4"/>
          <p:cNvSpPr>
            <a:spLocks noGrp="1"/>
          </p:cNvSpPr>
          <p:nvPr>
            <p:ph type="dt" idx="11"/>
          </p:nvPr>
        </p:nvSpPr>
        <p:spPr/>
        <p:txBody>
          <a:bodyPr/>
          <a:lstStyle/>
          <a:p>
            <a:r>
              <a:rPr lang="en-US" smtClean="0"/>
              <a:t>21 August 2015</a:t>
            </a:r>
            <a:endParaRPr lang="en-US" dirty="0"/>
          </a:p>
        </p:txBody>
      </p:sp>
      <p:sp>
        <p:nvSpPr>
          <p:cNvPr id="6" name="Footer Placeholder 5"/>
          <p:cNvSpPr>
            <a:spLocks noGrp="1"/>
          </p:cNvSpPr>
          <p:nvPr>
            <p:ph type="ftr" sz="quarter" idx="12"/>
          </p:nvPr>
        </p:nvSpPr>
        <p:spPr/>
        <p:txBody>
          <a:bodyPr/>
          <a:lstStyle/>
          <a:p>
            <a:r>
              <a:rPr lang="en-US" smtClean="0"/>
              <a:t>Wyn Laidig</a:t>
            </a:r>
            <a:endParaRPr lang="en-US" dirty="0"/>
          </a:p>
        </p:txBody>
      </p:sp>
      <p:sp>
        <p:nvSpPr>
          <p:cNvPr id="7" name="Header Placeholder 6"/>
          <p:cNvSpPr>
            <a:spLocks noGrp="1"/>
          </p:cNvSpPr>
          <p:nvPr>
            <p:ph type="hdr" sz="quarter" idx="13"/>
          </p:nvPr>
        </p:nvSpPr>
        <p:spPr/>
        <p:txBody>
          <a:bodyPr/>
          <a:lstStyle/>
          <a:p>
            <a:r>
              <a:rPr lang="en-US" smtClean="0"/>
              <a:t>Appointed Times</a:t>
            </a:r>
            <a:endParaRPr lang="en-US" dirty="0"/>
          </a:p>
        </p:txBody>
      </p:sp>
    </p:spTree>
    <p:extLst>
      <p:ext uri="{BB962C8B-B14F-4D97-AF65-F5344CB8AC3E}">
        <p14:creationId xmlns:p14="http://schemas.microsoft.com/office/powerpoint/2010/main" val="734327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5C731-29E5-4669-97B2-ADD48B32F860}" type="slidenum">
              <a:rPr lang="en-US" smtClean="0"/>
              <a:t>34</a:t>
            </a:fld>
            <a:endParaRPr lang="en-US" dirty="0"/>
          </a:p>
        </p:txBody>
      </p:sp>
      <p:sp>
        <p:nvSpPr>
          <p:cNvPr id="5" name="Date Placeholder 4"/>
          <p:cNvSpPr>
            <a:spLocks noGrp="1"/>
          </p:cNvSpPr>
          <p:nvPr>
            <p:ph type="dt" idx="11"/>
          </p:nvPr>
        </p:nvSpPr>
        <p:spPr/>
        <p:txBody>
          <a:bodyPr/>
          <a:lstStyle/>
          <a:p>
            <a:r>
              <a:rPr lang="en-US" smtClean="0"/>
              <a:t>21 August 2015</a:t>
            </a:r>
            <a:endParaRPr lang="en-US" dirty="0"/>
          </a:p>
        </p:txBody>
      </p:sp>
      <p:sp>
        <p:nvSpPr>
          <p:cNvPr id="6" name="Footer Placeholder 5"/>
          <p:cNvSpPr>
            <a:spLocks noGrp="1"/>
          </p:cNvSpPr>
          <p:nvPr>
            <p:ph type="ftr" sz="quarter" idx="12"/>
          </p:nvPr>
        </p:nvSpPr>
        <p:spPr/>
        <p:txBody>
          <a:bodyPr/>
          <a:lstStyle/>
          <a:p>
            <a:r>
              <a:rPr lang="en-US" smtClean="0"/>
              <a:t>Wyn Laidig</a:t>
            </a:r>
            <a:endParaRPr lang="en-US" dirty="0"/>
          </a:p>
        </p:txBody>
      </p:sp>
      <p:sp>
        <p:nvSpPr>
          <p:cNvPr id="7" name="Header Placeholder 6"/>
          <p:cNvSpPr>
            <a:spLocks noGrp="1"/>
          </p:cNvSpPr>
          <p:nvPr>
            <p:ph type="hdr" sz="quarter" idx="13"/>
          </p:nvPr>
        </p:nvSpPr>
        <p:spPr/>
        <p:txBody>
          <a:bodyPr/>
          <a:lstStyle/>
          <a:p>
            <a:r>
              <a:rPr lang="en-US" smtClean="0"/>
              <a:t>Appointed Times</a:t>
            </a:r>
            <a:endParaRPr lang="en-US" dirty="0"/>
          </a:p>
        </p:txBody>
      </p:sp>
    </p:spTree>
    <p:extLst>
      <p:ext uri="{BB962C8B-B14F-4D97-AF65-F5344CB8AC3E}">
        <p14:creationId xmlns:p14="http://schemas.microsoft.com/office/powerpoint/2010/main" val="734327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5C731-29E5-4669-97B2-ADD48B32F860}" type="slidenum">
              <a:rPr lang="en-US" smtClean="0"/>
              <a:t>35</a:t>
            </a:fld>
            <a:endParaRPr lang="en-US" dirty="0"/>
          </a:p>
        </p:txBody>
      </p:sp>
      <p:sp>
        <p:nvSpPr>
          <p:cNvPr id="5" name="Date Placeholder 4"/>
          <p:cNvSpPr>
            <a:spLocks noGrp="1"/>
          </p:cNvSpPr>
          <p:nvPr>
            <p:ph type="dt" idx="11"/>
          </p:nvPr>
        </p:nvSpPr>
        <p:spPr/>
        <p:txBody>
          <a:bodyPr/>
          <a:lstStyle/>
          <a:p>
            <a:r>
              <a:rPr lang="en-US" smtClean="0"/>
              <a:t>21 August 2015</a:t>
            </a:r>
            <a:endParaRPr lang="en-US" dirty="0"/>
          </a:p>
        </p:txBody>
      </p:sp>
      <p:sp>
        <p:nvSpPr>
          <p:cNvPr id="6" name="Footer Placeholder 5"/>
          <p:cNvSpPr>
            <a:spLocks noGrp="1"/>
          </p:cNvSpPr>
          <p:nvPr>
            <p:ph type="ftr" sz="quarter" idx="12"/>
          </p:nvPr>
        </p:nvSpPr>
        <p:spPr/>
        <p:txBody>
          <a:bodyPr/>
          <a:lstStyle/>
          <a:p>
            <a:r>
              <a:rPr lang="en-US" smtClean="0"/>
              <a:t>Wyn Laidig</a:t>
            </a:r>
            <a:endParaRPr lang="en-US" dirty="0"/>
          </a:p>
        </p:txBody>
      </p:sp>
      <p:sp>
        <p:nvSpPr>
          <p:cNvPr id="7" name="Header Placeholder 6"/>
          <p:cNvSpPr>
            <a:spLocks noGrp="1"/>
          </p:cNvSpPr>
          <p:nvPr>
            <p:ph type="hdr" sz="quarter" idx="13"/>
          </p:nvPr>
        </p:nvSpPr>
        <p:spPr/>
        <p:txBody>
          <a:bodyPr/>
          <a:lstStyle/>
          <a:p>
            <a:r>
              <a:rPr lang="en-US" smtClean="0"/>
              <a:t>Appointed Times</a:t>
            </a:r>
            <a:endParaRPr lang="en-US" dirty="0"/>
          </a:p>
        </p:txBody>
      </p:sp>
    </p:spTree>
    <p:extLst>
      <p:ext uri="{BB962C8B-B14F-4D97-AF65-F5344CB8AC3E}">
        <p14:creationId xmlns:p14="http://schemas.microsoft.com/office/powerpoint/2010/main" val="734327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D5C731-29E5-4669-97B2-ADD48B32F860}" type="slidenum">
              <a:rPr lang="en-US" smtClean="0"/>
              <a:t>115</a:t>
            </a:fld>
            <a:endParaRPr lang="en-US" dirty="0"/>
          </a:p>
        </p:txBody>
      </p:sp>
      <p:sp>
        <p:nvSpPr>
          <p:cNvPr id="5" name="Date Placeholder 4"/>
          <p:cNvSpPr>
            <a:spLocks noGrp="1"/>
          </p:cNvSpPr>
          <p:nvPr>
            <p:ph type="dt" idx="11"/>
          </p:nvPr>
        </p:nvSpPr>
        <p:spPr/>
        <p:txBody>
          <a:bodyPr/>
          <a:lstStyle/>
          <a:p>
            <a:r>
              <a:rPr lang="en-US" smtClean="0"/>
              <a:t>21 August 2015</a:t>
            </a:r>
            <a:endParaRPr lang="en-US" dirty="0"/>
          </a:p>
        </p:txBody>
      </p:sp>
      <p:sp>
        <p:nvSpPr>
          <p:cNvPr id="6" name="Footer Placeholder 5"/>
          <p:cNvSpPr>
            <a:spLocks noGrp="1"/>
          </p:cNvSpPr>
          <p:nvPr>
            <p:ph type="ftr" sz="quarter" idx="12"/>
          </p:nvPr>
        </p:nvSpPr>
        <p:spPr/>
        <p:txBody>
          <a:bodyPr/>
          <a:lstStyle/>
          <a:p>
            <a:r>
              <a:rPr lang="en-US" smtClean="0"/>
              <a:t>Wyn Laidig</a:t>
            </a:r>
            <a:endParaRPr lang="en-US" dirty="0"/>
          </a:p>
        </p:txBody>
      </p:sp>
      <p:sp>
        <p:nvSpPr>
          <p:cNvPr id="7" name="Header Placeholder 6"/>
          <p:cNvSpPr>
            <a:spLocks noGrp="1"/>
          </p:cNvSpPr>
          <p:nvPr>
            <p:ph type="hdr" sz="quarter" idx="13"/>
          </p:nvPr>
        </p:nvSpPr>
        <p:spPr/>
        <p:txBody>
          <a:bodyPr/>
          <a:lstStyle/>
          <a:p>
            <a:r>
              <a:rPr lang="en-US" smtClean="0"/>
              <a:t>Appointed Times</a:t>
            </a:r>
            <a:endParaRPr lang="en-US" dirty="0"/>
          </a:p>
        </p:txBody>
      </p:sp>
    </p:spTree>
    <p:extLst>
      <p:ext uri="{BB962C8B-B14F-4D97-AF65-F5344CB8AC3E}">
        <p14:creationId xmlns:p14="http://schemas.microsoft.com/office/powerpoint/2010/main" val="2365610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5C731-29E5-4669-97B2-ADD48B32F860}" type="slidenum">
              <a:rPr lang="en-US" smtClean="0"/>
              <a:t>20</a:t>
            </a:fld>
            <a:endParaRPr lang="en-US" dirty="0"/>
          </a:p>
        </p:txBody>
      </p:sp>
      <p:sp>
        <p:nvSpPr>
          <p:cNvPr id="5" name="Date Placeholder 4"/>
          <p:cNvSpPr>
            <a:spLocks noGrp="1"/>
          </p:cNvSpPr>
          <p:nvPr>
            <p:ph type="dt" idx="11"/>
          </p:nvPr>
        </p:nvSpPr>
        <p:spPr/>
        <p:txBody>
          <a:bodyPr/>
          <a:lstStyle/>
          <a:p>
            <a:r>
              <a:rPr lang="en-US" smtClean="0"/>
              <a:t>21 August 2015</a:t>
            </a:r>
            <a:endParaRPr lang="en-US" dirty="0"/>
          </a:p>
        </p:txBody>
      </p:sp>
      <p:sp>
        <p:nvSpPr>
          <p:cNvPr id="6" name="Footer Placeholder 5"/>
          <p:cNvSpPr>
            <a:spLocks noGrp="1"/>
          </p:cNvSpPr>
          <p:nvPr>
            <p:ph type="ftr" sz="quarter" idx="12"/>
          </p:nvPr>
        </p:nvSpPr>
        <p:spPr/>
        <p:txBody>
          <a:bodyPr/>
          <a:lstStyle/>
          <a:p>
            <a:r>
              <a:rPr lang="en-US" smtClean="0"/>
              <a:t>Wyn Laidig</a:t>
            </a:r>
            <a:endParaRPr lang="en-US" dirty="0"/>
          </a:p>
        </p:txBody>
      </p:sp>
      <p:sp>
        <p:nvSpPr>
          <p:cNvPr id="7" name="Header Placeholder 6"/>
          <p:cNvSpPr>
            <a:spLocks noGrp="1"/>
          </p:cNvSpPr>
          <p:nvPr>
            <p:ph type="hdr" sz="quarter" idx="13"/>
          </p:nvPr>
        </p:nvSpPr>
        <p:spPr/>
        <p:txBody>
          <a:bodyPr/>
          <a:lstStyle/>
          <a:p>
            <a:r>
              <a:rPr lang="en-US" smtClean="0"/>
              <a:t>Appointed Times</a:t>
            </a:r>
            <a:endParaRPr lang="en-US" dirty="0"/>
          </a:p>
        </p:txBody>
      </p:sp>
    </p:spTree>
    <p:extLst>
      <p:ext uri="{BB962C8B-B14F-4D97-AF65-F5344CB8AC3E}">
        <p14:creationId xmlns:p14="http://schemas.microsoft.com/office/powerpoint/2010/main" val="734327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5C731-29E5-4669-97B2-ADD48B32F860}" type="slidenum">
              <a:rPr lang="en-US" smtClean="0"/>
              <a:t>21</a:t>
            </a:fld>
            <a:endParaRPr lang="en-US" dirty="0"/>
          </a:p>
        </p:txBody>
      </p:sp>
      <p:sp>
        <p:nvSpPr>
          <p:cNvPr id="5" name="Date Placeholder 4"/>
          <p:cNvSpPr>
            <a:spLocks noGrp="1"/>
          </p:cNvSpPr>
          <p:nvPr>
            <p:ph type="dt" idx="11"/>
          </p:nvPr>
        </p:nvSpPr>
        <p:spPr/>
        <p:txBody>
          <a:bodyPr/>
          <a:lstStyle/>
          <a:p>
            <a:r>
              <a:rPr lang="en-US" smtClean="0"/>
              <a:t>21 August 2015</a:t>
            </a:r>
            <a:endParaRPr lang="en-US" dirty="0"/>
          </a:p>
        </p:txBody>
      </p:sp>
      <p:sp>
        <p:nvSpPr>
          <p:cNvPr id="6" name="Footer Placeholder 5"/>
          <p:cNvSpPr>
            <a:spLocks noGrp="1"/>
          </p:cNvSpPr>
          <p:nvPr>
            <p:ph type="ftr" sz="quarter" idx="12"/>
          </p:nvPr>
        </p:nvSpPr>
        <p:spPr/>
        <p:txBody>
          <a:bodyPr/>
          <a:lstStyle/>
          <a:p>
            <a:r>
              <a:rPr lang="en-US" smtClean="0"/>
              <a:t>Wyn Laidig</a:t>
            </a:r>
            <a:endParaRPr lang="en-US" dirty="0"/>
          </a:p>
        </p:txBody>
      </p:sp>
      <p:sp>
        <p:nvSpPr>
          <p:cNvPr id="7" name="Header Placeholder 6"/>
          <p:cNvSpPr>
            <a:spLocks noGrp="1"/>
          </p:cNvSpPr>
          <p:nvPr>
            <p:ph type="hdr" sz="quarter" idx="13"/>
          </p:nvPr>
        </p:nvSpPr>
        <p:spPr/>
        <p:txBody>
          <a:bodyPr/>
          <a:lstStyle/>
          <a:p>
            <a:r>
              <a:rPr lang="en-US" smtClean="0"/>
              <a:t>Appointed Times</a:t>
            </a:r>
            <a:endParaRPr lang="en-US" dirty="0"/>
          </a:p>
        </p:txBody>
      </p:sp>
    </p:spTree>
    <p:extLst>
      <p:ext uri="{BB962C8B-B14F-4D97-AF65-F5344CB8AC3E}">
        <p14:creationId xmlns:p14="http://schemas.microsoft.com/office/powerpoint/2010/main" val="734327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5C731-29E5-4669-97B2-ADD48B32F860}" type="slidenum">
              <a:rPr lang="en-US" smtClean="0"/>
              <a:t>24</a:t>
            </a:fld>
            <a:endParaRPr lang="en-US" dirty="0"/>
          </a:p>
        </p:txBody>
      </p:sp>
      <p:sp>
        <p:nvSpPr>
          <p:cNvPr id="5" name="Date Placeholder 4"/>
          <p:cNvSpPr>
            <a:spLocks noGrp="1"/>
          </p:cNvSpPr>
          <p:nvPr>
            <p:ph type="dt" idx="11"/>
          </p:nvPr>
        </p:nvSpPr>
        <p:spPr/>
        <p:txBody>
          <a:bodyPr/>
          <a:lstStyle/>
          <a:p>
            <a:r>
              <a:rPr lang="en-US" smtClean="0"/>
              <a:t>21 August 2015</a:t>
            </a:r>
            <a:endParaRPr lang="en-US" dirty="0"/>
          </a:p>
        </p:txBody>
      </p:sp>
      <p:sp>
        <p:nvSpPr>
          <p:cNvPr id="6" name="Footer Placeholder 5"/>
          <p:cNvSpPr>
            <a:spLocks noGrp="1"/>
          </p:cNvSpPr>
          <p:nvPr>
            <p:ph type="ftr" sz="quarter" idx="12"/>
          </p:nvPr>
        </p:nvSpPr>
        <p:spPr/>
        <p:txBody>
          <a:bodyPr/>
          <a:lstStyle/>
          <a:p>
            <a:r>
              <a:rPr lang="en-US" smtClean="0"/>
              <a:t>Wyn Laidig</a:t>
            </a:r>
            <a:endParaRPr lang="en-US" dirty="0"/>
          </a:p>
        </p:txBody>
      </p:sp>
      <p:sp>
        <p:nvSpPr>
          <p:cNvPr id="7" name="Header Placeholder 6"/>
          <p:cNvSpPr>
            <a:spLocks noGrp="1"/>
          </p:cNvSpPr>
          <p:nvPr>
            <p:ph type="hdr" sz="quarter" idx="13"/>
          </p:nvPr>
        </p:nvSpPr>
        <p:spPr/>
        <p:txBody>
          <a:bodyPr/>
          <a:lstStyle/>
          <a:p>
            <a:r>
              <a:rPr lang="en-US" smtClean="0"/>
              <a:t>Appointed Times</a:t>
            </a:r>
            <a:endParaRPr lang="en-US" dirty="0"/>
          </a:p>
        </p:txBody>
      </p:sp>
    </p:spTree>
    <p:extLst>
      <p:ext uri="{BB962C8B-B14F-4D97-AF65-F5344CB8AC3E}">
        <p14:creationId xmlns:p14="http://schemas.microsoft.com/office/powerpoint/2010/main" val="734327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5C731-29E5-4669-97B2-ADD48B32F860}" type="slidenum">
              <a:rPr lang="en-US" smtClean="0"/>
              <a:t>28</a:t>
            </a:fld>
            <a:endParaRPr lang="en-US" dirty="0"/>
          </a:p>
        </p:txBody>
      </p:sp>
      <p:sp>
        <p:nvSpPr>
          <p:cNvPr id="5" name="Date Placeholder 4"/>
          <p:cNvSpPr>
            <a:spLocks noGrp="1"/>
          </p:cNvSpPr>
          <p:nvPr>
            <p:ph type="dt" idx="11"/>
          </p:nvPr>
        </p:nvSpPr>
        <p:spPr/>
        <p:txBody>
          <a:bodyPr/>
          <a:lstStyle/>
          <a:p>
            <a:r>
              <a:rPr lang="en-US" smtClean="0"/>
              <a:t>21 August 2015</a:t>
            </a:r>
            <a:endParaRPr lang="en-US" dirty="0"/>
          </a:p>
        </p:txBody>
      </p:sp>
      <p:sp>
        <p:nvSpPr>
          <p:cNvPr id="6" name="Footer Placeholder 5"/>
          <p:cNvSpPr>
            <a:spLocks noGrp="1"/>
          </p:cNvSpPr>
          <p:nvPr>
            <p:ph type="ftr" sz="quarter" idx="12"/>
          </p:nvPr>
        </p:nvSpPr>
        <p:spPr/>
        <p:txBody>
          <a:bodyPr/>
          <a:lstStyle/>
          <a:p>
            <a:r>
              <a:rPr lang="en-US" smtClean="0"/>
              <a:t>Wyn Laidig</a:t>
            </a:r>
            <a:endParaRPr lang="en-US" dirty="0"/>
          </a:p>
        </p:txBody>
      </p:sp>
      <p:sp>
        <p:nvSpPr>
          <p:cNvPr id="7" name="Header Placeholder 6"/>
          <p:cNvSpPr>
            <a:spLocks noGrp="1"/>
          </p:cNvSpPr>
          <p:nvPr>
            <p:ph type="hdr" sz="quarter" idx="13"/>
          </p:nvPr>
        </p:nvSpPr>
        <p:spPr/>
        <p:txBody>
          <a:bodyPr/>
          <a:lstStyle/>
          <a:p>
            <a:r>
              <a:rPr lang="en-US" smtClean="0"/>
              <a:t>Appointed Times</a:t>
            </a:r>
            <a:endParaRPr lang="en-US" dirty="0"/>
          </a:p>
        </p:txBody>
      </p:sp>
    </p:spTree>
    <p:extLst>
      <p:ext uri="{BB962C8B-B14F-4D97-AF65-F5344CB8AC3E}">
        <p14:creationId xmlns:p14="http://schemas.microsoft.com/office/powerpoint/2010/main" val="734327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5C731-29E5-4669-97B2-ADD48B32F860}" type="slidenum">
              <a:rPr lang="en-US" smtClean="0"/>
              <a:t>29</a:t>
            </a:fld>
            <a:endParaRPr lang="en-US" dirty="0"/>
          </a:p>
        </p:txBody>
      </p:sp>
      <p:sp>
        <p:nvSpPr>
          <p:cNvPr id="5" name="Date Placeholder 4"/>
          <p:cNvSpPr>
            <a:spLocks noGrp="1"/>
          </p:cNvSpPr>
          <p:nvPr>
            <p:ph type="dt" idx="11"/>
          </p:nvPr>
        </p:nvSpPr>
        <p:spPr/>
        <p:txBody>
          <a:bodyPr/>
          <a:lstStyle/>
          <a:p>
            <a:r>
              <a:rPr lang="en-US" smtClean="0"/>
              <a:t>21 August 2015</a:t>
            </a:r>
            <a:endParaRPr lang="en-US" dirty="0"/>
          </a:p>
        </p:txBody>
      </p:sp>
      <p:sp>
        <p:nvSpPr>
          <p:cNvPr id="6" name="Footer Placeholder 5"/>
          <p:cNvSpPr>
            <a:spLocks noGrp="1"/>
          </p:cNvSpPr>
          <p:nvPr>
            <p:ph type="ftr" sz="quarter" idx="12"/>
          </p:nvPr>
        </p:nvSpPr>
        <p:spPr/>
        <p:txBody>
          <a:bodyPr/>
          <a:lstStyle/>
          <a:p>
            <a:r>
              <a:rPr lang="en-US" smtClean="0"/>
              <a:t>Wyn Laidig</a:t>
            </a:r>
            <a:endParaRPr lang="en-US" dirty="0"/>
          </a:p>
        </p:txBody>
      </p:sp>
      <p:sp>
        <p:nvSpPr>
          <p:cNvPr id="7" name="Header Placeholder 6"/>
          <p:cNvSpPr>
            <a:spLocks noGrp="1"/>
          </p:cNvSpPr>
          <p:nvPr>
            <p:ph type="hdr" sz="quarter" idx="13"/>
          </p:nvPr>
        </p:nvSpPr>
        <p:spPr/>
        <p:txBody>
          <a:bodyPr/>
          <a:lstStyle/>
          <a:p>
            <a:r>
              <a:rPr lang="en-US" smtClean="0"/>
              <a:t>Appointed Times</a:t>
            </a:r>
            <a:endParaRPr lang="en-US" dirty="0"/>
          </a:p>
        </p:txBody>
      </p:sp>
    </p:spTree>
    <p:extLst>
      <p:ext uri="{BB962C8B-B14F-4D97-AF65-F5344CB8AC3E}">
        <p14:creationId xmlns:p14="http://schemas.microsoft.com/office/powerpoint/2010/main" val="734327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5C731-29E5-4669-97B2-ADD48B32F860}" type="slidenum">
              <a:rPr lang="en-US" smtClean="0"/>
              <a:t>30</a:t>
            </a:fld>
            <a:endParaRPr lang="en-US" dirty="0"/>
          </a:p>
        </p:txBody>
      </p:sp>
      <p:sp>
        <p:nvSpPr>
          <p:cNvPr id="5" name="Date Placeholder 4"/>
          <p:cNvSpPr>
            <a:spLocks noGrp="1"/>
          </p:cNvSpPr>
          <p:nvPr>
            <p:ph type="dt" idx="11"/>
          </p:nvPr>
        </p:nvSpPr>
        <p:spPr/>
        <p:txBody>
          <a:bodyPr/>
          <a:lstStyle/>
          <a:p>
            <a:r>
              <a:rPr lang="en-US" smtClean="0"/>
              <a:t>21 August 2015</a:t>
            </a:r>
            <a:endParaRPr lang="en-US" dirty="0"/>
          </a:p>
        </p:txBody>
      </p:sp>
      <p:sp>
        <p:nvSpPr>
          <p:cNvPr id="6" name="Footer Placeholder 5"/>
          <p:cNvSpPr>
            <a:spLocks noGrp="1"/>
          </p:cNvSpPr>
          <p:nvPr>
            <p:ph type="ftr" sz="quarter" idx="12"/>
          </p:nvPr>
        </p:nvSpPr>
        <p:spPr/>
        <p:txBody>
          <a:bodyPr/>
          <a:lstStyle/>
          <a:p>
            <a:r>
              <a:rPr lang="en-US" smtClean="0"/>
              <a:t>Wyn Laidig</a:t>
            </a:r>
            <a:endParaRPr lang="en-US" dirty="0"/>
          </a:p>
        </p:txBody>
      </p:sp>
      <p:sp>
        <p:nvSpPr>
          <p:cNvPr id="7" name="Header Placeholder 6"/>
          <p:cNvSpPr>
            <a:spLocks noGrp="1"/>
          </p:cNvSpPr>
          <p:nvPr>
            <p:ph type="hdr" sz="quarter" idx="13"/>
          </p:nvPr>
        </p:nvSpPr>
        <p:spPr/>
        <p:txBody>
          <a:bodyPr/>
          <a:lstStyle/>
          <a:p>
            <a:r>
              <a:rPr lang="en-US" smtClean="0"/>
              <a:t>Appointed Times</a:t>
            </a:r>
            <a:endParaRPr lang="en-US" dirty="0"/>
          </a:p>
        </p:txBody>
      </p:sp>
    </p:spTree>
    <p:extLst>
      <p:ext uri="{BB962C8B-B14F-4D97-AF65-F5344CB8AC3E}">
        <p14:creationId xmlns:p14="http://schemas.microsoft.com/office/powerpoint/2010/main" val="734327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5C731-29E5-4669-97B2-ADD48B32F860}" type="slidenum">
              <a:rPr lang="en-US" smtClean="0"/>
              <a:t>31</a:t>
            </a:fld>
            <a:endParaRPr lang="en-US" dirty="0"/>
          </a:p>
        </p:txBody>
      </p:sp>
      <p:sp>
        <p:nvSpPr>
          <p:cNvPr id="5" name="Date Placeholder 4"/>
          <p:cNvSpPr>
            <a:spLocks noGrp="1"/>
          </p:cNvSpPr>
          <p:nvPr>
            <p:ph type="dt" idx="11"/>
          </p:nvPr>
        </p:nvSpPr>
        <p:spPr/>
        <p:txBody>
          <a:bodyPr/>
          <a:lstStyle/>
          <a:p>
            <a:r>
              <a:rPr lang="en-US" smtClean="0"/>
              <a:t>21 August 2015</a:t>
            </a:r>
            <a:endParaRPr lang="en-US" dirty="0"/>
          </a:p>
        </p:txBody>
      </p:sp>
      <p:sp>
        <p:nvSpPr>
          <p:cNvPr id="6" name="Footer Placeholder 5"/>
          <p:cNvSpPr>
            <a:spLocks noGrp="1"/>
          </p:cNvSpPr>
          <p:nvPr>
            <p:ph type="ftr" sz="quarter" idx="12"/>
          </p:nvPr>
        </p:nvSpPr>
        <p:spPr/>
        <p:txBody>
          <a:bodyPr/>
          <a:lstStyle/>
          <a:p>
            <a:r>
              <a:rPr lang="en-US" smtClean="0"/>
              <a:t>Wyn Laidig</a:t>
            </a:r>
            <a:endParaRPr lang="en-US" dirty="0"/>
          </a:p>
        </p:txBody>
      </p:sp>
      <p:sp>
        <p:nvSpPr>
          <p:cNvPr id="7" name="Header Placeholder 6"/>
          <p:cNvSpPr>
            <a:spLocks noGrp="1"/>
          </p:cNvSpPr>
          <p:nvPr>
            <p:ph type="hdr" sz="quarter" idx="13"/>
          </p:nvPr>
        </p:nvSpPr>
        <p:spPr/>
        <p:txBody>
          <a:bodyPr/>
          <a:lstStyle/>
          <a:p>
            <a:r>
              <a:rPr lang="en-US" smtClean="0"/>
              <a:t>Appointed Times</a:t>
            </a:r>
            <a:endParaRPr lang="en-US" dirty="0"/>
          </a:p>
        </p:txBody>
      </p:sp>
    </p:spTree>
    <p:extLst>
      <p:ext uri="{BB962C8B-B14F-4D97-AF65-F5344CB8AC3E}">
        <p14:creationId xmlns:p14="http://schemas.microsoft.com/office/powerpoint/2010/main" val="734327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5C731-29E5-4669-97B2-ADD48B32F860}" type="slidenum">
              <a:rPr lang="en-US" smtClean="0"/>
              <a:t>32</a:t>
            </a:fld>
            <a:endParaRPr lang="en-US" dirty="0"/>
          </a:p>
        </p:txBody>
      </p:sp>
      <p:sp>
        <p:nvSpPr>
          <p:cNvPr id="5" name="Date Placeholder 4"/>
          <p:cNvSpPr>
            <a:spLocks noGrp="1"/>
          </p:cNvSpPr>
          <p:nvPr>
            <p:ph type="dt" idx="11"/>
          </p:nvPr>
        </p:nvSpPr>
        <p:spPr/>
        <p:txBody>
          <a:bodyPr/>
          <a:lstStyle/>
          <a:p>
            <a:r>
              <a:rPr lang="en-US" smtClean="0"/>
              <a:t>21 August 2015</a:t>
            </a:r>
            <a:endParaRPr lang="en-US" dirty="0"/>
          </a:p>
        </p:txBody>
      </p:sp>
      <p:sp>
        <p:nvSpPr>
          <p:cNvPr id="6" name="Footer Placeholder 5"/>
          <p:cNvSpPr>
            <a:spLocks noGrp="1"/>
          </p:cNvSpPr>
          <p:nvPr>
            <p:ph type="ftr" sz="quarter" idx="12"/>
          </p:nvPr>
        </p:nvSpPr>
        <p:spPr/>
        <p:txBody>
          <a:bodyPr/>
          <a:lstStyle/>
          <a:p>
            <a:r>
              <a:rPr lang="en-US" smtClean="0"/>
              <a:t>Wyn Laidig</a:t>
            </a:r>
            <a:endParaRPr lang="en-US" dirty="0"/>
          </a:p>
        </p:txBody>
      </p:sp>
      <p:sp>
        <p:nvSpPr>
          <p:cNvPr id="7" name="Header Placeholder 6"/>
          <p:cNvSpPr>
            <a:spLocks noGrp="1"/>
          </p:cNvSpPr>
          <p:nvPr>
            <p:ph type="hdr" sz="quarter" idx="13"/>
          </p:nvPr>
        </p:nvSpPr>
        <p:spPr/>
        <p:txBody>
          <a:bodyPr/>
          <a:lstStyle/>
          <a:p>
            <a:r>
              <a:rPr lang="en-US" smtClean="0"/>
              <a:t>Appointed Times</a:t>
            </a:r>
            <a:endParaRPr lang="en-US" dirty="0"/>
          </a:p>
        </p:txBody>
      </p:sp>
    </p:spTree>
    <p:extLst>
      <p:ext uri="{BB962C8B-B14F-4D97-AF65-F5344CB8AC3E}">
        <p14:creationId xmlns:p14="http://schemas.microsoft.com/office/powerpoint/2010/main" val="734327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7EDEA10E-1113-41B3-9A0F-25EF5A23F2CE}" type="slidenum">
              <a:rPr lang="en-US"/>
              <a:pPr/>
              <a:t>‹#›</a:t>
            </a:fld>
            <a:endParaRPr lang="en-US" dirty="0"/>
          </a:p>
        </p:txBody>
      </p:sp>
    </p:spTree>
    <p:extLst>
      <p:ext uri="{BB962C8B-B14F-4D97-AF65-F5344CB8AC3E}">
        <p14:creationId xmlns:p14="http://schemas.microsoft.com/office/powerpoint/2010/main" val="3608004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A4DF34F-469C-4009-B575-F044D7F69F3D}" type="slidenum">
              <a:rPr lang="en-US"/>
              <a:pPr/>
              <a:t>‹#›</a:t>
            </a:fld>
            <a:endParaRPr lang="en-US" dirty="0"/>
          </a:p>
        </p:txBody>
      </p:sp>
    </p:spTree>
    <p:extLst>
      <p:ext uri="{BB962C8B-B14F-4D97-AF65-F5344CB8AC3E}">
        <p14:creationId xmlns:p14="http://schemas.microsoft.com/office/powerpoint/2010/main" val="86971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4A32973-7929-41C0-AEC0-C52F4AD31FC4}" type="slidenum">
              <a:rPr lang="en-US"/>
              <a:pPr/>
              <a:t>‹#›</a:t>
            </a:fld>
            <a:endParaRPr lang="en-US" dirty="0"/>
          </a:p>
        </p:txBody>
      </p:sp>
    </p:spTree>
    <p:extLst>
      <p:ext uri="{BB962C8B-B14F-4D97-AF65-F5344CB8AC3E}">
        <p14:creationId xmlns:p14="http://schemas.microsoft.com/office/powerpoint/2010/main" val="1584125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1286859-9970-42E4-A742-C1F99FE547C6}" type="slidenum">
              <a:rPr lang="en-US"/>
              <a:pPr/>
              <a:t>‹#›</a:t>
            </a:fld>
            <a:endParaRPr lang="en-US" dirty="0"/>
          </a:p>
        </p:txBody>
      </p:sp>
    </p:spTree>
    <p:extLst>
      <p:ext uri="{BB962C8B-B14F-4D97-AF65-F5344CB8AC3E}">
        <p14:creationId xmlns:p14="http://schemas.microsoft.com/office/powerpoint/2010/main" val="3113914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1255ABE2-0C63-4AC0-9E0F-4D8F4983D39A}" type="slidenum">
              <a:rPr lang="en-US"/>
              <a:pPr/>
              <a:t>‹#›</a:t>
            </a:fld>
            <a:endParaRPr lang="en-US" dirty="0"/>
          </a:p>
        </p:txBody>
      </p:sp>
    </p:spTree>
    <p:extLst>
      <p:ext uri="{BB962C8B-B14F-4D97-AF65-F5344CB8AC3E}">
        <p14:creationId xmlns:p14="http://schemas.microsoft.com/office/powerpoint/2010/main" val="122886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50C9062B-DF2C-414A-B4CD-CE114BA5B36A}" type="slidenum">
              <a:rPr lang="en-US"/>
              <a:pPr/>
              <a:t>‹#›</a:t>
            </a:fld>
            <a:endParaRPr lang="en-US" dirty="0"/>
          </a:p>
        </p:txBody>
      </p:sp>
    </p:spTree>
    <p:extLst>
      <p:ext uri="{BB962C8B-B14F-4D97-AF65-F5344CB8AC3E}">
        <p14:creationId xmlns:p14="http://schemas.microsoft.com/office/powerpoint/2010/main" val="2032588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39977956-EBEB-4DFE-98E5-B288F1E6DC4E}" type="slidenum">
              <a:rPr lang="en-US"/>
              <a:pPr/>
              <a:t>‹#›</a:t>
            </a:fld>
            <a:endParaRPr lang="en-US" dirty="0"/>
          </a:p>
        </p:txBody>
      </p:sp>
    </p:spTree>
    <p:extLst>
      <p:ext uri="{BB962C8B-B14F-4D97-AF65-F5344CB8AC3E}">
        <p14:creationId xmlns:p14="http://schemas.microsoft.com/office/powerpoint/2010/main" val="2327816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E2881D7C-D28F-48E7-9741-21A707B5081C}" type="slidenum">
              <a:rPr lang="en-US"/>
              <a:pPr/>
              <a:t>‹#›</a:t>
            </a:fld>
            <a:endParaRPr lang="en-US" dirty="0"/>
          </a:p>
        </p:txBody>
      </p:sp>
    </p:spTree>
    <p:extLst>
      <p:ext uri="{BB962C8B-B14F-4D97-AF65-F5344CB8AC3E}">
        <p14:creationId xmlns:p14="http://schemas.microsoft.com/office/powerpoint/2010/main" val="937933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482BCC97-160E-45F3-A7BF-3DA6CF0C4AD7}" type="slidenum">
              <a:rPr lang="en-US"/>
              <a:pPr/>
              <a:t>‹#›</a:t>
            </a:fld>
            <a:endParaRPr lang="en-US" dirty="0"/>
          </a:p>
        </p:txBody>
      </p:sp>
    </p:spTree>
    <p:extLst>
      <p:ext uri="{BB962C8B-B14F-4D97-AF65-F5344CB8AC3E}">
        <p14:creationId xmlns:p14="http://schemas.microsoft.com/office/powerpoint/2010/main" val="3846493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5987709A-B472-48EE-B05B-832BB7578DB9}" type="slidenum">
              <a:rPr lang="en-US"/>
              <a:pPr/>
              <a:t>‹#›</a:t>
            </a:fld>
            <a:endParaRPr lang="en-US" dirty="0"/>
          </a:p>
        </p:txBody>
      </p:sp>
    </p:spTree>
    <p:extLst>
      <p:ext uri="{BB962C8B-B14F-4D97-AF65-F5344CB8AC3E}">
        <p14:creationId xmlns:p14="http://schemas.microsoft.com/office/powerpoint/2010/main" val="263454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DB3F0E46-8236-4480-9A88-FECD3E6D7CF6}" type="slidenum">
              <a:rPr lang="en-US"/>
              <a:pPr/>
              <a:t>‹#›</a:t>
            </a:fld>
            <a:endParaRPr lang="en-US" dirty="0"/>
          </a:p>
        </p:txBody>
      </p:sp>
    </p:spTree>
    <p:extLst>
      <p:ext uri="{BB962C8B-B14F-4D97-AF65-F5344CB8AC3E}">
        <p14:creationId xmlns:p14="http://schemas.microsoft.com/office/powerpoint/2010/main" val="1567384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A6E3512-7D83-4FE9-BD20-32F931E31667}"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wdl\Documents\Biblical Resources\SA Seminar\torah scro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635" y="-9525"/>
            <a:ext cx="1032766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1524000"/>
            <a:ext cx="8534400" cy="3416320"/>
          </a:xfrm>
          <a:prstGeom prst="rect">
            <a:avLst/>
          </a:prstGeom>
          <a:noFill/>
          <a:effectLst/>
        </p:spPr>
        <p:txBody>
          <a:bodyPr wrap="square" lIns="91440" tIns="45720" rIns="91440" bIns="45720">
            <a:spAutoFit/>
            <a:scene3d>
              <a:camera prst="orthographicFront"/>
              <a:lightRig rig="twoPt" dir="t"/>
            </a:scene3d>
            <a:sp3d extrusionH="57150" prstMaterial="plastic">
              <a:bevelT w="38100" h="38100"/>
              <a:bevelB w="82550" h="38100" prst="coolSlant"/>
            </a:sp3d>
          </a:bodyPr>
          <a:lstStyle/>
          <a:p>
            <a:pPr algn="ctr"/>
            <a:r>
              <a:rPr lang="en-US" sz="7200" b="1" dirty="0" smtClean="0">
                <a:ln w="18415" cmpd="sng">
                  <a:solidFill>
                    <a:schemeClr val="bg2">
                      <a:lumMod val="75000"/>
                    </a:schemeClr>
                  </a:solidFill>
                  <a:prstDash val="solid"/>
                </a:ln>
                <a:gradFill>
                  <a:gsLst>
                    <a:gs pos="0">
                      <a:schemeClr val="bg2">
                        <a:lumMod val="20000"/>
                        <a:lumOff val="80000"/>
                      </a:schemeClr>
                    </a:gs>
                    <a:gs pos="100000">
                      <a:schemeClr val="accent3"/>
                    </a:gs>
                  </a:gsLst>
                  <a:lin ang="5400000" scaled="0"/>
                </a:gradFill>
                <a:effectLst>
                  <a:outerShdw blurRad="38100" dist="38100" dir="2700000" algn="tl">
                    <a:srgbClr val="000000">
                      <a:alpha val="43137"/>
                    </a:srgbClr>
                  </a:outerShdw>
                </a:effectLst>
                <a:latin typeface="Arial" pitchFamily="34" charset="0"/>
                <a:ea typeface="Aegean" pitchFamily="34" charset="0"/>
                <a:cs typeface="Arial" pitchFamily="34" charset="0"/>
              </a:rPr>
              <a:t>God’s</a:t>
            </a:r>
            <a:br>
              <a:rPr lang="en-US" sz="7200" b="1" dirty="0" smtClean="0">
                <a:ln w="18415" cmpd="sng">
                  <a:solidFill>
                    <a:schemeClr val="bg2">
                      <a:lumMod val="75000"/>
                    </a:schemeClr>
                  </a:solidFill>
                  <a:prstDash val="solid"/>
                </a:ln>
                <a:gradFill>
                  <a:gsLst>
                    <a:gs pos="0">
                      <a:schemeClr val="bg2">
                        <a:lumMod val="20000"/>
                        <a:lumOff val="80000"/>
                      </a:schemeClr>
                    </a:gs>
                    <a:gs pos="100000">
                      <a:schemeClr val="accent3"/>
                    </a:gs>
                  </a:gsLst>
                  <a:lin ang="5400000" scaled="0"/>
                </a:gradFill>
                <a:effectLst>
                  <a:outerShdw blurRad="38100" dist="38100" dir="2700000" algn="tl">
                    <a:srgbClr val="000000">
                      <a:alpha val="43137"/>
                    </a:srgbClr>
                  </a:outerShdw>
                </a:effectLst>
                <a:latin typeface="Arial" pitchFamily="34" charset="0"/>
                <a:ea typeface="Aegean" pitchFamily="34" charset="0"/>
                <a:cs typeface="Arial" pitchFamily="34" charset="0"/>
              </a:rPr>
            </a:br>
            <a:r>
              <a:rPr lang="en-US" sz="7200" b="1" dirty="0" smtClean="0">
                <a:ln w="18415" cmpd="sng">
                  <a:solidFill>
                    <a:schemeClr val="bg2">
                      <a:lumMod val="75000"/>
                    </a:schemeClr>
                  </a:solidFill>
                  <a:prstDash val="solid"/>
                </a:ln>
                <a:gradFill>
                  <a:gsLst>
                    <a:gs pos="0">
                      <a:schemeClr val="bg2">
                        <a:lumMod val="20000"/>
                        <a:lumOff val="80000"/>
                      </a:schemeClr>
                    </a:gs>
                    <a:gs pos="100000">
                      <a:schemeClr val="accent3"/>
                    </a:gs>
                  </a:gsLst>
                  <a:lin ang="5400000" scaled="0"/>
                </a:gradFill>
                <a:effectLst>
                  <a:outerShdw blurRad="38100" dist="38100" dir="2700000" algn="tl">
                    <a:srgbClr val="000000">
                      <a:alpha val="43137"/>
                    </a:srgbClr>
                  </a:outerShdw>
                </a:effectLst>
                <a:latin typeface="Arial" pitchFamily="34" charset="0"/>
                <a:ea typeface="Aegean" pitchFamily="34" charset="0"/>
                <a:cs typeface="Arial" pitchFamily="34" charset="0"/>
              </a:rPr>
              <a:t>Appointments</a:t>
            </a:r>
            <a:br>
              <a:rPr lang="en-US" sz="7200" b="1" dirty="0" smtClean="0">
                <a:ln w="18415" cmpd="sng">
                  <a:solidFill>
                    <a:schemeClr val="bg2">
                      <a:lumMod val="75000"/>
                    </a:schemeClr>
                  </a:solidFill>
                  <a:prstDash val="solid"/>
                </a:ln>
                <a:gradFill>
                  <a:gsLst>
                    <a:gs pos="0">
                      <a:schemeClr val="bg2">
                        <a:lumMod val="20000"/>
                        <a:lumOff val="80000"/>
                      </a:schemeClr>
                    </a:gs>
                    <a:gs pos="100000">
                      <a:schemeClr val="accent3"/>
                    </a:gs>
                  </a:gsLst>
                  <a:lin ang="5400000" scaled="0"/>
                </a:gradFill>
                <a:effectLst>
                  <a:outerShdw blurRad="38100" dist="38100" dir="2700000" algn="tl">
                    <a:srgbClr val="000000">
                      <a:alpha val="43137"/>
                    </a:srgbClr>
                  </a:outerShdw>
                </a:effectLst>
                <a:latin typeface="Arial" pitchFamily="34" charset="0"/>
                <a:ea typeface="Aegean" pitchFamily="34" charset="0"/>
                <a:cs typeface="Arial" pitchFamily="34" charset="0"/>
              </a:rPr>
            </a:br>
            <a:r>
              <a:rPr lang="en-US" sz="7200" b="1" dirty="0" smtClean="0">
                <a:ln w="18415" cmpd="sng">
                  <a:solidFill>
                    <a:schemeClr val="bg2">
                      <a:lumMod val="75000"/>
                    </a:schemeClr>
                  </a:solidFill>
                  <a:prstDash val="solid"/>
                </a:ln>
                <a:gradFill>
                  <a:gsLst>
                    <a:gs pos="0">
                      <a:schemeClr val="bg2">
                        <a:lumMod val="20000"/>
                        <a:lumOff val="80000"/>
                      </a:schemeClr>
                    </a:gs>
                    <a:gs pos="100000">
                      <a:schemeClr val="accent3"/>
                    </a:gs>
                  </a:gsLst>
                  <a:lin ang="5400000" scaled="0"/>
                </a:gradFill>
                <a:effectLst>
                  <a:outerShdw blurRad="38100" dist="38100" dir="2700000" algn="tl">
                    <a:srgbClr val="000000">
                      <a:alpha val="43137"/>
                    </a:srgbClr>
                  </a:outerShdw>
                </a:effectLst>
                <a:latin typeface="Arial" pitchFamily="34" charset="0"/>
                <a:ea typeface="Aegean" pitchFamily="34" charset="0"/>
                <a:cs typeface="Arial" pitchFamily="34" charset="0"/>
              </a:rPr>
              <a:t>with YOU</a:t>
            </a:r>
          </a:p>
        </p:txBody>
      </p:sp>
    </p:spTree>
    <p:extLst>
      <p:ext uri="{BB962C8B-B14F-4D97-AF65-F5344CB8AC3E}">
        <p14:creationId xmlns:p14="http://schemas.microsoft.com/office/powerpoint/2010/main" val="226436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7848600" cy="3276600"/>
          </a:xfrm>
        </p:spPr>
        <p:txBody>
          <a:bodyPr/>
          <a:lstStyle/>
          <a:p>
            <a:pPr marL="0" indent="0">
              <a:buNone/>
            </a:pPr>
            <a:r>
              <a:rPr lang="en-US" dirty="0" smtClean="0">
                <a:solidFill>
                  <a:schemeClr val="bg1">
                    <a:lumMod val="65000"/>
                  </a:schemeClr>
                </a:solidFill>
                <a:latin typeface="Arial" pitchFamily="34" charset="0"/>
                <a:cs typeface="Arial" pitchFamily="34" charset="0"/>
              </a:rPr>
              <a:t>Leviticus 23:3 </a:t>
            </a:r>
            <a:r>
              <a:rPr lang="en-US" dirty="0" smtClean="0">
                <a:solidFill>
                  <a:schemeClr val="bg1">
                    <a:lumMod val="65000"/>
                  </a:schemeClr>
                </a:solidFill>
                <a:latin typeface="Arial" pitchFamily="34" charset="0"/>
                <a:cs typeface="Arial" pitchFamily="34" charset="0"/>
              </a:rPr>
              <a:t/>
            </a:r>
            <a:br>
              <a:rPr lang="en-US"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Six </a:t>
            </a:r>
            <a:r>
              <a:rPr lang="en-US" dirty="0" smtClean="0">
                <a:solidFill>
                  <a:schemeClr val="bg1"/>
                </a:solidFill>
                <a:latin typeface="Arial" pitchFamily="34" charset="0"/>
                <a:cs typeface="Arial" pitchFamily="34" charset="0"/>
              </a:rPr>
              <a:t>days shall work be done, but on the </a:t>
            </a:r>
            <a:r>
              <a:rPr lang="en-US" dirty="0" smtClean="0">
                <a:solidFill>
                  <a:srgbClr val="F89378"/>
                </a:solidFill>
                <a:latin typeface="Arial" pitchFamily="34" charset="0"/>
                <a:cs typeface="Arial" pitchFamily="34" charset="0"/>
              </a:rPr>
              <a:t>seventh day is a Sabbath of solemn rest</a:t>
            </a:r>
            <a:r>
              <a:rPr lang="en-US" dirty="0" smtClean="0">
                <a:solidFill>
                  <a:schemeClr val="bg1"/>
                </a:solidFill>
                <a:latin typeface="Arial" pitchFamily="34" charset="0"/>
                <a:cs typeface="Arial" pitchFamily="34" charset="0"/>
              </a:rPr>
              <a:t>, a </a:t>
            </a:r>
            <a:r>
              <a:rPr lang="en-US" dirty="0" smtClean="0">
                <a:solidFill>
                  <a:schemeClr val="accent2">
                    <a:lumMod val="60000"/>
                    <a:lumOff val="40000"/>
                  </a:schemeClr>
                </a:solidFill>
                <a:latin typeface="Arial" pitchFamily="34" charset="0"/>
                <a:cs typeface="Arial" pitchFamily="34" charset="0"/>
              </a:rPr>
              <a:t>holy convocation</a:t>
            </a:r>
            <a:r>
              <a:rPr lang="en-US" dirty="0" smtClean="0">
                <a:solidFill>
                  <a:schemeClr val="bg1"/>
                </a:solidFill>
                <a:latin typeface="Arial" pitchFamily="34" charset="0"/>
                <a:cs typeface="Arial" pitchFamily="34" charset="0"/>
              </a:rPr>
              <a:t>. You shall do </a:t>
            </a:r>
            <a:r>
              <a:rPr lang="en-US" dirty="0" smtClean="0">
                <a:solidFill>
                  <a:schemeClr val="accent2">
                    <a:lumMod val="60000"/>
                    <a:lumOff val="40000"/>
                  </a:schemeClr>
                </a:solidFill>
                <a:latin typeface="Arial" pitchFamily="34" charset="0"/>
                <a:cs typeface="Arial" pitchFamily="34" charset="0"/>
              </a:rPr>
              <a:t>no work</a:t>
            </a:r>
            <a:r>
              <a:rPr lang="en-US" dirty="0" smtClean="0">
                <a:solidFill>
                  <a:schemeClr val="bg1"/>
                </a:solidFill>
                <a:latin typeface="Arial" pitchFamily="34" charset="0"/>
                <a:cs typeface="Arial" pitchFamily="34" charset="0"/>
              </a:rPr>
              <a:t>. It is a Sabbath to YHWH </a:t>
            </a:r>
            <a:r>
              <a:rPr lang="en-US" dirty="0" smtClean="0">
                <a:solidFill>
                  <a:schemeClr val="accent2">
                    <a:lumMod val="60000"/>
                    <a:lumOff val="40000"/>
                  </a:schemeClr>
                </a:solidFill>
                <a:latin typeface="Arial" pitchFamily="34" charset="0"/>
                <a:cs typeface="Arial" pitchFamily="34" charset="0"/>
              </a:rPr>
              <a:t>in all your dwelling places</a:t>
            </a:r>
            <a:r>
              <a:rPr lang="en-US" dirty="0" smtClean="0">
                <a:solidFill>
                  <a:schemeClr val="bg1"/>
                </a:solidFill>
                <a:latin typeface="Arial" pitchFamily="34" charset="0"/>
                <a:cs typeface="Arial" pitchFamily="34" charset="0"/>
              </a:rPr>
              <a:t>. </a:t>
            </a:r>
            <a:r>
              <a:rPr lang="en-US" dirty="0" smtClean="0">
                <a:solidFill>
                  <a:srgbClr val="F89378"/>
                </a:solidFill>
                <a:latin typeface="Arial" pitchFamily="34" charset="0"/>
                <a:cs typeface="Arial" pitchFamily="34" charset="0"/>
              </a:rPr>
              <a:t> </a:t>
            </a:r>
          </a:p>
          <a:p>
            <a:pPr marL="0" indent="0">
              <a:buNone/>
            </a:pPr>
            <a:endParaRPr lang="en-US" dirty="0"/>
          </a:p>
        </p:txBody>
      </p:sp>
    </p:spTree>
    <p:extLst>
      <p:ext uri="{BB962C8B-B14F-4D97-AF65-F5344CB8AC3E}">
        <p14:creationId xmlns:p14="http://schemas.microsoft.com/office/powerpoint/2010/main" val="125896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0"/>
            <a:ext cx="8458200" cy="1371600"/>
          </a:xfrm>
        </p:spPr>
        <p:txBody>
          <a:bodyPr/>
          <a:lstStyle/>
          <a:p>
            <a:pPr algn="l"/>
            <a:r>
              <a:rPr lang="en-US" dirty="0" smtClean="0">
                <a:solidFill>
                  <a:srgbClr val="F89378"/>
                </a:solidFill>
                <a:latin typeface="Arial" panose="020B0604020202020204" pitchFamily="34" charset="0"/>
                <a:cs typeface="Arial" panose="020B0604020202020204" pitchFamily="34" charset="0"/>
              </a:rPr>
              <a:t>Why “</a:t>
            </a:r>
            <a:r>
              <a:rPr lang="en-US" dirty="0" smtClean="0">
                <a:solidFill>
                  <a:schemeClr val="accent6">
                    <a:lumMod val="60000"/>
                    <a:lumOff val="40000"/>
                  </a:schemeClr>
                </a:solidFill>
                <a:latin typeface="Arial" panose="020B0604020202020204" pitchFamily="34" charset="0"/>
                <a:cs typeface="Arial" panose="020B0604020202020204" pitchFamily="34" charset="0"/>
              </a:rPr>
              <a:t>seven</a:t>
            </a:r>
            <a:r>
              <a:rPr lang="en-US" dirty="0" smtClean="0">
                <a:solidFill>
                  <a:srgbClr val="F89378"/>
                </a:solidFill>
                <a:latin typeface="Arial" panose="020B0604020202020204" pitchFamily="34" charset="0"/>
                <a:cs typeface="Arial" panose="020B0604020202020204" pitchFamily="34" charset="0"/>
              </a:rPr>
              <a:t> days” of Sukkot? </a:t>
            </a:r>
            <a:br>
              <a:rPr lang="en-US" dirty="0" smtClean="0">
                <a:solidFill>
                  <a:srgbClr val="F89378"/>
                </a:solidFill>
                <a:latin typeface="Arial" panose="020B0604020202020204" pitchFamily="34" charset="0"/>
                <a:cs typeface="Arial" panose="020B0604020202020204" pitchFamily="34" charset="0"/>
              </a:rPr>
            </a:br>
            <a:r>
              <a:rPr lang="en-US" dirty="0" smtClean="0">
                <a:solidFill>
                  <a:srgbClr val="F89378"/>
                </a:solidFill>
                <a:latin typeface="Arial" panose="020B0604020202020204" pitchFamily="34" charset="0"/>
                <a:cs typeface="Arial" panose="020B0604020202020204" pitchFamily="34" charset="0"/>
              </a:rPr>
              <a:t>And what about the </a:t>
            </a:r>
            <a:r>
              <a:rPr lang="en-US" dirty="0" smtClean="0">
                <a:solidFill>
                  <a:schemeClr val="accent6">
                    <a:lumMod val="60000"/>
                    <a:lumOff val="40000"/>
                  </a:schemeClr>
                </a:solidFill>
                <a:latin typeface="Arial" panose="020B0604020202020204" pitchFamily="34" charset="0"/>
                <a:cs typeface="Arial" panose="020B0604020202020204" pitchFamily="34" charset="0"/>
              </a:rPr>
              <a:t>8</a:t>
            </a:r>
            <a:r>
              <a:rPr lang="en-US" baseline="30000" dirty="0" smtClean="0">
                <a:solidFill>
                  <a:schemeClr val="accent6">
                    <a:lumMod val="60000"/>
                    <a:lumOff val="40000"/>
                  </a:schemeClr>
                </a:solidFill>
                <a:latin typeface="Arial" panose="020B0604020202020204" pitchFamily="34" charset="0"/>
                <a:cs typeface="Arial" panose="020B0604020202020204" pitchFamily="34" charset="0"/>
              </a:rPr>
              <a:t>th</a:t>
            </a:r>
            <a:r>
              <a:rPr lang="en-US" dirty="0" smtClean="0">
                <a:solidFill>
                  <a:schemeClr val="accent6">
                    <a:lumMod val="60000"/>
                    <a:lumOff val="40000"/>
                  </a:schemeClr>
                </a:solidFill>
                <a:latin typeface="Arial" panose="020B0604020202020204" pitchFamily="34" charset="0"/>
                <a:cs typeface="Arial" panose="020B0604020202020204" pitchFamily="34" charset="0"/>
              </a:rPr>
              <a:t> Day</a:t>
            </a:r>
            <a:r>
              <a:rPr lang="en-US" dirty="0" smtClean="0">
                <a:solidFill>
                  <a:srgbClr val="F89378"/>
                </a:solidFill>
                <a:latin typeface="Arial" panose="020B0604020202020204" pitchFamily="34" charset="0"/>
                <a:cs typeface="Arial" panose="020B0604020202020204" pitchFamily="34" charset="0"/>
              </a:rPr>
              <a:t>?</a:t>
            </a:r>
            <a:endParaRPr lang="en-US" dirty="0">
              <a:solidFill>
                <a:srgbClr val="F893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104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001000" cy="5638800"/>
          </a:xfrm>
        </p:spPr>
        <p:txBody>
          <a:bodyPr/>
          <a:lstStyle/>
          <a:p>
            <a:pPr marL="0" indent="0">
              <a:buNone/>
            </a:pPr>
            <a:r>
              <a:rPr lang="en-US" dirty="0" smtClean="0">
                <a:solidFill>
                  <a:schemeClr val="bg1">
                    <a:lumMod val="65000"/>
                  </a:schemeClr>
                </a:solidFill>
                <a:latin typeface="Arial" pitchFamily="34" charset="0"/>
                <a:cs typeface="Arial" pitchFamily="34" charset="0"/>
              </a:rPr>
              <a:t>Leviticus 23:34-36</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kern="1200" dirty="0">
                <a:solidFill>
                  <a:schemeClr val="bg1"/>
                </a:solidFill>
                <a:latin typeface="Arial" panose="020B0604020202020204" pitchFamily="34" charset="0"/>
                <a:cs typeface="Arial" panose="020B0604020202020204" pitchFamily="34" charset="0"/>
              </a:rPr>
              <a:t>On the fifteenth day of this seventh month and </a:t>
            </a:r>
            <a:r>
              <a:rPr lang="en-US" kern="1200" dirty="0">
                <a:solidFill>
                  <a:srgbClr val="F89378"/>
                </a:solidFill>
                <a:latin typeface="Arial" panose="020B0604020202020204" pitchFamily="34" charset="0"/>
                <a:cs typeface="Arial" panose="020B0604020202020204" pitchFamily="34" charset="0"/>
              </a:rPr>
              <a:t>for seven days </a:t>
            </a:r>
            <a:r>
              <a:rPr lang="en-US" kern="1200" dirty="0">
                <a:solidFill>
                  <a:schemeClr val="bg1"/>
                </a:solidFill>
                <a:latin typeface="Arial" panose="020B0604020202020204" pitchFamily="34" charset="0"/>
                <a:cs typeface="Arial" panose="020B0604020202020204" pitchFamily="34" charset="0"/>
              </a:rPr>
              <a:t>is the Feast of Booths to YHWH.  </a:t>
            </a:r>
            <a:r>
              <a:rPr lang="en-US" kern="1200" dirty="0" smtClean="0">
                <a:solidFill>
                  <a:schemeClr val="bg1"/>
                </a:solidFill>
                <a:latin typeface="Arial" panose="020B0604020202020204" pitchFamily="34" charset="0"/>
                <a:cs typeface="Arial" panose="020B0604020202020204" pitchFamily="34" charset="0"/>
              </a:rPr>
              <a:t>On </a:t>
            </a:r>
            <a:r>
              <a:rPr lang="en-US" kern="1200" dirty="0">
                <a:solidFill>
                  <a:schemeClr val="bg1"/>
                </a:solidFill>
                <a:latin typeface="Arial" panose="020B0604020202020204" pitchFamily="34" charset="0"/>
                <a:cs typeface="Arial" panose="020B0604020202020204" pitchFamily="34" charset="0"/>
              </a:rPr>
              <a:t>the first day shall be a holy convocation; you shall not do any ordinary work.  </a:t>
            </a:r>
            <a:r>
              <a:rPr lang="en-US" kern="1200" dirty="0" smtClean="0">
                <a:solidFill>
                  <a:srgbClr val="F89378"/>
                </a:solidFill>
                <a:latin typeface="Arial" panose="020B0604020202020204" pitchFamily="34" charset="0"/>
                <a:cs typeface="Arial" panose="020B0604020202020204" pitchFamily="34" charset="0"/>
              </a:rPr>
              <a:t>For </a:t>
            </a:r>
            <a:r>
              <a:rPr lang="en-US" kern="1200" dirty="0">
                <a:solidFill>
                  <a:srgbClr val="F89378"/>
                </a:solidFill>
                <a:latin typeface="Arial" panose="020B0604020202020204" pitchFamily="34" charset="0"/>
                <a:cs typeface="Arial" panose="020B0604020202020204" pitchFamily="34" charset="0"/>
              </a:rPr>
              <a:t>seven days </a:t>
            </a:r>
            <a:r>
              <a:rPr lang="en-US" kern="1200" dirty="0">
                <a:solidFill>
                  <a:schemeClr val="bg1"/>
                </a:solidFill>
                <a:latin typeface="Arial" panose="020B0604020202020204" pitchFamily="34" charset="0"/>
                <a:cs typeface="Arial" panose="020B0604020202020204" pitchFamily="34" charset="0"/>
              </a:rPr>
              <a:t>you shall present food offerings to YHWH. </a:t>
            </a:r>
            <a:r>
              <a:rPr lang="en-US" kern="1200" dirty="0" smtClean="0">
                <a:solidFill>
                  <a:srgbClr val="F89378"/>
                </a:solidFill>
                <a:latin typeface="Arial" panose="020B0604020202020204" pitchFamily="34" charset="0"/>
                <a:cs typeface="Arial" panose="020B0604020202020204" pitchFamily="34" charset="0"/>
              </a:rPr>
              <a:t>On </a:t>
            </a:r>
            <a:r>
              <a:rPr lang="en-US" kern="1200" dirty="0">
                <a:solidFill>
                  <a:srgbClr val="F89378"/>
                </a:solidFill>
                <a:latin typeface="Arial" panose="020B0604020202020204" pitchFamily="34" charset="0"/>
                <a:cs typeface="Arial" panose="020B0604020202020204" pitchFamily="34" charset="0"/>
              </a:rPr>
              <a:t>the </a:t>
            </a:r>
            <a:r>
              <a:rPr lang="en-US" kern="1200" dirty="0">
                <a:solidFill>
                  <a:schemeClr val="accent6">
                    <a:lumMod val="60000"/>
                    <a:lumOff val="40000"/>
                  </a:schemeClr>
                </a:solidFill>
                <a:latin typeface="Arial" panose="020B0604020202020204" pitchFamily="34" charset="0"/>
                <a:cs typeface="Arial" panose="020B0604020202020204" pitchFamily="34" charset="0"/>
              </a:rPr>
              <a:t>eighth day </a:t>
            </a:r>
            <a:r>
              <a:rPr lang="en-US" kern="1200" dirty="0">
                <a:solidFill>
                  <a:schemeClr val="bg1"/>
                </a:solidFill>
                <a:latin typeface="Arial" panose="020B0604020202020204" pitchFamily="34" charset="0"/>
                <a:cs typeface="Arial" panose="020B0604020202020204" pitchFamily="34" charset="0"/>
              </a:rPr>
              <a:t>you shall hold a holy convocation and present a food offering to YHWH. It is a solemn assembly; you shall not do any ordinary work. </a:t>
            </a:r>
            <a:endParaRPr lang="en-US" kern="1200" dirty="0">
              <a:solidFill>
                <a:srgbClr val="F893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935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dl\Documents\Epic Church\Sukkot 2014\Millennium &amp; Eighth Day\planet bkgd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554" y="0"/>
            <a:ext cx="9744891" cy="68775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3992940"/>
            <a:ext cx="8231065" cy="1569660"/>
          </a:xfrm>
          <a:prstGeom prst="rect">
            <a:avLst/>
          </a:prstGeom>
          <a:noFill/>
          <a:effectLst/>
        </p:spPr>
        <p:txBody>
          <a:bodyPr wrap="square" lIns="91440" tIns="45720" rIns="91440" bIns="45720">
            <a:spAutoFit/>
            <a:scene3d>
              <a:camera prst="orthographicFront"/>
              <a:lightRig rig="twoPt" dir="t"/>
            </a:scene3d>
            <a:sp3d extrusionH="57150" prstMaterial="plastic">
              <a:bevelT w="38100" h="38100"/>
              <a:bevelB w="82550" h="38100" prst="coolSlant"/>
            </a:sp3d>
          </a:bodyPr>
          <a:lstStyle/>
          <a:p>
            <a:pPr algn="ctr"/>
            <a:r>
              <a:rPr lang="en-US" sz="4800" b="1" dirty="0">
                <a:ln w="18415" cmpd="sng">
                  <a:solidFill>
                    <a:schemeClr val="bg2">
                      <a:lumMod val="75000"/>
                    </a:schemeClr>
                  </a:solidFill>
                  <a:prstDash val="solid"/>
                </a:ln>
                <a:solidFill>
                  <a:srgbClr val="FF9966"/>
                </a:solidFill>
                <a:latin typeface="Arial" pitchFamily="34" charset="0"/>
                <a:ea typeface="Aegean" pitchFamily="34" charset="0"/>
                <a:cs typeface="Arial" pitchFamily="34" charset="0"/>
              </a:rPr>
              <a:t>t</a:t>
            </a:r>
            <a:r>
              <a:rPr lang="en-US" sz="4800" b="1" dirty="0" smtClean="0">
                <a:ln w="18415" cmpd="sng">
                  <a:solidFill>
                    <a:schemeClr val="bg2">
                      <a:lumMod val="75000"/>
                    </a:schemeClr>
                  </a:solidFill>
                  <a:prstDash val="solid"/>
                </a:ln>
                <a:solidFill>
                  <a:srgbClr val="FF9966"/>
                </a:solidFill>
                <a:latin typeface="Arial" pitchFamily="34" charset="0"/>
                <a:ea typeface="Aegean" pitchFamily="34" charset="0"/>
                <a:cs typeface="Arial" pitchFamily="34" charset="0"/>
              </a:rPr>
              <a:t>he last and </a:t>
            </a:r>
            <a:br>
              <a:rPr lang="en-US" sz="4800" b="1" dirty="0" smtClean="0">
                <a:ln w="18415" cmpd="sng">
                  <a:solidFill>
                    <a:schemeClr val="bg2">
                      <a:lumMod val="75000"/>
                    </a:schemeClr>
                  </a:solidFill>
                  <a:prstDash val="solid"/>
                </a:ln>
                <a:solidFill>
                  <a:srgbClr val="FF9966"/>
                </a:solidFill>
                <a:latin typeface="Arial" pitchFamily="34" charset="0"/>
                <a:ea typeface="Aegean" pitchFamily="34" charset="0"/>
                <a:cs typeface="Arial" pitchFamily="34" charset="0"/>
              </a:rPr>
            </a:br>
            <a:r>
              <a:rPr lang="en-US" sz="4800" b="1" dirty="0" smtClean="0">
                <a:ln w="18415" cmpd="sng">
                  <a:solidFill>
                    <a:schemeClr val="bg2">
                      <a:lumMod val="75000"/>
                    </a:schemeClr>
                  </a:solidFill>
                  <a:prstDash val="solid"/>
                </a:ln>
                <a:solidFill>
                  <a:srgbClr val="FF9966"/>
                </a:solidFill>
                <a:latin typeface="Arial" pitchFamily="34" charset="0"/>
                <a:ea typeface="Aegean" pitchFamily="34" charset="0"/>
                <a:cs typeface="Arial" pitchFamily="34" charset="0"/>
              </a:rPr>
              <a:t>greatest day of the feast</a:t>
            </a:r>
            <a:endParaRPr lang="en-US" sz="4400" b="1" dirty="0" smtClean="0">
              <a:ln w="18415" cmpd="sng">
                <a:solidFill>
                  <a:schemeClr val="bg2">
                    <a:lumMod val="75000"/>
                  </a:schemeClr>
                </a:solidFill>
                <a:prstDash val="solid"/>
              </a:ln>
              <a:solidFill>
                <a:srgbClr val="FF9966"/>
              </a:solidFill>
              <a:latin typeface="Arial" pitchFamily="34" charset="0"/>
              <a:ea typeface="Aegean" pitchFamily="34" charset="0"/>
              <a:cs typeface="Arial" pitchFamily="34" charset="0"/>
            </a:endParaRPr>
          </a:p>
        </p:txBody>
      </p:sp>
      <p:sp>
        <p:nvSpPr>
          <p:cNvPr id="6" name="Rectangle 5"/>
          <p:cNvSpPr/>
          <p:nvPr/>
        </p:nvSpPr>
        <p:spPr>
          <a:xfrm>
            <a:off x="1371600" y="228600"/>
            <a:ext cx="5334000" cy="1200329"/>
          </a:xfrm>
          <a:prstGeom prst="rect">
            <a:avLst/>
          </a:prstGeom>
          <a:noFill/>
          <a:effectLst/>
        </p:spPr>
        <p:txBody>
          <a:bodyPr wrap="square" lIns="91440" tIns="45720" rIns="91440" bIns="45720">
            <a:spAutoFit/>
            <a:scene3d>
              <a:camera prst="orthographicFront"/>
              <a:lightRig rig="twoPt" dir="t"/>
            </a:scene3d>
            <a:sp3d extrusionH="57150" prstMaterial="plastic">
              <a:bevelT w="38100" h="38100"/>
              <a:bevelB w="82550" h="38100" prst="coolSlant"/>
            </a:sp3d>
          </a:bodyPr>
          <a:lstStyle/>
          <a:p>
            <a:pPr algn="ctr"/>
            <a:r>
              <a:rPr lang="en-US" sz="7200" b="1" dirty="0" smtClean="0">
                <a:ln w="18415" cmpd="sng">
                  <a:solidFill>
                    <a:schemeClr val="bg2">
                      <a:lumMod val="75000"/>
                    </a:schemeClr>
                  </a:solidFill>
                  <a:prstDash val="solid"/>
                </a:ln>
                <a:solidFill>
                  <a:schemeClr val="accent2">
                    <a:lumMod val="75000"/>
                  </a:schemeClr>
                </a:solidFill>
                <a:effectLst>
                  <a:outerShdw blurRad="38100" dist="38100" dir="2700000" algn="tl">
                    <a:srgbClr val="000000">
                      <a:alpha val="43137"/>
                    </a:srgbClr>
                  </a:outerShdw>
                </a:effectLst>
                <a:latin typeface="Nyala" panose="02000504070300020003" pitchFamily="2" charset="0"/>
                <a:ea typeface="Aegean" pitchFamily="34" charset="0"/>
                <a:cs typeface="Arial" pitchFamily="34" charset="0"/>
              </a:rPr>
              <a:t> The 8</a:t>
            </a:r>
            <a:r>
              <a:rPr lang="en-US" sz="7200" b="1" baseline="30000" dirty="0" smtClean="0">
                <a:ln w="18415" cmpd="sng">
                  <a:solidFill>
                    <a:schemeClr val="bg2">
                      <a:lumMod val="75000"/>
                    </a:schemeClr>
                  </a:solidFill>
                  <a:prstDash val="solid"/>
                </a:ln>
                <a:solidFill>
                  <a:schemeClr val="accent2">
                    <a:lumMod val="75000"/>
                  </a:schemeClr>
                </a:solidFill>
                <a:effectLst>
                  <a:outerShdw blurRad="38100" dist="38100" dir="2700000" algn="tl">
                    <a:srgbClr val="000000">
                      <a:alpha val="43137"/>
                    </a:srgbClr>
                  </a:outerShdw>
                </a:effectLst>
                <a:latin typeface="Nyala" panose="02000504070300020003" pitchFamily="2" charset="0"/>
                <a:ea typeface="Aegean" pitchFamily="34" charset="0"/>
                <a:cs typeface="Arial" pitchFamily="34" charset="0"/>
              </a:rPr>
              <a:t>th</a:t>
            </a:r>
            <a:r>
              <a:rPr lang="en-US" sz="7200" b="1" dirty="0" smtClean="0">
                <a:ln w="18415" cmpd="sng">
                  <a:solidFill>
                    <a:schemeClr val="bg2">
                      <a:lumMod val="75000"/>
                    </a:schemeClr>
                  </a:solidFill>
                  <a:prstDash val="solid"/>
                </a:ln>
                <a:solidFill>
                  <a:schemeClr val="accent2">
                    <a:lumMod val="75000"/>
                  </a:schemeClr>
                </a:solidFill>
                <a:effectLst>
                  <a:outerShdw blurRad="38100" dist="38100" dir="2700000" algn="tl">
                    <a:srgbClr val="000000">
                      <a:alpha val="43137"/>
                    </a:srgbClr>
                  </a:outerShdw>
                </a:effectLst>
                <a:latin typeface="Nyala" panose="02000504070300020003" pitchFamily="2" charset="0"/>
                <a:ea typeface="Aegean" pitchFamily="34" charset="0"/>
                <a:cs typeface="Arial" pitchFamily="34" charset="0"/>
              </a:rPr>
              <a:t> Day</a:t>
            </a:r>
          </a:p>
        </p:txBody>
      </p:sp>
    </p:spTree>
    <p:extLst>
      <p:ext uri="{BB962C8B-B14F-4D97-AF65-F5344CB8AC3E}">
        <p14:creationId xmlns:p14="http://schemas.microsoft.com/office/powerpoint/2010/main" val="385377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458200" cy="1371600"/>
          </a:xfrm>
        </p:spPr>
        <p:txBody>
          <a:bodyPr/>
          <a:lstStyle/>
          <a:p>
            <a:pPr algn="l"/>
            <a:r>
              <a:rPr lang="en-US" dirty="0" smtClean="0">
                <a:solidFill>
                  <a:srgbClr val="F89378"/>
                </a:solidFill>
                <a:latin typeface="Arial" panose="020B0604020202020204" pitchFamily="34" charset="0"/>
                <a:cs typeface="Arial" panose="020B0604020202020204" pitchFamily="34" charset="0"/>
              </a:rPr>
              <a:t>Why “</a:t>
            </a:r>
            <a:r>
              <a:rPr lang="en-US" dirty="0" smtClean="0">
                <a:solidFill>
                  <a:schemeClr val="accent6">
                    <a:lumMod val="60000"/>
                    <a:lumOff val="40000"/>
                  </a:schemeClr>
                </a:solidFill>
                <a:latin typeface="Arial" panose="020B0604020202020204" pitchFamily="34" charset="0"/>
                <a:cs typeface="Arial" panose="020B0604020202020204" pitchFamily="34" charset="0"/>
              </a:rPr>
              <a:t>seven</a:t>
            </a:r>
            <a:r>
              <a:rPr lang="en-US" dirty="0" smtClean="0">
                <a:solidFill>
                  <a:srgbClr val="F89378"/>
                </a:solidFill>
                <a:latin typeface="Arial" panose="020B0604020202020204" pitchFamily="34" charset="0"/>
                <a:cs typeface="Arial" panose="020B0604020202020204" pitchFamily="34" charset="0"/>
              </a:rPr>
              <a:t> days”? </a:t>
            </a:r>
            <a:br>
              <a:rPr lang="en-US" dirty="0" smtClean="0">
                <a:solidFill>
                  <a:srgbClr val="F89378"/>
                </a:solidFill>
                <a:latin typeface="Arial" panose="020B0604020202020204" pitchFamily="34" charset="0"/>
                <a:cs typeface="Arial" panose="020B0604020202020204" pitchFamily="34" charset="0"/>
              </a:rPr>
            </a:br>
            <a:r>
              <a:rPr lang="en-US" dirty="0" smtClean="0">
                <a:solidFill>
                  <a:srgbClr val="F89378"/>
                </a:solidFill>
                <a:latin typeface="Arial" panose="020B0604020202020204" pitchFamily="34" charset="0"/>
                <a:cs typeface="Arial" panose="020B0604020202020204" pitchFamily="34" charset="0"/>
              </a:rPr>
              <a:t>And what about the </a:t>
            </a:r>
            <a:r>
              <a:rPr lang="en-US" dirty="0" smtClean="0">
                <a:solidFill>
                  <a:schemeClr val="accent6">
                    <a:lumMod val="60000"/>
                    <a:lumOff val="40000"/>
                  </a:schemeClr>
                </a:solidFill>
                <a:latin typeface="Arial" panose="020B0604020202020204" pitchFamily="34" charset="0"/>
                <a:cs typeface="Arial" panose="020B0604020202020204" pitchFamily="34" charset="0"/>
              </a:rPr>
              <a:t>8</a:t>
            </a:r>
            <a:r>
              <a:rPr lang="en-US" baseline="30000" dirty="0" smtClean="0">
                <a:solidFill>
                  <a:schemeClr val="accent6">
                    <a:lumMod val="60000"/>
                    <a:lumOff val="40000"/>
                  </a:schemeClr>
                </a:solidFill>
                <a:latin typeface="Arial" panose="020B0604020202020204" pitchFamily="34" charset="0"/>
                <a:cs typeface="Arial" panose="020B0604020202020204" pitchFamily="34" charset="0"/>
              </a:rPr>
              <a:t>th</a:t>
            </a:r>
            <a:r>
              <a:rPr lang="en-US" dirty="0" smtClean="0">
                <a:solidFill>
                  <a:schemeClr val="accent6">
                    <a:lumMod val="60000"/>
                    <a:lumOff val="40000"/>
                  </a:schemeClr>
                </a:solidFill>
                <a:latin typeface="Arial" panose="020B0604020202020204" pitchFamily="34" charset="0"/>
                <a:cs typeface="Arial" panose="020B0604020202020204" pitchFamily="34" charset="0"/>
              </a:rPr>
              <a:t> Day</a:t>
            </a:r>
            <a:r>
              <a:rPr lang="en-US" dirty="0" smtClean="0">
                <a:solidFill>
                  <a:srgbClr val="F89378"/>
                </a:solidFill>
                <a:latin typeface="Arial" panose="020B0604020202020204" pitchFamily="34" charset="0"/>
                <a:cs typeface="Arial" panose="020B0604020202020204" pitchFamily="34" charset="0"/>
              </a:rPr>
              <a:t>?</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1905000"/>
            <a:ext cx="8382000" cy="2819400"/>
          </a:xfrm>
        </p:spPr>
        <p:txBody>
          <a:bodyPr/>
          <a:lstStyle/>
          <a:p>
            <a:r>
              <a:rPr lang="en-US" dirty="0" smtClean="0">
                <a:solidFill>
                  <a:schemeClr val="bg1"/>
                </a:solidFill>
                <a:latin typeface="Arial" panose="020B0604020202020204" pitchFamily="34" charset="0"/>
                <a:cs typeface="Arial" panose="020B0604020202020204" pitchFamily="34" charset="0"/>
              </a:rPr>
              <a:t>Seven symbolizes “completeness”</a:t>
            </a:r>
          </a:p>
          <a:p>
            <a:r>
              <a:rPr lang="en-US" dirty="0" smtClean="0">
                <a:solidFill>
                  <a:schemeClr val="bg1"/>
                </a:solidFill>
                <a:latin typeface="Arial" panose="020B0604020202020204" pitchFamily="34" charset="0"/>
                <a:cs typeface="Arial" panose="020B0604020202020204" pitchFamily="34" charset="0"/>
              </a:rPr>
              <a:t>Journey to the promised land is over</a:t>
            </a:r>
          </a:p>
          <a:p>
            <a:r>
              <a:rPr lang="en-US" dirty="0" smtClean="0">
                <a:solidFill>
                  <a:schemeClr val="bg1"/>
                </a:solidFill>
                <a:latin typeface="Arial" panose="020B0604020202020204" pitchFamily="34" charset="0"/>
                <a:cs typeface="Arial" panose="020B0604020202020204" pitchFamily="34" charset="0"/>
              </a:rPr>
              <a:t>The 8</a:t>
            </a:r>
            <a:r>
              <a:rPr lang="en-US" baseline="30000" dirty="0" smtClean="0">
                <a:solidFill>
                  <a:schemeClr val="bg1"/>
                </a:solidFill>
                <a:latin typeface="Arial" panose="020B0604020202020204" pitchFamily="34" charset="0"/>
                <a:cs typeface="Arial" panose="020B0604020202020204" pitchFamily="34" charset="0"/>
              </a:rPr>
              <a:t>th</a:t>
            </a:r>
            <a:r>
              <a:rPr lang="en-US" dirty="0" smtClean="0">
                <a:solidFill>
                  <a:schemeClr val="bg1"/>
                </a:solidFill>
                <a:latin typeface="Arial" panose="020B0604020202020204" pitchFamily="34" charset="0"/>
                <a:cs typeface="Arial" panose="020B0604020202020204" pitchFamily="34" charset="0"/>
              </a:rPr>
              <a:t> day = </a:t>
            </a:r>
            <a:r>
              <a:rPr lang="en-US" dirty="0">
                <a:solidFill>
                  <a:schemeClr val="bg1"/>
                </a:solidFill>
                <a:latin typeface="Arial" panose="020B0604020202020204" pitchFamily="34" charset="0"/>
                <a:cs typeface="Arial" panose="020B0604020202020204" pitchFamily="34" charset="0"/>
              </a:rPr>
              <a:t>a</a:t>
            </a:r>
            <a:r>
              <a:rPr lang="en-US" dirty="0" smtClean="0">
                <a:solidFill>
                  <a:schemeClr val="bg1"/>
                </a:solidFill>
                <a:latin typeface="Arial" panose="020B0604020202020204" pitchFamily="34" charset="0"/>
                <a:cs typeface="Arial" panose="020B0604020202020204" pitchFamily="34" charset="0"/>
              </a:rPr>
              <a:t> new beginning,</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	</a:t>
            </a:r>
            <a:r>
              <a:rPr lang="en-US" dirty="0" smtClean="0">
                <a:solidFill>
                  <a:schemeClr val="bg1"/>
                </a:solidFill>
                <a:latin typeface="Arial" panose="020B0604020202020204" pitchFamily="34" charset="0"/>
                <a:cs typeface="Arial" panose="020B0604020202020204" pitchFamily="34" charset="0"/>
              </a:rPr>
              <a:t> a </a:t>
            </a:r>
            <a:r>
              <a:rPr lang="en-US" dirty="0">
                <a:solidFill>
                  <a:schemeClr val="bg1"/>
                </a:solidFill>
                <a:latin typeface="Arial" panose="020B0604020202020204" pitchFamily="34" charset="0"/>
                <a:cs typeface="Arial" panose="020B0604020202020204" pitchFamily="34" charset="0"/>
              </a:rPr>
              <a:t>new aspect of </a:t>
            </a:r>
            <a:r>
              <a:rPr lang="en-US" dirty="0" smtClean="0">
                <a:solidFill>
                  <a:schemeClr val="bg1"/>
                </a:solidFill>
                <a:latin typeface="Arial" panose="020B0604020202020204" pitchFamily="34" charset="0"/>
                <a:cs typeface="Arial" panose="020B0604020202020204" pitchFamily="34" charset="0"/>
              </a:rPr>
              <a:t>life,</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			 a new era 	</a:t>
            </a:r>
          </a:p>
        </p:txBody>
      </p:sp>
    </p:spTree>
    <p:extLst>
      <p:ext uri="{BB962C8B-B14F-4D97-AF65-F5344CB8AC3E}">
        <p14:creationId xmlns:p14="http://schemas.microsoft.com/office/powerpoint/2010/main" val="87244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Seven = a complete cycle</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295400"/>
            <a:ext cx="8382000" cy="4648200"/>
          </a:xfrm>
        </p:spPr>
        <p:txBody>
          <a:bodyPr/>
          <a:lstStyle/>
          <a:p>
            <a:r>
              <a:rPr lang="en-US" dirty="0" smtClean="0">
                <a:solidFill>
                  <a:schemeClr val="bg1"/>
                </a:solidFill>
                <a:latin typeface="Arial" panose="020B0604020202020204" pitchFamily="34" charset="0"/>
                <a:cs typeface="Arial" panose="020B0604020202020204" pitchFamily="34" charset="0"/>
              </a:rPr>
              <a:t>Seven days for creation</a:t>
            </a:r>
          </a:p>
          <a:p>
            <a:r>
              <a:rPr lang="en-US" dirty="0" smtClean="0">
                <a:solidFill>
                  <a:schemeClr val="bg1"/>
                </a:solidFill>
                <a:latin typeface="Arial" panose="020B0604020202020204" pitchFamily="34" charset="0"/>
                <a:cs typeface="Arial" panose="020B0604020202020204" pitchFamily="34" charset="0"/>
              </a:rPr>
              <a:t>Seven days in a weekly cycle</a:t>
            </a:r>
          </a:p>
          <a:p>
            <a:r>
              <a:rPr lang="en-US" dirty="0">
                <a:solidFill>
                  <a:schemeClr val="bg1"/>
                </a:solidFill>
                <a:latin typeface="Arial" panose="020B0604020202020204" pitchFamily="34" charset="0"/>
                <a:cs typeface="Arial" panose="020B0604020202020204" pitchFamily="34" charset="0"/>
              </a:rPr>
              <a:t>Seven appointed times in a </a:t>
            </a:r>
            <a:r>
              <a:rPr lang="en-US" dirty="0" smtClean="0">
                <a:solidFill>
                  <a:schemeClr val="bg1"/>
                </a:solidFill>
                <a:latin typeface="Arial" panose="020B0604020202020204" pitchFamily="34" charset="0"/>
                <a:cs typeface="Arial" panose="020B0604020202020204" pitchFamily="34" charset="0"/>
              </a:rPr>
              <a:t>year</a:t>
            </a:r>
          </a:p>
          <a:p>
            <a:r>
              <a:rPr lang="en-US" dirty="0" smtClean="0">
                <a:solidFill>
                  <a:schemeClr val="bg1"/>
                </a:solidFill>
                <a:latin typeface="Arial" panose="020B0604020202020204" pitchFamily="34" charset="0"/>
                <a:cs typeface="Arial" panose="020B0604020202020204" pitchFamily="34" charset="0"/>
              </a:rPr>
              <a:t>Seven weeks after Firstfruits to Shavuot</a:t>
            </a:r>
            <a:endParaRPr lang="en-US" dirty="0">
              <a:solidFill>
                <a:schemeClr val="bg1"/>
              </a:solidFill>
              <a:latin typeface="Arial" panose="020B0604020202020204" pitchFamily="34" charset="0"/>
              <a:cs typeface="Arial" panose="020B0604020202020204" pitchFamily="34" charset="0"/>
            </a:endParaRPr>
          </a:p>
          <a:p>
            <a:r>
              <a:rPr lang="en-US" dirty="0" smtClean="0">
                <a:solidFill>
                  <a:schemeClr val="bg1"/>
                </a:solidFill>
                <a:latin typeface="Arial" panose="020B0604020202020204" pitchFamily="34" charset="0"/>
                <a:cs typeface="Arial" panose="020B0604020202020204" pitchFamily="34" charset="0"/>
              </a:rPr>
              <a:t>Seven years in sabbatical cycle</a:t>
            </a:r>
          </a:p>
          <a:p>
            <a:r>
              <a:rPr lang="en-US" dirty="0" smtClean="0">
                <a:solidFill>
                  <a:schemeClr val="bg1"/>
                </a:solidFill>
                <a:latin typeface="Arial" panose="020B0604020202020204" pitchFamily="34" charset="0"/>
                <a:cs typeface="Arial" panose="020B0604020202020204" pitchFamily="34" charset="0"/>
              </a:rPr>
              <a:t>Seven sabbaticals (49 </a:t>
            </a:r>
            <a:r>
              <a:rPr lang="en-US" dirty="0" err="1" smtClean="0">
                <a:solidFill>
                  <a:schemeClr val="bg1"/>
                </a:solidFill>
                <a:latin typeface="Arial" panose="020B0604020202020204" pitchFamily="34" charset="0"/>
                <a:cs typeface="Arial" panose="020B0604020202020204" pitchFamily="34" charset="0"/>
              </a:rPr>
              <a:t>yrs</a:t>
            </a:r>
            <a:r>
              <a:rPr lang="en-US" dirty="0" smtClean="0">
                <a:solidFill>
                  <a:schemeClr val="bg1"/>
                </a:solidFill>
                <a:latin typeface="Arial" panose="020B0604020202020204" pitchFamily="34" charset="0"/>
                <a:cs typeface="Arial" panose="020B0604020202020204" pitchFamily="34" charset="0"/>
              </a:rPr>
              <a:t>) in jubilee cycle</a:t>
            </a:r>
          </a:p>
          <a:p>
            <a:r>
              <a:rPr lang="en-US" dirty="0" smtClean="0">
                <a:solidFill>
                  <a:schemeClr val="bg1"/>
                </a:solidFill>
                <a:latin typeface="Arial" panose="020B0604020202020204" pitchFamily="34" charset="0"/>
                <a:cs typeface="Arial" panose="020B0604020202020204" pitchFamily="34" charset="0"/>
              </a:rPr>
              <a:t>Seven “1000-years” in this era </a:t>
            </a:r>
            <a:br>
              <a:rPr lang="en-US" dirty="0" smtClean="0">
                <a:solidFill>
                  <a:schemeClr val="bg1"/>
                </a:solidFill>
                <a:latin typeface="Arial" panose="020B0604020202020204" pitchFamily="34" charset="0"/>
                <a:cs typeface="Arial" panose="020B0604020202020204" pitchFamily="34" charset="0"/>
              </a:rPr>
            </a:br>
            <a:r>
              <a:rPr lang="en-US" dirty="0" smtClean="0">
                <a:solidFill>
                  <a:srgbClr val="F89378"/>
                </a:solidFill>
                <a:latin typeface="Arial" panose="020B0604020202020204" pitchFamily="34" charset="0"/>
                <a:cs typeface="Arial" panose="020B0604020202020204" pitchFamily="34" charset="0"/>
              </a:rPr>
              <a:t>(according to Jewish tradition)</a:t>
            </a:r>
          </a:p>
        </p:txBody>
      </p:sp>
    </p:spTree>
    <p:extLst>
      <p:ext uri="{BB962C8B-B14F-4D97-AF65-F5344CB8AC3E}">
        <p14:creationId xmlns:p14="http://schemas.microsoft.com/office/powerpoint/2010/main" val="28254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57" y="76200"/>
            <a:ext cx="84582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Seven days of creation</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74714" y="1143000"/>
            <a:ext cx="8382000" cy="762000"/>
          </a:xfrm>
        </p:spPr>
        <p:txBody>
          <a:bodyPr/>
          <a:lstStyle/>
          <a:p>
            <a:r>
              <a:rPr lang="en-US" dirty="0" smtClean="0">
                <a:solidFill>
                  <a:schemeClr val="bg1"/>
                </a:solidFill>
                <a:latin typeface="Arial" panose="020B0604020202020204" pitchFamily="34" charset="0"/>
                <a:cs typeface="Arial" panose="020B0604020202020204" pitchFamily="34" charset="0"/>
              </a:rPr>
              <a:t>One day = 1000 years</a:t>
            </a:r>
          </a:p>
        </p:txBody>
      </p:sp>
      <p:sp>
        <p:nvSpPr>
          <p:cNvPr id="4" name="Content Placeholder 2"/>
          <p:cNvSpPr txBox="1">
            <a:spLocks/>
          </p:cNvSpPr>
          <p:nvPr/>
        </p:nvSpPr>
        <p:spPr bwMode="auto">
          <a:xfrm>
            <a:off x="346114" y="2057400"/>
            <a:ext cx="8839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i="1" kern="0" dirty="0" smtClean="0">
                <a:solidFill>
                  <a:schemeClr val="bg1">
                    <a:lumMod val="65000"/>
                  </a:schemeClr>
                </a:solidFill>
                <a:latin typeface="Arial" pitchFamily="34" charset="0"/>
                <a:cs typeface="Arial" pitchFamily="34" charset="0"/>
              </a:rPr>
              <a:t>Psalm 90:4</a:t>
            </a:r>
            <a:br>
              <a:rPr lang="en-US" i="1" kern="0" dirty="0" smtClean="0">
                <a:solidFill>
                  <a:schemeClr val="bg1">
                    <a:lumMod val="65000"/>
                  </a:schemeClr>
                </a:solidFill>
                <a:latin typeface="Arial" pitchFamily="34" charset="0"/>
                <a:cs typeface="Arial" pitchFamily="34" charset="0"/>
              </a:rPr>
            </a:br>
            <a:r>
              <a:rPr lang="en-US" dirty="0">
                <a:solidFill>
                  <a:schemeClr val="bg1"/>
                </a:solidFill>
                <a:latin typeface="Arial" panose="020B0604020202020204" pitchFamily="34" charset="0"/>
                <a:cs typeface="Arial" panose="020B0604020202020204" pitchFamily="34" charset="0"/>
              </a:rPr>
              <a:t>For a </a:t>
            </a:r>
            <a:r>
              <a:rPr lang="en-US" dirty="0">
                <a:solidFill>
                  <a:srgbClr val="F89378"/>
                </a:solidFill>
                <a:latin typeface="Arial" panose="020B0604020202020204" pitchFamily="34" charset="0"/>
                <a:cs typeface="Arial" panose="020B0604020202020204" pitchFamily="34" charset="0"/>
              </a:rPr>
              <a:t>thousand </a:t>
            </a:r>
            <a:r>
              <a:rPr lang="en-US" dirty="0">
                <a:solidFill>
                  <a:schemeClr val="accent3"/>
                </a:solidFill>
                <a:latin typeface="Arial" panose="020B0604020202020204" pitchFamily="34" charset="0"/>
                <a:cs typeface="Arial" panose="020B0604020202020204" pitchFamily="34" charset="0"/>
              </a:rPr>
              <a:t>years in your sight are but </a:t>
            </a:r>
            <a:r>
              <a:rPr lang="en-US" dirty="0">
                <a:solidFill>
                  <a:srgbClr val="F89378"/>
                </a:solidFill>
                <a:latin typeface="Arial" panose="020B0604020202020204" pitchFamily="34" charset="0"/>
                <a:cs typeface="Arial" panose="020B0604020202020204" pitchFamily="34" charset="0"/>
              </a:rPr>
              <a:t>as yesterday</a:t>
            </a:r>
            <a:r>
              <a:rPr lang="en-US" dirty="0">
                <a:solidFill>
                  <a:schemeClr val="bg1"/>
                </a:solidFill>
                <a:latin typeface="Arial" panose="020B0604020202020204" pitchFamily="34" charset="0"/>
                <a:cs typeface="Arial" panose="020B0604020202020204" pitchFamily="34" charset="0"/>
              </a:rPr>
              <a:t> when it is past, or as a watch in the night</a:t>
            </a:r>
            <a:r>
              <a:rPr lang="en-US" dirty="0" smtClean="0">
                <a:solidFill>
                  <a:schemeClr val="bg1"/>
                </a:solidFill>
                <a:latin typeface="Arial" panose="020B0604020202020204" pitchFamily="34" charset="0"/>
                <a:cs typeface="Arial" panose="020B0604020202020204" pitchFamily="34" charset="0"/>
              </a:rPr>
              <a:t>.</a:t>
            </a:r>
            <a:r>
              <a:rPr lang="en-US" kern="1200" dirty="0" smtClean="0">
                <a:solidFill>
                  <a:schemeClr val="bg1"/>
                </a:solidFill>
                <a:latin typeface="Arial" panose="020B0604020202020204" pitchFamily="34" charset="0"/>
                <a:cs typeface="Arial" panose="020B0604020202020204" pitchFamily="34" charset="0"/>
              </a:rPr>
              <a:t> </a:t>
            </a:r>
            <a:endParaRPr lang="en-US" kern="1200" dirty="0">
              <a:solidFill>
                <a:srgbClr val="F89378"/>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bwMode="auto">
          <a:xfrm>
            <a:off x="346114" y="4495800"/>
            <a:ext cx="8839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i="1" kern="0" dirty="0" smtClean="0">
                <a:solidFill>
                  <a:schemeClr val="bg1">
                    <a:lumMod val="65000"/>
                  </a:schemeClr>
                </a:solidFill>
                <a:latin typeface="Arial" pitchFamily="34" charset="0"/>
                <a:cs typeface="Arial" pitchFamily="34" charset="0"/>
              </a:rPr>
              <a:t>2 Peter 3:8</a:t>
            </a:r>
            <a:br>
              <a:rPr lang="en-US" i="1" kern="0" dirty="0" smtClean="0">
                <a:solidFill>
                  <a:schemeClr val="bg1">
                    <a:lumMod val="65000"/>
                  </a:schemeClr>
                </a:solidFill>
                <a:latin typeface="Arial" pitchFamily="34" charset="0"/>
                <a:cs typeface="Arial" pitchFamily="34" charset="0"/>
              </a:rPr>
            </a:br>
            <a:r>
              <a:rPr lang="en-US" dirty="0">
                <a:solidFill>
                  <a:schemeClr val="bg1"/>
                </a:solidFill>
                <a:latin typeface="Arial" panose="020B0604020202020204" pitchFamily="34" charset="0"/>
                <a:cs typeface="Arial" panose="020B0604020202020204" pitchFamily="34" charset="0"/>
              </a:rPr>
              <a:t>But do not overlook this one fact, beloved, that with the Lord </a:t>
            </a:r>
            <a:r>
              <a:rPr lang="en-US" dirty="0">
                <a:solidFill>
                  <a:srgbClr val="F89378"/>
                </a:solidFill>
                <a:latin typeface="Arial" panose="020B0604020202020204" pitchFamily="34" charset="0"/>
                <a:cs typeface="Arial" panose="020B0604020202020204" pitchFamily="34" charset="0"/>
              </a:rPr>
              <a:t>one day is as a thousand years</a:t>
            </a:r>
            <a:r>
              <a:rPr lang="en-US" dirty="0">
                <a:solidFill>
                  <a:schemeClr val="bg1"/>
                </a:solidFill>
                <a:latin typeface="Arial" panose="020B0604020202020204" pitchFamily="34" charset="0"/>
                <a:cs typeface="Arial" panose="020B0604020202020204" pitchFamily="34" charset="0"/>
              </a:rPr>
              <a:t>, and a thousand years as one day. </a:t>
            </a:r>
            <a:endParaRPr lang="en-US" kern="1200" dirty="0">
              <a:solidFill>
                <a:srgbClr val="F893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379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Seven days of creation</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914400"/>
            <a:ext cx="8382000" cy="762000"/>
          </a:xfrm>
        </p:spPr>
        <p:txBody>
          <a:bodyPr/>
          <a:lstStyle/>
          <a:p>
            <a:r>
              <a:rPr lang="en-US" dirty="0" smtClean="0">
                <a:solidFill>
                  <a:schemeClr val="bg1"/>
                </a:solidFill>
                <a:latin typeface="Arial" panose="020B0604020202020204" pitchFamily="34" charset="0"/>
                <a:cs typeface="Arial" panose="020B0604020202020204" pitchFamily="34" charset="0"/>
              </a:rPr>
              <a:t>One day = 1000 years</a:t>
            </a:r>
          </a:p>
        </p:txBody>
      </p:sp>
      <p:sp>
        <p:nvSpPr>
          <p:cNvPr id="6" name="Content Placeholder 2"/>
          <p:cNvSpPr txBox="1">
            <a:spLocks/>
          </p:cNvSpPr>
          <p:nvPr/>
        </p:nvSpPr>
        <p:spPr bwMode="auto">
          <a:xfrm>
            <a:off x="457200" y="1524000"/>
            <a:ext cx="8382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smtClean="0">
                <a:solidFill>
                  <a:schemeClr val="accent6">
                    <a:lumMod val="60000"/>
                    <a:lumOff val="40000"/>
                  </a:schemeClr>
                </a:solidFill>
                <a:latin typeface="Arial" panose="020B0604020202020204" pitchFamily="34" charset="0"/>
                <a:cs typeface="Arial" panose="020B0604020202020204" pitchFamily="34" charset="0"/>
              </a:rPr>
              <a:t>Man</a:t>
            </a:r>
            <a:r>
              <a:rPr lang="en-US" kern="0" dirty="0" smtClean="0">
                <a:solidFill>
                  <a:schemeClr val="bg1"/>
                </a:solidFill>
                <a:latin typeface="Arial" panose="020B0604020202020204" pitchFamily="34" charset="0"/>
                <a:cs typeface="Arial" panose="020B0604020202020204" pitchFamily="34" charset="0"/>
              </a:rPr>
              <a:t> was created on </a:t>
            </a:r>
            <a:r>
              <a:rPr lang="en-US" kern="0" dirty="0" smtClean="0">
                <a:solidFill>
                  <a:schemeClr val="accent6">
                    <a:lumMod val="60000"/>
                    <a:lumOff val="40000"/>
                  </a:schemeClr>
                </a:solidFill>
                <a:latin typeface="Arial" panose="020B0604020202020204" pitchFamily="34" charset="0"/>
                <a:cs typeface="Arial" panose="020B0604020202020204" pitchFamily="34" charset="0"/>
              </a:rPr>
              <a:t>day 6</a:t>
            </a:r>
          </a:p>
          <a:p>
            <a:r>
              <a:rPr lang="en-US" kern="0" dirty="0" smtClean="0">
                <a:solidFill>
                  <a:schemeClr val="bg1"/>
                </a:solidFill>
                <a:latin typeface="Arial" panose="020B0604020202020204" pitchFamily="34" charset="0"/>
                <a:cs typeface="Arial" panose="020B0604020202020204" pitchFamily="34" charset="0"/>
              </a:rPr>
              <a:t>So 6 is the number of man</a:t>
            </a:r>
            <a:br>
              <a:rPr lang="en-US" kern="0" dirty="0" smtClean="0">
                <a:solidFill>
                  <a:schemeClr val="bg1"/>
                </a:solidFill>
                <a:latin typeface="Arial" panose="020B0604020202020204" pitchFamily="34" charset="0"/>
                <a:cs typeface="Arial" panose="020B0604020202020204" pitchFamily="34" charset="0"/>
              </a:rPr>
            </a:br>
            <a:r>
              <a:rPr lang="en-US" kern="0" dirty="0" smtClean="0">
                <a:solidFill>
                  <a:schemeClr val="bg1"/>
                </a:solidFill>
                <a:latin typeface="Arial" panose="020B0604020202020204" pitchFamily="34" charset="0"/>
                <a:cs typeface="Arial" panose="020B0604020202020204" pitchFamily="34" charset="0"/>
              </a:rPr>
              <a:t>(666 – the mark of the beast)</a:t>
            </a:r>
          </a:p>
          <a:p>
            <a:r>
              <a:rPr lang="en-US" kern="0" dirty="0" smtClean="0">
                <a:solidFill>
                  <a:schemeClr val="bg1"/>
                </a:solidFill>
                <a:latin typeface="Arial" panose="020B0604020202020204" pitchFamily="34" charset="0"/>
                <a:cs typeface="Arial" panose="020B0604020202020204" pitchFamily="34" charset="0"/>
              </a:rPr>
              <a:t>The first 6000 years = reign of man</a:t>
            </a:r>
          </a:p>
          <a:p>
            <a:r>
              <a:rPr lang="en-US" kern="0" dirty="0" smtClean="0">
                <a:solidFill>
                  <a:schemeClr val="bg1"/>
                </a:solidFill>
                <a:latin typeface="Arial" panose="020B0604020202020204" pitchFamily="34" charset="0"/>
                <a:cs typeface="Arial" panose="020B0604020202020204" pitchFamily="34" charset="0"/>
              </a:rPr>
              <a:t>Day 7 = God set apart, made holy</a:t>
            </a:r>
          </a:p>
          <a:p>
            <a:r>
              <a:rPr lang="en-US" kern="0" dirty="0" smtClean="0">
                <a:solidFill>
                  <a:schemeClr val="bg1"/>
                </a:solidFill>
                <a:latin typeface="Arial" panose="020B0604020202020204" pitchFamily="34" charset="0"/>
                <a:cs typeface="Arial" panose="020B0604020202020204" pitchFamily="34" charset="0"/>
              </a:rPr>
              <a:t>The last 1000 years = reign of Messiah</a:t>
            </a:r>
          </a:p>
          <a:p>
            <a:r>
              <a:rPr lang="en-US" kern="0" dirty="0">
                <a:solidFill>
                  <a:srgbClr val="F89378"/>
                </a:solidFill>
                <a:latin typeface="Arial" panose="020B0604020202020204" pitchFamily="34" charset="0"/>
                <a:cs typeface="Arial" panose="020B0604020202020204" pitchFamily="34" charset="0"/>
              </a:rPr>
              <a:t>Weekly Sabbath </a:t>
            </a:r>
            <a:r>
              <a:rPr lang="en-US" kern="0" dirty="0">
                <a:solidFill>
                  <a:schemeClr val="bg1"/>
                </a:solidFill>
                <a:latin typeface="Arial" panose="020B0604020202020204" pitchFamily="34" charset="0"/>
                <a:cs typeface="Arial" panose="020B0604020202020204" pitchFamily="34" charset="0"/>
              </a:rPr>
              <a:t>foreshadows </a:t>
            </a:r>
            <a:r>
              <a:rPr lang="en-US" kern="0" dirty="0" smtClean="0">
                <a:solidFill>
                  <a:schemeClr val="bg1"/>
                </a:solidFill>
                <a:latin typeface="Arial" panose="020B0604020202020204" pitchFamily="34" charset="0"/>
                <a:cs typeface="Arial" panose="020B0604020202020204" pitchFamily="34" charset="0"/>
              </a:rPr>
              <a:t>this</a:t>
            </a:r>
            <a:endParaRPr lang="en-US" kern="0" dirty="0">
              <a:solidFill>
                <a:schemeClr val="bg1"/>
              </a:solidFill>
              <a:latin typeface="Arial" panose="020B0604020202020204" pitchFamily="34" charset="0"/>
              <a:cs typeface="Arial" panose="020B0604020202020204" pitchFamily="34" charset="0"/>
            </a:endParaRPr>
          </a:p>
          <a:p>
            <a:r>
              <a:rPr lang="en-US" kern="0" dirty="0" smtClean="0">
                <a:solidFill>
                  <a:srgbClr val="F89378"/>
                </a:solidFill>
                <a:latin typeface="Arial" panose="020B0604020202020204" pitchFamily="34" charset="0"/>
                <a:cs typeface="Arial" panose="020B0604020202020204" pitchFamily="34" charset="0"/>
              </a:rPr>
              <a:t>Seven </a:t>
            </a:r>
            <a:r>
              <a:rPr lang="en-US" kern="0" dirty="0">
                <a:solidFill>
                  <a:srgbClr val="F89378"/>
                </a:solidFill>
                <a:latin typeface="Arial" panose="020B0604020202020204" pitchFamily="34" charset="0"/>
                <a:cs typeface="Arial" panose="020B0604020202020204" pitchFamily="34" charset="0"/>
              </a:rPr>
              <a:t>days of Sukkot </a:t>
            </a:r>
            <a:r>
              <a:rPr lang="en-US" kern="0" dirty="0">
                <a:solidFill>
                  <a:schemeClr val="bg1"/>
                </a:solidFill>
                <a:latin typeface="Arial" panose="020B0604020202020204" pitchFamily="34" charset="0"/>
                <a:cs typeface="Arial" panose="020B0604020202020204" pitchFamily="34" charset="0"/>
              </a:rPr>
              <a:t>foreshadows </a:t>
            </a:r>
            <a:r>
              <a:rPr lang="en-US" kern="0" dirty="0" smtClean="0">
                <a:solidFill>
                  <a:schemeClr val="bg1"/>
                </a:solidFill>
                <a:latin typeface="Arial" panose="020B0604020202020204" pitchFamily="34" charset="0"/>
                <a:cs typeface="Arial" panose="020B0604020202020204" pitchFamily="34" charset="0"/>
              </a:rPr>
              <a:t>this</a:t>
            </a:r>
            <a:endParaRPr lang="en-US" kern="0" dirty="0">
              <a:solidFill>
                <a:schemeClr val="bg1"/>
              </a:solidFill>
              <a:latin typeface="Arial" panose="020B0604020202020204" pitchFamily="34" charset="0"/>
              <a:cs typeface="Arial" panose="020B0604020202020204" pitchFamily="34" charset="0"/>
            </a:endParaRPr>
          </a:p>
          <a:p>
            <a:r>
              <a:rPr lang="en-US" kern="0" dirty="0" smtClean="0">
                <a:solidFill>
                  <a:schemeClr val="accent6">
                    <a:lumMod val="60000"/>
                    <a:lumOff val="40000"/>
                  </a:schemeClr>
                </a:solidFill>
                <a:latin typeface="Arial" panose="020B0604020202020204" pitchFamily="34" charset="0"/>
                <a:cs typeface="Arial" panose="020B0604020202020204" pitchFamily="34" charset="0"/>
              </a:rPr>
              <a:t>Revelation</a:t>
            </a:r>
            <a:r>
              <a:rPr lang="en-US" kern="0" dirty="0" smtClean="0">
                <a:solidFill>
                  <a:schemeClr val="bg1"/>
                </a:solidFill>
                <a:latin typeface="Arial" panose="020B0604020202020204" pitchFamily="34" charset="0"/>
                <a:cs typeface="Arial" panose="020B0604020202020204" pitchFamily="34" charset="0"/>
              </a:rPr>
              <a:t> speaks of the Millennium</a:t>
            </a:r>
          </a:p>
        </p:txBody>
      </p:sp>
    </p:spTree>
    <p:extLst>
      <p:ext uri="{BB962C8B-B14F-4D97-AF65-F5344CB8AC3E}">
        <p14:creationId xmlns:p14="http://schemas.microsoft.com/office/powerpoint/2010/main" val="200065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500"/>
                                        <p:tgtEl>
                                          <p:spTgt spid="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500"/>
                                        <p:tgtEl>
                                          <p:spTgt spid="6">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Effect transition="in" filter="fade">
                                      <p:cBhvr>
                                        <p:cTn id="39" dur="500"/>
                                        <p:tgtEl>
                                          <p:spTgt spid="6">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xEl>
                                              <p:pRg st="7" end="7"/>
                                            </p:txEl>
                                          </p:spTgt>
                                        </p:tgtEl>
                                        <p:attrNameLst>
                                          <p:attrName>style.visibility</p:attrName>
                                        </p:attrNameLst>
                                      </p:cBhvr>
                                      <p:to>
                                        <p:strVal val="visible"/>
                                      </p:to>
                                    </p:set>
                                    <p:animEffect transition="in" filter="fade">
                                      <p:cBhvr>
                                        <p:cTn id="4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458200" cy="1066800"/>
          </a:xfrm>
        </p:spPr>
        <p:txBody>
          <a:bodyPr/>
          <a:lstStyle/>
          <a:p>
            <a:pPr algn="l"/>
            <a:r>
              <a:rPr lang="en-US" sz="4000" dirty="0" smtClean="0">
                <a:solidFill>
                  <a:schemeClr val="accent6">
                    <a:lumMod val="60000"/>
                    <a:lumOff val="40000"/>
                  </a:schemeClr>
                </a:solidFill>
                <a:latin typeface="Arial" panose="020B0604020202020204" pitchFamily="34" charset="0"/>
                <a:cs typeface="Arial" panose="020B0604020202020204" pitchFamily="34" charset="0"/>
              </a:rPr>
              <a:t>8</a:t>
            </a:r>
            <a:r>
              <a:rPr lang="en-US" sz="4000" baseline="30000" dirty="0" smtClean="0">
                <a:solidFill>
                  <a:schemeClr val="accent6">
                    <a:lumMod val="60000"/>
                    <a:lumOff val="40000"/>
                  </a:schemeClr>
                </a:solidFill>
                <a:latin typeface="Arial" panose="020B0604020202020204" pitchFamily="34" charset="0"/>
                <a:cs typeface="Arial" panose="020B0604020202020204" pitchFamily="34" charset="0"/>
              </a:rPr>
              <a:t>th</a:t>
            </a:r>
            <a:r>
              <a:rPr lang="en-US" sz="4000" dirty="0" smtClean="0">
                <a:solidFill>
                  <a:schemeClr val="accent6">
                    <a:lumMod val="60000"/>
                    <a:lumOff val="40000"/>
                  </a:schemeClr>
                </a:solidFill>
                <a:latin typeface="Arial" panose="020B0604020202020204" pitchFamily="34" charset="0"/>
                <a:cs typeface="Arial" panose="020B0604020202020204" pitchFamily="34" charset="0"/>
              </a:rPr>
              <a:t> </a:t>
            </a:r>
            <a:r>
              <a:rPr lang="en-US" sz="4000" dirty="0" smtClean="0">
                <a:solidFill>
                  <a:srgbClr val="F89378"/>
                </a:solidFill>
                <a:latin typeface="Arial" panose="020B0604020202020204" pitchFamily="34" charset="0"/>
                <a:cs typeface="Arial" panose="020B0604020202020204" pitchFamily="34" charset="0"/>
              </a:rPr>
              <a:t>begins something totally new</a:t>
            </a:r>
            <a:endParaRPr lang="en-US" sz="4000"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143000"/>
            <a:ext cx="8382000" cy="5257800"/>
          </a:xfrm>
        </p:spPr>
        <p:txBody>
          <a:bodyPr/>
          <a:lstStyle/>
          <a:p>
            <a:r>
              <a:rPr lang="en-US" dirty="0" smtClean="0">
                <a:solidFill>
                  <a:schemeClr val="bg1"/>
                </a:solidFill>
                <a:latin typeface="Arial" panose="020B0604020202020204" pitchFamily="34" charset="0"/>
                <a:cs typeface="Arial" panose="020B0604020202020204" pitchFamily="34" charset="0"/>
              </a:rPr>
              <a:t>Seven days in a weekly cycle</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accent6">
                    <a:lumMod val="60000"/>
                    <a:lumOff val="40000"/>
                  </a:schemeClr>
                </a:solidFill>
                <a:latin typeface="Arial" panose="020B0604020202020204" pitchFamily="34" charset="0"/>
                <a:cs typeface="Arial" panose="020B0604020202020204" pitchFamily="34" charset="0"/>
              </a:rPr>
              <a:t>8</a:t>
            </a:r>
            <a:r>
              <a:rPr lang="en-US" baseline="30000" dirty="0" smtClean="0">
                <a:solidFill>
                  <a:schemeClr val="accent6">
                    <a:lumMod val="60000"/>
                    <a:lumOff val="40000"/>
                  </a:schemeClr>
                </a:solidFill>
                <a:latin typeface="Arial" panose="020B0604020202020204" pitchFamily="34" charset="0"/>
                <a:cs typeface="Arial" panose="020B0604020202020204" pitchFamily="34" charset="0"/>
              </a:rPr>
              <a:t>th</a:t>
            </a:r>
            <a:r>
              <a:rPr lang="en-US" dirty="0" smtClean="0">
                <a:solidFill>
                  <a:schemeClr val="accent6">
                    <a:lumMod val="60000"/>
                    <a:lumOff val="40000"/>
                  </a:schemeClr>
                </a:solidFill>
                <a:latin typeface="Arial" panose="020B0604020202020204" pitchFamily="34" charset="0"/>
                <a:cs typeface="Arial" panose="020B0604020202020204" pitchFamily="34" charset="0"/>
              </a:rPr>
              <a:t> day </a:t>
            </a:r>
            <a:r>
              <a:rPr lang="en-US" dirty="0" smtClean="0">
                <a:solidFill>
                  <a:schemeClr val="bg1"/>
                </a:solidFill>
                <a:latin typeface="Arial" panose="020B0604020202020204" pitchFamily="34" charset="0"/>
                <a:cs typeface="Arial" panose="020B0604020202020204" pitchFamily="34" charset="0"/>
              </a:rPr>
              <a:t>starts a new weekly cycle</a:t>
            </a:r>
          </a:p>
          <a:p>
            <a:r>
              <a:rPr lang="en-US" dirty="0" smtClean="0">
                <a:solidFill>
                  <a:schemeClr val="bg1"/>
                </a:solidFill>
                <a:latin typeface="Arial" panose="020B0604020202020204" pitchFamily="34" charset="0"/>
                <a:cs typeface="Arial" panose="020B0604020202020204" pitchFamily="34" charset="0"/>
              </a:rPr>
              <a:t>Yeshua </a:t>
            </a:r>
            <a:r>
              <a:rPr lang="en-US" dirty="0" smtClean="0">
                <a:solidFill>
                  <a:srgbClr val="F89378"/>
                </a:solidFill>
                <a:latin typeface="Arial" panose="020B0604020202020204" pitchFamily="34" charset="0"/>
                <a:cs typeface="Arial" panose="020B0604020202020204" pitchFamily="34" charset="0"/>
              </a:rPr>
              <a:t>resurrected</a:t>
            </a:r>
            <a:r>
              <a:rPr lang="en-US" dirty="0" smtClean="0">
                <a:solidFill>
                  <a:schemeClr val="bg1"/>
                </a:solidFill>
                <a:latin typeface="Arial" panose="020B0604020202020204" pitchFamily="34" charset="0"/>
                <a:cs typeface="Arial" panose="020B0604020202020204" pitchFamily="34" charset="0"/>
              </a:rPr>
              <a:t> on day after Sabbath</a:t>
            </a:r>
            <a:r>
              <a:rPr lang="en-US" dirty="0" smtClean="0">
                <a:solidFill>
                  <a:schemeClr val="accent6">
                    <a:lumMod val="60000"/>
                    <a:lumOff val="40000"/>
                  </a:schemeClr>
                </a:solidFill>
                <a:latin typeface="Arial" panose="020B0604020202020204" pitchFamily="34" charset="0"/>
                <a:cs typeface="Arial" panose="020B0604020202020204" pitchFamily="34" charset="0"/>
              </a:rPr>
              <a:t/>
            </a:r>
            <a:br>
              <a:rPr lang="en-US" dirty="0" smtClean="0">
                <a:solidFill>
                  <a:schemeClr val="accent6">
                    <a:lumMod val="60000"/>
                    <a:lumOff val="40000"/>
                  </a:schemeClr>
                </a:solidFill>
                <a:latin typeface="Arial" panose="020B0604020202020204" pitchFamily="34" charset="0"/>
                <a:cs typeface="Arial" panose="020B0604020202020204" pitchFamily="34" charset="0"/>
              </a:rPr>
            </a:br>
            <a:r>
              <a:rPr lang="en-US" dirty="0">
                <a:solidFill>
                  <a:schemeClr val="accent3"/>
                </a:solidFill>
                <a:latin typeface="Arial" panose="020B0604020202020204" pitchFamily="34" charset="0"/>
                <a:cs typeface="Arial" panose="020B0604020202020204" pitchFamily="34" charset="0"/>
              </a:rPr>
              <a:t>E</a:t>
            </a:r>
            <a:r>
              <a:rPr lang="en-US" dirty="0" smtClean="0">
                <a:solidFill>
                  <a:schemeClr val="accent3"/>
                </a:solidFill>
                <a:latin typeface="Arial" panose="020B0604020202020204" pitchFamily="34" charset="0"/>
                <a:cs typeface="Arial" panose="020B0604020202020204" pitchFamily="34" charset="0"/>
              </a:rPr>
              <a:t>arly writings refer to this as the </a:t>
            </a:r>
            <a:r>
              <a:rPr lang="en-US" dirty="0" smtClean="0">
                <a:solidFill>
                  <a:schemeClr val="accent6">
                    <a:lumMod val="60000"/>
                    <a:lumOff val="40000"/>
                  </a:schemeClr>
                </a:solidFill>
                <a:latin typeface="Arial" panose="020B0604020202020204" pitchFamily="34" charset="0"/>
                <a:cs typeface="Arial" panose="020B0604020202020204" pitchFamily="34" charset="0"/>
              </a:rPr>
              <a:t>8</a:t>
            </a:r>
            <a:r>
              <a:rPr lang="en-US" baseline="30000" dirty="0" smtClean="0">
                <a:solidFill>
                  <a:schemeClr val="accent6">
                    <a:lumMod val="60000"/>
                    <a:lumOff val="40000"/>
                  </a:schemeClr>
                </a:solidFill>
                <a:latin typeface="Arial" panose="020B0604020202020204" pitchFamily="34" charset="0"/>
                <a:cs typeface="Arial" panose="020B0604020202020204" pitchFamily="34" charset="0"/>
              </a:rPr>
              <a:t>th</a:t>
            </a:r>
            <a:r>
              <a:rPr lang="en-US" dirty="0" smtClean="0">
                <a:solidFill>
                  <a:schemeClr val="accent6">
                    <a:lumMod val="60000"/>
                    <a:lumOff val="40000"/>
                  </a:schemeClr>
                </a:solidFill>
                <a:latin typeface="Arial" panose="020B0604020202020204" pitchFamily="34" charset="0"/>
                <a:cs typeface="Arial" panose="020B0604020202020204" pitchFamily="34" charset="0"/>
              </a:rPr>
              <a:t> Day</a:t>
            </a:r>
          </a:p>
          <a:p>
            <a:r>
              <a:rPr lang="en-US" dirty="0" smtClean="0">
                <a:solidFill>
                  <a:schemeClr val="bg1"/>
                </a:solidFill>
                <a:latin typeface="Arial" panose="020B0604020202020204" pitchFamily="34" charset="0"/>
                <a:cs typeface="Arial" panose="020B0604020202020204" pitchFamily="34" charset="0"/>
              </a:rPr>
              <a:t>Seven weeks after Firstfruits to Shavuot</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accent3"/>
                </a:solidFill>
                <a:latin typeface="Arial" panose="020B0604020202020204" pitchFamily="34" charset="0"/>
                <a:cs typeface="Arial" panose="020B0604020202020204" pitchFamily="34" charset="0"/>
              </a:rPr>
              <a:t>Next day </a:t>
            </a:r>
            <a:r>
              <a:rPr lang="en-US" dirty="0" smtClean="0">
                <a:solidFill>
                  <a:schemeClr val="accent6">
                    <a:lumMod val="60000"/>
                    <a:lumOff val="40000"/>
                  </a:schemeClr>
                </a:solidFill>
                <a:latin typeface="Arial" panose="020B0604020202020204" pitchFamily="34" charset="0"/>
                <a:cs typeface="Arial" panose="020B0604020202020204" pitchFamily="34" charset="0"/>
              </a:rPr>
              <a:t>(8</a:t>
            </a:r>
            <a:r>
              <a:rPr lang="en-US" baseline="30000" dirty="0" smtClean="0">
                <a:solidFill>
                  <a:schemeClr val="accent6">
                    <a:lumMod val="60000"/>
                    <a:lumOff val="40000"/>
                  </a:schemeClr>
                </a:solidFill>
                <a:latin typeface="Arial" panose="020B0604020202020204" pitchFamily="34" charset="0"/>
                <a:cs typeface="Arial" panose="020B0604020202020204" pitchFamily="34" charset="0"/>
              </a:rPr>
              <a:t>th</a:t>
            </a:r>
            <a:r>
              <a:rPr lang="en-US" dirty="0" smtClean="0">
                <a:solidFill>
                  <a:schemeClr val="accent6">
                    <a:lumMod val="60000"/>
                    <a:lumOff val="40000"/>
                  </a:schemeClr>
                </a:solidFill>
                <a:latin typeface="Arial" panose="020B0604020202020204" pitchFamily="34" charset="0"/>
                <a:cs typeface="Arial" panose="020B0604020202020204" pitchFamily="34" charset="0"/>
              </a:rPr>
              <a:t> week, day 50) </a:t>
            </a:r>
            <a:r>
              <a:rPr lang="en-US" dirty="0" smtClean="0">
                <a:solidFill>
                  <a:schemeClr val="bg1"/>
                </a:solidFill>
                <a:latin typeface="Arial" panose="020B0604020202020204" pitchFamily="34" charset="0"/>
                <a:cs typeface="Arial" panose="020B0604020202020204" pitchFamily="34" charset="0"/>
              </a:rPr>
              <a:t>was Shavuot</a:t>
            </a:r>
          </a:p>
          <a:p>
            <a:r>
              <a:rPr lang="en-US" dirty="0" smtClean="0">
                <a:solidFill>
                  <a:schemeClr val="bg1"/>
                </a:solidFill>
                <a:latin typeface="Arial" panose="020B0604020202020204" pitchFamily="34" charset="0"/>
                <a:cs typeface="Arial" panose="020B0604020202020204" pitchFamily="34" charset="0"/>
              </a:rPr>
              <a:t>Seven years in sabbatical cycle</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accent6">
                    <a:lumMod val="60000"/>
                    <a:lumOff val="40000"/>
                  </a:schemeClr>
                </a:solidFill>
                <a:latin typeface="Arial" panose="020B0604020202020204" pitchFamily="34" charset="0"/>
                <a:cs typeface="Arial" panose="020B0604020202020204" pitchFamily="34" charset="0"/>
              </a:rPr>
              <a:t>8</a:t>
            </a:r>
            <a:r>
              <a:rPr lang="en-US" baseline="30000" dirty="0" smtClean="0">
                <a:solidFill>
                  <a:schemeClr val="accent6">
                    <a:lumMod val="60000"/>
                    <a:lumOff val="40000"/>
                  </a:schemeClr>
                </a:solidFill>
                <a:latin typeface="Arial" panose="020B0604020202020204" pitchFamily="34" charset="0"/>
                <a:cs typeface="Arial" panose="020B0604020202020204" pitchFamily="34" charset="0"/>
              </a:rPr>
              <a:t>th</a:t>
            </a:r>
            <a:r>
              <a:rPr lang="en-US" dirty="0" smtClean="0">
                <a:solidFill>
                  <a:schemeClr val="accent6">
                    <a:lumMod val="60000"/>
                    <a:lumOff val="40000"/>
                  </a:schemeClr>
                </a:solidFill>
                <a:latin typeface="Arial" panose="020B0604020202020204" pitchFamily="34" charset="0"/>
                <a:cs typeface="Arial" panose="020B0604020202020204" pitchFamily="34" charset="0"/>
              </a:rPr>
              <a:t> year </a:t>
            </a:r>
            <a:r>
              <a:rPr lang="en-US" dirty="0" smtClean="0">
                <a:solidFill>
                  <a:schemeClr val="bg1"/>
                </a:solidFill>
                <a:latin typeface="Arial" panose="020B0604020202020204" pitchFamily="34" charset="0"/>
                <a:cs typeface="Arial" panose="020B0604020202020204" pitchFamily="34" charset="0"/>
              </a:rPr>
              <a:t>began new cycle </a:t>
            </a:r>
            <a:r>
              <a:rPr lang="en-US" dirty="0" smtClean="0">
                <a:solidFill>
                  <a:srgbClr val="F89378"/>
                </a:solidFill>
                <a:latin typeface="Arial" panose="020B0604020202020204" pitchFamily="34" charset="0"/>
                <a:cs typeface="Arial" panose="020B0604020202020204" pitchFamily="34" charset="0"/>
              </a:rPr>
              <a:t>(Lev 25:22)</a:t>
            </a:r>
          </a:p>
          <a:p>
            <a:r>
              <a:rPr lang="en-US" dirty="0" smtClean="0">
                <a:solidFill>
                  <a:schemeClr val="bg1"/>
                </a:solidFill>
                <a:latin typeface="Arial" panose="020B0604020202020204" pitchFamily="34" charset="0"/>
                <a:cs typeface="Arial" panose="020B0604020202020204" pitchFamily="34" charset="0"/>
              </a:rPr>
              <a:t>Seven sabbaticals (49 </a:t>
            </a:r>
            <a:r>
              <a:rPr lang="en-US" dirty="0" err="1" smtClean="0">
                <a:solidFill>
                  <a:schemeClr val="bg1"/>
                </a:solidFill>
                <a:latin typeface="Arial" panose="020B0604020202020204" pitchFamily="34" charset="0"/>
                <a:cs typeface="Arial" panose="020B0604020202020204" pitchFamily="34" charset="0"/>
              </a:rPr>
              <a:t>yrs</a:t>
            </a:r>
            <a:r>
              <a:rPr lang="en-US" dirty="0" smtClean="0">
                <a:solidFill>
                  <a:schemeClr val="bg1"/>
                </a:solidFill>
                <a:latin typeface="Arial" panose="020B0604020202020204" pitchFamily="34" charset="0"/>
                <a:cs typeface="Arial" panose="020B0604020202020204" pitchFamily="34" charset="0"/>
              </a:rPr>
              <a:t>) in jubilee cycle</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accent3"/>
                </a:solidFill>
                <a:latin typeface="Arial" panose="020B0604020202020204" pitchFamily="34" charset="0"/>
                <a:cs typeface="Arial" panose="020B0604020202020204" pitchFamily="34" charset="0"/>
              </a:rPr>
              <a:t>Next year </a:t>
            </a:r>
            <a:r>
              <a:rPr lang="en-US" dirty="0" smtClean="0">
                <a:solidFill>
                  <a:schemeClr val="accent6">
                    <a:lumMod val="60000"/>
                    <a:lumOff val="40000"/>
                  </a:schemeClr>
                </a:solidFill>
                <a:latin typeface="Arial" panose="020B0604020202020204" pitchFamily="34" charset="0"/>
                <a:cs typeface="Arial" panose="020B0604020202020204" pitchFamily="34" charset="0"/>
              </a:rPr>
              <a:t>(8</a:t>
            </a:r>
            <a:r>
              <a:rPr lang="en-US" baseline="30000" dirty="0" smtClean="0">
                <a:solidFill>
                  <a:schemeClr val="accent6">
                    <a:lumMod val="60000"/>
                    <a:lumOff val="40000"/>
                  </a:schemeClr>
                </a:solidFill>
                <a:latin typeface="Arial" panose="020B0604020202020204" pitchFamily="34" charset="0"/>
                <a:cs typeface="Arial" panose="020B0604020202020204" pitchFamily="34" charset="0"/>
              </a:rPr>
              <a:t>th</a:t>
            </a:r>
            <a:r>
              <a:rPr lang="en-US" dirty="0" smtClean="0">
                <a:solidFill>
                  <a:schemeClr val="accent6">
                    <a:lumMod val="60000"/>
                    <a:lumOff val="40000"/>
                  </a:schemeClr>
                </a:solidFill>
                <a:latin typeface="Arial" panose="020B0604020202020204" pitchFamily="34" charset="0"/>
                <a:cs typeface="Arial" panose="020B0604020202020204" pitchFamily="34" charset="0"/>
              </a:rPr>
              <a:t> cycle, year 50) </a:t>
            </a:r>
            <a:r>
              <a:rPr lang="en-US" dirty="0" smtClean="0">
                <a:solidFill>
                  <a:schemeClr val="bg1"/>
                </a:solidFill>
                <a:latin typeface="Arial" panose="020B0604020202020204" pitchFamily="34" charset="0"/>
                <a:cs typeface="Arial" panose="020B0604020202020204" pitchFamily="34" charset="0"/>
              </a:rPr>
              <a:t>was jubilee</a:t>
            </a:r>
          </a:p>
        </p:txBody>
      </p:sp>
    </p:spTree>
    <p:extLst>
      <p:ext uri="{BB962C8B-B14F-4D97-AF65-F5344CB8AC3E}">
        <p14:creationId xmlns:p14="http://schemas.microsoft.com/office/powerpoint/2010/main" val="160986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781300"/>
            <a:ext cx="8915400" cy="4038600"/>
          </a:xfrm>
        </p:spPr>
        <p:txBody>
          <a:bodyPr/>
          <a:lstStyle/>
          <a:p>
            <a:pPr marL="0" indent="0">
              <a:buNone/>
            </a:pPr>
            <a:r>
              <a:rPr lang="en-US" dirty="0" smtClean="0">
                <a:solidFill>
                  <a:schemeClr val="bg1">
                    <a:lumMod val="65000"/>
                  </a:schemeClr>
                </a:solidFill>
                <a:latin typeface="Arial" pitchFamily="34" charset="0"/>
                <a:cs typeface="Arial" pitchFamily="34" charset="0"/>
              </a:rPr>
              <a:t>Exodus 22:30</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kern="1200" dirty="0" smtClean="0">
                <a:solidFill>
                  <a:schemeClr val="bg1"/>
                </a:solidFill>
                <a:latin typeface="Arial" panose="020B0604020202020204" pitchFamily="34" charset="0"/>
                <a:cs typeface="Arial" panose="020B0604020202020204" pitchFamily="34" charset="0"/>
              </a:rPr>
              <a:t>The </a:t>
            </a:r>
            <a:r>
              <a:rPr lang="en-US" kern="1200" dirty="0">
                <a:solidFill>
                  <a:schemeClr val="bg1"/>
                </a:solidFill>
                <a:latin typeface="Arial" panose="020B0604020202020204" pitchFamily="34" charset="0"/>
                <a:cs typeface="Arial" panose="020B0604020202020204" pitchFamily="34" charset="0"/>
              </a:rPr>
              <a:t>firstborn of your sons you shall give to me. </a:t>
            </a:r>
            <a:r>
              <a:rPr lang="en-US" kern="1200" dirty="0" smtClean="0">
                <a:solidFill>
                  <a:schemeClr val="bg1"/>
                </a:solidFill>
                <a:latin typeface="Arial" panose="020B0604020202020204" pitchFamily="34" charset="0"/>
                <a:cs typeface="Arial" panose="020B0604020202020204" pitchFamily="34" charset="0"/>
              </a:rPr>
              <a:t> </a:t>
            </a:r>
            <a:r>
              <a:rPr lang="en-US" kern="1200" dirty="0">
                <a:solidFill>
                  <a:schemeClr val="bg1"/>
                </a:solidFill>
                <a:latin typeface="Arial" panose="020B0604020202020204" pitchFamily="34" charset="0"/>
                <a:cs typeface="Arial" panose="020B0604020202020204" pitchFamily="34" charset="0"/>
              </a:rPr>
              <a:t>You shall do the same with your oxen and with your sheep: </a:t>
            </a:r>
            <a:r>
              <a:rPr lang="en-US" kern="1200" dirty="0">
                <a:solidFill>
                  <a:srgbClr val="F89378"/>
                </a:solidFill>
                <a:latin typeface="Arial" panose="020B0604020202020204" pitchFamily="34" charset="0"/>
                <a:cs typeface="Arial" panose="020B0604020202020204" pitchFamily="34" charset="0"/>
              </a:rPr>
              <a:t>seven days it shall be with </a:t>
            </a:r>
            <a:r>
              <a:rPr lang="en-US" kern="1200" dirty="0" smtClean="0">
                <a:solidFill>
                  <a:srgbClr val="F89378"/>
                </a:solidFill>
                <a:latin typeface="Arial" panose="020B0604020202020204" pitchFamily="34" charset="0"/>
                <a:cs typeface="Arial" panose="020B0604020202020204" pitchFamily="34" charset="0"/>
              </a:rPr>
              <a:t/>
            </a:r>
            <a:br>
              <a:rPr lang="en-US" kern="1200" dirty="0" smtClean="0">
                <a:solidFill>
                  <a:srgbClr val="F89378"/>
                </a:solidFill>
                <a:latin typeface="Arial" panose="020B0604020202020204" pitchFamily="34" charset="0"/>
                <a:cs typeface="Arial" panose="020B0604020202020204" pitchFamily="34" charset="0"/>
              </a:rPr>
            </a:br>
            <a:r>
              <a:rPr lang="en-US" kern="1200" dirty="0" smtClean="0">
                <a:solidFill>
                  <a:srgbClr val="F89378"/>
                </a:solidFill>
                <a:latin typeface="Arial" panose="020B0604020202020204" pitchFamily="34" charset="0"/>
                <a:cs typeface="Arial" panose="020B0604020202020204" pitchFamily="34" charset="0"/>
              </a:rPr>
              <a:t>its </a:t>
            </a:r>
            <a:r>
              <a:rPr lang="en-US" kern="1200" dirty="0">
                <a:solidFill>
                  <a:srgbClr val="F89378"/>
                </a:solidFill>
                <a:latin typeface="Arial" panose="020B0604020202020204" pitchFamily="34" charset="0"/>
                <a:cs typeface="Arial" panose="020B0604020202020204" pitchFamily="34" charset="0"/>
              </a:rPr>
              <a:t>mother; on the </a:t>
            </a:r>
            <a:r>
              <a:rPr lang="en-US" kern="1200" dirty="0">
                <a:solidFill>
                  <a:schemeClr val="accent6">
                    <a:lumMod val="60000"/>
                    <a:lumOff val="40000"/>
                  </a:schemeClr>
                </a:solidFill>
                <a:latin typeface="Arial" panose="020B0604020202020204" pitchFamily="34" charset="0"/>
                <a:cs typeface="Arial" panose="020B0604020202020204" pitchFamily="34" charset="0"/>
              </a:rPr>
              <a:t>eighth day </a:t>
            </a:r>
            <a:r>
              <a:rPr lang="en-US" kern="1200" dirty="0">
                <a:solidFill>
                  <a:srgbClr val="F89378"/>
                </a:solidFill>
                <a:latin typeface="Arial" panose="020B0604020202020204" pitchFamily="34" charset="0"/>
                <a:cs typeface="Arial" panose="020B0604020202020204" pitchFamily="34" charset="0"/>
              </a:rPr>
              <a:t>you shall </a:t>
            </a:r>
            <a:r>
              <a:rPr lang="en-US" kern="1200" dirty="0" smtClean="0">
                <a:solidFill>
                  <a:srgbClr val="F89378"/>
                </a:solidFill>
                <a:latin typeface="Arial" panose="020B0604020202020204" pitchFamily="34" charset="0"/>
                <a:cs typeface="Arial" panose="020B0604020202020204" pitchFamily="34" charset="0"/>
              </a:rPr>
              <a:t/>
            </a:r>
            <a:br>
              <a:rPr lang="en-US" kern="1200" dirty="0" smtClean="0">
                <a:solidFill>
                  <a:srgbClr val="F89378"/>
                </a:solidFill>
                <a:latin typeface="Arial" panose="020B0604020202020204" pitchFamily="34" charset="0"/>
                <a:cs typeface="Arial" panose="020B0604020202020204" pitchFamily="34" charset="0"/>
              </a:rPr>
            </a:br>
            <a:r>
              <a:rPr lang="en-US" kern="1200" dirty="0" smtClean="0">
                <a:solidFill>
                  <a:srgbClr val="F89378"/>
                </a:solidFill>
                <a:latin typeface="Arial" panose="020B0604020202020204" pitchFamily="34" charset="0"/>
                <a:cs typeface="Arial" panose="020B0604020202020204" pitchFamily="34" charset="0"/>
              </a:rPr>
              <a:t>give </a:t>
            </a:r>
            <a:r>
              <a:rPr lang="en-US" kern="1200" dirty="0">
                <a:solidFill>
                  <a:srgbClr val="F89378"/>
                </a:solidFill>
                <a:latin typeface="Arial" panose="020B0604020202020204" pitchFamily="34" charset="0"/>
                <a:cs typeface="Arial" panose="020B0604020202020204" pitchFamily="34" charset="0"/>
              </a:rPr>
              <a:t>it to me</a:t>
            </a:r>
            <a:r>
              <a:rPr lang="en-US" kern="1200" dirty="0" smtClean="0">
                <a:solidFill>
                  <a:srgbClr val="F89378"/>
                </a:solidFill>
                <a:latin typeface="Arial" panose="020B0604020202020204" pitchFamily="34" charset="0"/>
                <a:cs typeface="Arial" panose="020B0604020202020204" pitchFamily="34" charset="0"/>
              </a:rPr>
              <a:t>.</a:t>
            </a:r>
            <a:r>
              <a:rPr lang="en-US" kern="1200" dirty="0" smtClean="0">
                <a:solidFill>
                  <a:schemeClr val="bg1"/>
                </a:solidFill>
                <a:latin typeface="Arial" panose="020B0604020202020204" pitchFamily="34" charset="0"/>
                <a:cs typeface="Arial" panose="020B0604020202020204" pitchFamily="34" charset="0"/>
              </a:rPr>
              <a:t> </a:t>
            </a:r>
            <a:endParaRPr lang="en-US" kern="1200" dirty="0">
              <a:solidFill>
                <a:srgbClr val="F89378"/>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228600" y="304800"/>
            <a:ext cx="700030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600" kern="0" dirty="0" smtClean="0">
                <a:solidFill>
                  <a:srgbClr val="F89378"/>
                </a:solidFill>
                <a:latin typeface="Arial" panose="020B0604020202020204" pitchFamily="34" charset="0"/>
                <a:cs typeface="Arial" panose="020B0604020202020204" pitchFamily="34" charset="0"/>
              </a:rPr>
              <a:t>Eighth day – Offering of Firstborn</a:t>
            </a:r>
            <a:endParaRPr lang="en-US" sz="3600" kern="0" dirty="0">
              <a:solidFill>
                <a:srgbClr val="F89378"/>
              </a:solidFill>
              <a:latin typeface="Arial" panose="020B0604020202020204" pitchFamily="34" charset="0"/>
              <a:cs typeface="Arial" panose="020B0604020202020204" pitchFamily="34" charset="0"/>
            </a:endParaRPr>
          </a:p>
        </p:txBody>
      </p:sp>
      <p:sp>
        <p:nvSpPr>
          <p:cNvPr id="6" name="Title 1"/>
          <p:cNvSpPr txBox="1">
            <a:spLocks/>
          </p:cNvSpPr>
          <p:nvPr/>
        </p:nvSpPr>
        <p:spPr bwMode="auto">
          <a:xfrm>
            <a:off x="721605" y="990600"/>
            <a:ext cx="74676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200" kern="0" dirty="0" smtClean="0">
                <a:solidFill>
                  <a:schemeClr val="accent3"/>
                </a:solidFill>
                <a:latin typeface="Arial" panose="020B0604020202020204" pitchFamily="34" charset="0"/>
                <a:cs typeface="Arial" panose="020B0604020202020204" pitchFamily="34" charset="0"/>
              </a:rPr>
              <a:t>Seven days with its mother,</a:t>
            </a:r>
            <a:br>
              <a:rPr lang="en-US" sz="3200" kern="0" dirty="0" smtClean="0">
                <a:solidFill>
                  <a:schemeClr val="accent3"/>
                </a:solidFill>
                <a:latin typeface="Arial" panose="020B0604020202020204" pitchFamily="34" charset="0"/>
                <a:cs typeface="Arial" panose="020B0604020202020204" pitchFamily="34" charset="0"/>
              </a:rPr>
            </a:br>
            <a:r>
              <a:rPr lang="en-US" sz="3200" kern="0" dirty="0" smtClean="0">
                <a:solidFill>
                  <a:schemeClr val="accent3"/>
                </a:solidFill>
                <a:latin typeface="Arial" panose="020B0604020202020204" pitchFamily="34" charset="0"/>
                <a:cs typeface="Arial" panose="020B0604020202020204" pitchFamily="34" charset="0"/>
              </a:rPr>
              <a:t>then on the </a:t>
            </a:r>
            <a:r>
              <a:rPr lang="en-US" sz="3200" kern="0" dirty="0" smtClean="0">
                <a:solidFill>
                  <a:schemeClr val="accent6">
                    <a:lumMod val="60000"/>
                    <a:lumOff val="40000"/>
                  </a:schemeClr>
                </a:solidFill>
                <a:latin typeface="Arial" panose="020B0604020202020204" pitchFamily="34" charset="0"/>
                <a:cs typeface="Arial" panose="020B0604020202020204" pitchFamily="34" charset="0"/>
              </a:rPr>
              <a:t>8</a:t>
            </a:r>
            <a:r>
              <a:rPr lang="en-US" sz="3200" kern="0" baseline="30000" dirty="0" smtClean="0">
                <a:solidFill>
                  <a:schemeClr val="accent6">
                    <a:lumMod val="60000"/>
                    <a:lumOff val="40000"/>
                  </a:schemeClr>
                </a:solidFill>
                <a:latin typeface="Arial" panose="020B0604020202020204" pitchFamily="34" charset="0"/>
                <a:cs typeface="Arial" panose="020B0604020202020204" pitchFamily="34" charset="0"/>
              </a:rPr>
              <a:t>th</a:t>
            </a:r>
            <a:r>
              <a:rPr lang="en-US" sz="3200" kern="0" dirty="0" smtClean="0">
                <a:solidFill>
                  <a:schemeClr val="accent6">
                    <a:lumMod val="60000"/>
                    <a:lumOff val="40000"/>
                  </a:schemeClr>
                </a:solidFill>
                <a:latin typeface="Arial" panose="020B0604020202020204" pitchFamily="34" charset="0"/>
                <a:cs typeface="Arial" panose="020B0604020202020204" pitchFamily="34" charset="0"/>
              </a:rPr>
              <a:t> day </a:t>
            </a:r>
            <a:r>
              <a:rPr lang="en-US" sz="3200" kern="0" dirty="0" smtClean="0">
                <a:solidFill>
                  <a:schemeClr val="accent3"/>
                </a:solidFill>
                <a:latin typeface="Arial" panose="020B0604020202020204" pitchFamily="34" charset="0"/>
                <a:cs typeface="Arial" panose="020B0604020202020204" pitchFamily="34" charset="0"/>
              </a:rPr>
              <a:t>it belongs to God</a:t>
            </a:r>
          </a:p>
        </p:txBody>
      </p:sp>
    </p:spTree>
    <p:extLst>
      <p:ext uri="{BB962C8B-B14F-4D97-AF65-F5344CB8AC3E}">
        <p14:creationId xmlns:p14="http://schemas.microsoft.com/office/powerpoint/2010/main" val="29762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124200"/>
            <a:ext cx="8839200" cy="1752600"/>
          </a:xfrm>
        </p:spPr>
        <p:txBody>
          <a:bodyPr/>
          <a:lstStyle/>
          <a:p>
            <a:pPr marL="0" indent="0">
              <a:buNone/>
            </a:pPr>
            <a:r>
              <a:rPr lang="en-US" dirty="0" smtClean="0">
                <a:solidFill>
                  <a:schemeClr val="bg1">
                    <a:lumMod val="65000"/>
                  </a:schemeClr>
                </a:solidFill>
                <a:latin typeface="Arial" pitchFamily="34" charset="0"/>
                <a:cs typeface="Arial" pitchFamily="34" charset="0"/>
              </a:rPr>
              <a:t>Exodus 22:29-30</a:t>
            </a:r>
            <a:r>
              <a:rPr lang="en-US" i="1" dirty="0">
                <a:solidFill>
                  <a:schemeClr val="bg1">
                    <a:lumMod val="65000"/>
                  </a:schemeClr>
                </a:solidFill>
                <a:latin typeface="Arial" pitchFamily="34" charset="0"/>
                <a:cs typeface="Arial" pitchFamily="34" charset="0"/>
              </a:rPr>
              <a:t/>
            </a:r>
            <a:br>
              <a:rPr lang="en-US" i="1" dirty="0">
                <a:solidFill>
                  <a:schemeClr val="bg1">
                    <a:lumMod val="65000"/>
                  </a:schemeClr>
                </a:solidFill>
                <a:latin typeface="Arial" pitchFamily="34" charset="0"/>
                <a:cs typeface="Arial" pitchFamily="34" charset="0"/>
              </a:rPr>
            </a:br>
            <a:r>
              <a:rPr lang="en-US" kern="1200" dirty="0" smtClean="0">
                <a:solidFill>
                  <a:schemeClr val="bg1"/>
                </a:solidFill>
                <a:latin typeface="Arial" panose="020B0604020202020204" pitchFamily="34" charset="0"/>
                <a:cs typeface="Arial" panose="020B0604020202020204" pitchFamily="34" charset="0"/>
              </a:rPr>
              <a:t>And </a:t>
            </a:r>
            <a:r>
              <a:rPr lang="en-US" kern="1200" dirty="0">
                <a:solidFill>
                  <a:schemeClr val="bg1"/>
                </a:solidFill>
                <a:latin typeface="Arial" panose="020B0604020202020204" pitchFamily="34" charset="0"/>
                <a:cs typeface="Arial" panose="020B0604020202020204" pitchFamily="34" charset="0"/>
              </a:rPr>
              <a:t>on the </a:t>
            </a:r>
            <a:r>
              <a:rPr lang="en-US" kern="1200" dirty="0">
                <a:solidFill>
                  <a:schemeClr val="accent6">
                    <a:lumMod val="60000"/>
                    <a:lumOff val="40000"/>
                  </a:schemeClr>
                </a:solidFill>
                <a:latin typeface="Arial" panose="020B0604020202020204" pitchFamily="34" charset="0"/>
                <a:cs typeface="Arial" panose="020B0604020202020204" pitchFamily="34" charset="0"/>
              </a:rPr>
              <a:t>eighth day </a:t>
            </a:r>
            <a:r>
              <a:rPr lang="en-US" kern="1200" dirty="0">
                <a:solidFill>
                  <a:schemeClr val="bg1"/>
                </a:solidFill>
                <a:latin typeface="Arial" panose="020B0604020202020204" pitchFamily="34" charset="0"/>
                <a:cs typeface="Arial" panose="020B0604020202020204" pitchFamily="34" charset="0"/>
              </a:rPr>
              <a:t>the flesh of his foreskin shall be </a:t>
            </a:r>
            <a:r>
              <a:rPr lang="en-US" kern="1200" dirty="0">
                <a:solidFill>
                  <a:srgbClr val="F89378"/>
                </a:solidFill>
                <a:latin typeface="Arial" panose="020B0604020202020204" pitchFamily="34" charset="0"/>
                <a:cs typeface="Arial" panose="020B0604020202020204" pitchFamily="34" charset="0"/>
              </a:rPr>
              <a:t>circumcised</a:t>
            </a:r>
            <a:r>
              <a:rPr lang="en-US" kern="1200" dirty="0">
                <a:solidFill>
                  <a:schemeClr val="bg1"/>
                </a:solidFill>
                <a:latin typeface="Arial" panose="020B0604020202020204" pitchFamily="34" charset="0"/>
                <a:cs typeface="Arial" panose="020B0604020202020204" pitchFamily="34" charset="0"/>
              </a:rPr>
              <a:t>.</a:t>
            </a:r>
          </a:p>
        </p:txBody>
      </p:sp>
      <p:sp>
        <p:nvSpPr>
          <p:cNvPr id="4" name="Title 1"/>
          <p:cNvSpPr>
            <a:spLocks noGrp="1"/>
          </p:cNvSpPr>
          <p:nvPr>
            <p:ph type="title"/>
          </p:nvPr>
        </p:nvSpPr>
        <p:spPr>
          <a:xfrm>
            <a:off x="304800" y="381000"/>
            <a:ext cx="5410200" cy="1066800"/>
          </a:xfrm>
        </p:spPr>
        <p:txBody>
          <a:bodyPr/>
          <a:lstStyle/>
          <a:p>
            <a:pPr algn="l"/>
            <a:r>
              <a:rPr lang="en-US" sz="3600" dirty="0" smtClean="0">
                <a:solidFill>
                  <a:srgbClr val="F89378"/>
                </a:solidFill>
                <a:latin typeface="Arial" panose="020B0604020202020204" pitchFamily="34" charset="0"/>
                <a:cs typeface="Arial" panose="020B0604020202020204" pitchFamily="34" charset="0"/>
              </a:rPr>
              <a:t>Eighth day - Circumcision</a:t>
            </a:r>
            <a:endParaRPr lang="en-US" sz="3600" dirty="0">
              <a:solidFill>
                <a:srgbClr val="F89378"/>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609600" y="990600"/>
            <a:ext cx="74676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marL="571500" indent="-571500" algn="l">
              <a:buFont typeface="Arial" panose="020B0604020202020204" pitchFamily="34" charset="0"/>
              <a:buChar char="•"/>
            </a:pPr>
            <a:r>
              <a:rPr lang="en-US" sz="3200" kern="0" dirty="0" smtClean="0">
                <a:solidFill>
                  <a:schemeClr val="accent3"/>
                </a:solidFill>
                <a:latin typeface="Arial" panose="020B0604020202020204" pitchFamily="34" charset="0"/>
                <a:cs typeface="Arial" panose="020B0604020202020204" pitchFamily="34" charset="0"/>
              </a:rPr>
              <a:t>Dedication to God</a:t>
            </a:r>
          </a:p>
          <a:p>
            <a:pPr marL="571500" indent="-571500" algn="l">
              <a:buFont typeface="Arial" panose="020B0604020202020204" pitchFamily="34" charset="0"/>
              <a:buChar char="•"/>
            </a:pPr>
            <a:r>
              <a:rPr lang="en-US" sz="3200" kern="0" dirty="0" smtClean="0">
                <a:solidFill>
                  <a:schemeClr val="accent6">
                    <a:lumMod val="60000"/>
                    <a:lumOff val="40000"/>
                  </a:schemeClr>
                </a:solidFill>
                <a:latin typeface="Arial" panose="020B0604020202020204" pitchFamily="34" charset="0"/>
                <a:cs typeface="Arial" panose="020B0604020202020204" pitchFamily="34" charset="0"/>
              </a:rPr>
              <a:t>8</a:t>
            </a:r>
            <a:r>
              <a:rPr lang="en-US" sz="3200" kern="0" baseline="30000" dirty="0" smtClean="0">
                <a:solidFill>
                  <a:schemeClr val="accent6">
                    <a:lumMod val="60000"/>
                    <a:lumOff val="40000"/>
                  </a:schemeClr>
                </a:solidFill>
                <a:latin typeface="Arial" panose="020B0604020202020204" pitchFamily="34" charset="0"/>
                <a:cs typeface="Arial" panose="020B0604020202020204" pitchFamily="34" charset="0"/>
              </a:rPr>
              <a:t>th</a:t>
            </a:r>
            <a:r>
              <a:rPr lang="en-US" sz="3200" kern="0" dirty="0" smtClean="0">
                <a:solidFill>
                  <a:schemeClr val="accent6">
                    <a:lumMod val="60000"/>
                    <a:lumOff val="40000"/>
                  </a:schemeClr>
                </a:solidFill>
                <a:latin typeface="Arial" panose="020B0604020202020204" pitchFamily="34" charset="0"/>
                <a:cs typeface="Arial" panose="020B0604020202020204" pitchFamily="34" charset="0"/>
              </a:rPr>
              <a:t> day </a:t>
            </a:r>
            <a:r>
              <a:rPr lang="en-US" sz="3200" kern="0" dirty="0" smtClean="0">
                <a:solidFill>
                  <a:schemeClr val="accent3"/>
                </a:solidFill>
                <a:latin typeface="Arial" panose="020B0604020202020204" pitchFamily="34" charset="0"/>
                <a:cs typeface="Arial" panose="020B0604020202020204" pitchFamily="34" charset="0"/>
              </a:rPr>
              <a:t>begins a new phase of life</a:t>
            </a:r>
            <a:endParaRPr lang="en-US" sz="3200" kern="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203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cravedfw.files.wordpress.com/2013/12/shabbat-ta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10058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533400"/>
            <a:ext cx="7772400" cy="1143000"/>
          </a:xfrm>
        </p:spPr>
        <p:txBody>
          <a:bodyPr/>
          <a:lstStyle/>
          <a:p>
            <a:r>
              <a:rPr lang="en-US" sz="8000" dirty="0" smtClean="0">
                <a:solidFill>
                  <a:schemeClr val="bg1">
                    <a:lumMod val="95000"/>
                  </a:schemeClr>
                </a:solidFill>
                <a:latin typeface="Nyala" panose="02000504070300020003" pitchFamily="2" charset="0"/>
              </a:rPr>
              <a:t>Sabbath</a:t>
            </a:r>
            <a:endParaRPr lang="en-US" sz="8000" dirty="0">
              <a:solidFill>
                <a:schemeClr val="bg1">
                  <a:lumMod val="95000"/>
                </a:schemeClr>
              </a:solidFill>
              <a:latin typeface="Nyala" panose="02000504070300020003" pitchFamily="2" charset="0"/>
            </a:endParaRPr>
          </a:p>
        </p:txBody>
      </p:sp>
    </p:spTree>
    <p:extLst>
      <p:ext uri="{BB962C8B-B14F-4D97-AF65-F5344CB8AC3E}">
        <p14:creationId xmlns:p14="http://schemas.microsoft.com/office/powerpoint/2010/main" val="147251295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371600"/>
          </a:xfrm>
        </p:spPr>
        <p:txBody>
          <a:bodyPr/>
          <a:lstStyle/>
          <a:p>
            <a:pPr algn="l"/>
            <a:r>
              <a:rPr lang="en-US" dirty="0" smtClean="0">
                <a:solidFill>
                  <a:srgbClr val="F89378"/>
                </a:solidFill>
                <a:latin typeface="Arial" panose="020B0604020202020204" pitchFamily="34" charset="0"/>
                <a:cs typeface="Arial" panose="020B0604020202020204" pitchFamily="34" charset="0"/>
              </a:rPr>
              <a:t>Seven days of Sukkot</a:t>
            </a:r>
            <a:br>
              <a:rPr lang="en-US" dirty="0" smtClean="0">
                <a:solidFill>
                  <a:srgbClr val="F89378"/>
                </a:solidFill>
                <a:latin typeface="Arial" panose="020B0604020202020204" pitchFamily="34" charset="0"/>
                <a:cs typeface="Arial" panose="020B0604020202020204" pitchFamily="34" charset="0"/>
              </a:rPr>
            </a:br>
            <a:r>
              <a:rPr lang="en-US" dirty="0" smtClean="0">
                <a:solidFill>
                  <a:schemeClr val="accent6">
                    <a:lumMod val="60000"/>
                    <a:lumOff val="40000"/>
                  </a:schemeClr>
                </a:solidFill>
                <a:latin typeface="Arial" panose="020B0604020202020204" pitchFamily="34" charset="0"/>
                <a:cs typeface="Arial" panose="020B0604020202020204" pitchFamily="34" charset="0"/>
              </a:rPr>
              <a:t>&amp; the 8</a:t>
            </a:r>
            <a:r>
              <a:rPr lang="en-US" baseline="30000" dirty="0" smtClean="0">
                <a:solidFill>
                  <a:schemeClr val="accent6">
                    <a:lumMod val="60000"/>
                    <a:lumOff val="40000"/>
                  </a:schemeClr>
                </a:solidFill>
                <a:latin typeface="Arial" panose="020B0604020202020204" pitchFamily="34" charset="0"/>
                <a:cs typeface="Arial" panose="020B0604020202020204" pitchFamily="34" charset="0"/>
              </a:rPr>
              <a:t>th</a:t>
            </a:r>
            <a:r>
              <a:rPr lang="en-US" dirty="0" smtClean="0">
                <a:solidFill>
                  <a:schemeClr val="accent6">
                    <a:lumMod val="60000"/>
                    <a:lumOff val="40000"/>
                  </a:schemeClr>
                </a:solidFill>
                <a:latin typeface="Arial" panose="020B0604020202020204" pitchFamily="34" charset="0"/>
                <a:cs typeface="Arial" panose="020B0604020202020204" pitchFamily="34" charset="0"/>
              </a:rPr>
              <a:t> Day</a:t>
            </a:r>
            <a:endParaRPr lang="en-US"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1905000"/>
            <a:ext cx="8382000" cy="1295400"/>
          </a:xfrm>
        </p:spPr>
        <p:txBody>
          <a:bodyPr/>
          <a:lstStyle/>
          <a:p>
            <a:r>
              <a:rPr lang="en-US" dirty="0" smtClean="0">
                <a:solidFill>
                  <a:schemeClr val="bg1"/>
                </a:solidFill>
                <a:latin typeface="Arial" panose="020B0604020202020204" pitchFamily="34" charset="0"/>
                <a:cs typeface="Arial" panose="020B0604020202020204" pitchFamily="34" charset="0"/>
              </a:rPr>
              <a:t>Journey to the promised land</a:t>
            </a:r>
          </a:p>
          <a:p>
            <a:pPr marL="0" indent="0">
              <a:buNone/>
            </a:pPr>
            <a:r>
              <a:rPr lang="en-US" dirty="0" smtClean="0">
                <a:solidFill>
                  <a:schemeClr val="accent6">
                    <a:lumMod val="60000"/>
                    <a:lumOff val="40000"/>
                  </a:schemeClr>
                </a:solidFill>
                <a:latin typeface="Arial" panose="020B0604020202020204" pitchFamily="34" charset="0"/>
                <a:cs typeface="Arial" panose="020B0604020202020204" pitchFamily="34" charset="0"/>
              </a:rPr>
              <a:t>   The 8</a:t>
            </a:r>
            <a:r>
              <a:rPr lang="en-US" baseline="30000" dirty="0" smtClean="0">
                <a:solidFill>
                  <a:schemeClr val="accent6">
                    <a:lumMod val="60000"/>
                    <a:lumOff val="40000"/>
                  </a:schemeClr>
                </a:solidFill>
                <a:latin typeface="Arial" panose="020B0604020202020204" pitchFamily="34" charset="0"/>
                <a:cs typeface="Arial" panose="020B0604020202020204" pitchFamily="34" charset="0"/>
              </a:rPr>
              <a:t>th</a:t>
            </a:r>
            <a:r>
              <a:rPr lang="en-US" dirty="0" smtClean="0">
                <a:solidFill>
                  <a:schemeClr val="accent6">
                    <a:lumMod val="60000"/>
                    <a:lumOff val="40000"/>
                  </a:schemeClr>
                </a:solidFill>
                <a:latin typeface="Arial" panose="020B0604020202020204" pitchFamily="34" charset="0"/>
                <a:cs typeface="Arial" panose="020B0604020202020204" pitchFamily="34" charset="0"/>
              </a:rPr>
              <a:t> day </a:t>
            </a:r>
            <a:r>
              <a:rPr lang="en-US" dirty="0" smtClean="0">
                <a:solidFill>
                  <a:schemeClr val="bg1"/>
                </a:solidFill>
                <a:latin typeface="Arial" panose="020B0604020202020204" pitchFamily="34" charset="0"/>
                <a:cs typeface="Arial" panose="020B0604020202020204" pitchFamily="34" charset="0"/>
              </a:rPr>
              <a:t>= entering the promised land</a:t>
            </a:r>
          </a:p>
        </p:txBody>
      </p:sp>
      <p:sp>
        <p:nvSpPr>
          <p:cNvPr id="4" name="Content Placeholder 2"/>
          <p:cNvSpPr txBox="1">
            <a:spLocks/>
          </p:cNvSpPr>
          <p:nvPr/>
        </p:nvSpPr>
        <p:spPr bwMode="auto">
          <a:xfrm>
            <a:off x="380082" y="3276600"/>
            <a:ext cx="8382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smtClean="0">
                <a:solidFill>
                  <a:schemeClr val="bg1"/>
                </a:solidFill>
                <a:latin typeface="Arial" panose="020B0604020202020204" pitchFamily="34" charset="0"/>
                <a:cs typeface="Arial" panose="020B0604020202020204" pitchFamily="34" charset="0"/>
              </a:rPr>
              <a:t>Recalls the 7 days of creation</a:t>
            </a:r>
          </a:p>
          <a:p>
            <a:pPr marL="0" indent="0">
              <a:buNone/>
            </a:pPr>
            <a:r>
              <a:rPr lang="en-US" kern="0" dirty="0" smtClean="0">
                <a:solidFill>
                  <a:schemeClr val="accent6">
                    <a:lumMod val="60000"/>
                    <a:lumOff val="40000"/>
                  </a:schemeClr>
                </a:solidFill>
                <a:latin typeface="Arial" panose="020B0604020202020204" pitchFamily="34" charset="0"/>
                <a:cs typeface="Arial" panose="020B0604020202020204" pitchFamily="34" charset="0"/>
              </a:rPr>
              <a:t>   The 8</a:t>
            </a:r>
            <a:r>
              <a:rPr lang="en-US" kern="0" baseline="30000" dirty="0" smtClean="0">
                <a:solidFill>
                  <a:schemeClr val="accent6">
                    <a:lumMod val="60000"/>
                    <a:lumOff val="40000"/>
                  </a:schemeClr>
                </a:solidFill>
                <a:latin typeface="Arial" panose="020B0604020202020204" pitchFamily="34" charset="0"/>
                <a:cs typeface="Arial" panose="020B0604020202020204" pitchFamily="34" charset="0"/>
              </a:rPr>
              <a:t>th</a:t>
            </a:r>
            <a:r>
              <a:rPr lang="en-US" kern="0" dirty="0" smtClean="0">
                <a:solidFill>
                  <a:schemeClr val="accent6">
                    <a:lumMod val="60000"/>
                    <a:lumOff val="40000"/>
                  </a:schemeClr>
                </a:solidFill>
                <a:latin typeface="Arial" panose="020B0604020202020204" pitchFamily="34" charset="0"/>
                <a:cs typeface="Arial" panose="020B0604020202020204" pitchFamily="34" charset="0"/>
              </a:rPr>
              <a:t> day </a:t>
            </a:r>
            <a:r>
              <a:rPr lang="en-US" kern="0" dirty="0" smtClean="0">
                <a:solidFill>
                  <a:schemeClr val="bg1"/>
                </a:solidFill>
                <a:latin typeface="Arial" panose="020B0604020202020204" pitchFamily="34" charset="0"/>
                <a:cs typeface="Arial" panose="020B0604020202020204" pitchFamily="34" charset="0"/>
              </a:rPr>
              <a:t>= entering a new era</a:t>
            </a:r>
          </a:p>
        </p:txBody>
      </p:sp>
      <p:sp>
        <p:nvSpPr>
          <p:cNvPr id="5" name="Content Placeholder 2"/>
          <p:cNvSpPr txBox="1">
            <a:spLocks/>
          </p:cNvSpPr>
          <p:nvPr/>
        </p:nvSpPr>
        <p:spPr bwMode="auto">
          <a:xfrm>
            <a:off x="381000" y="4724400"/>
            <a:ext cx="8382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smtClean="0">
                <a:solidFill>
                  <a:schemeClr val="bg1"/>
                </a:solidFill>
                <a:latin typeface="Arial" panose="020B0604020202020204" pitchFamily="34" charset="0"/>
                <a:cs typeface="Arial" panose="020B0604020202020204" pitchFamily="34" charset="0"/>
              </a:rPr>
              <a:t>Foreshadows the millennium</a:t>
            </a:r>
          </a:p>
          <a:p>
            <a:pPr marL="0" indent="0">
              <a:buNone/>
            </a:pPr>
            <a:r>
              <a:rPr lang="en-US" kern="0" dirty="0" smtClean="0">
                <a:solidFill>
                  <a:schemeClr val="accent6">
                    <a:lumMod val="60000"/>
                    <a:lumOff val="40000"/>
                  </a:schemeClr>
                </a:solidFill>
                <a:latin typeface="Arial" panose="020B0604020202020204" pitchFamily="34" charset="0"/>
                <a:cs typeface="Arial" panose="020B0604020202020204" pitchFamily="34" charset="0"/>
              </a:rPr>
              <a:t>   The 8</a:t>
            </a:r>
            <a:r>
              <a:rPr lang="en-US" kern="0" baseline="30000" dirty="0" smtClean="0">
                <a:solidFill>
                  <a:schemeClr val="accent6">
                    <a:lumMod val="60000"/>
                    <a:lumOff val="40000"/>
                  </a:schemeClr>
                </a:solidFill>
                <a:latin typeface="Arial" panose="020B0604020202020204" pitchFamily="34" charset="0"/>
                <a:cs typeface="Arial" panose="020B0604020202020204" pitchFamily="34" charset="0"/>
              </a:rPr>
              <a:t>th</a:t>
            </a:r>
            <a:r>
              <a:rPr lang="en-US" kern="0" dirty="0" smtClean="0">
                <a:solidFill>
                  <a:schemeClr val="accent6">
                    <a:lumMod val="60000"/>
                    <a:lumOff val="40000"/>
                  </a:schemeClr>
                </a:solidFill>
                <a:latin typeface="Arial" panose="020B0604020202020204" pitchFamily="34" charset="0"/>
                <a:cs typeface="Arial" panose="020B0604020202020204" pitchFamily="34" charset="0"/>
              </a:rPr>
              <a:t> day </a:t>
            </a:r>
            <a:r>
              <a:rPr lang="en-US" kern="0" dirty="0" smtClean="0">
                <a:solidFill>
                  <a:schemeClr val="bg1"/>
                </a:solidFill>
                <a:latin typeface="Arial" panose="020B0604020202020204" pitchFamily="34" charset="0"/>
                <a:cs typeface="Arial" panose="020B0604020202020204" pitchFamily="34" charset="0"/>
              </a:rPr>
              <a:t>= a new heaven </a:t>
            </a:r>
            <a:br>
              <a:rPr lang="en-US" kern="0" dirty="0" smtClean="0">
                <a:solidFill>
                  <a:schemeClr val="bg1"/>
                </a:solidFill>
                <a:latin typeface="Arial" panose="020B0604020202020204" pitchFamily="34" charset="0"/>
                <a:cs typeface="Arial" panose="020B0604020202020204" pitchFamily="34" charset="0"/>
              </a:rPr>
            </a:br>
            <a:r>
              <a:rPr lang="en-US" kern="0" dirty="0" smtClean="0">
                <a:solidFill>
                  <a:schemeClr val="bg1"/>
                </a:solidFill>
                <a:latin typeface="Arial" panose="020B0604020202020204" pitchFamily="34" charset="0"/>
                <a:cs typeface="Arial" panose="020B0604020202020204" pitchFamily="34" charset="0"/>
              </a:rPr>
              <a:t>			 and a new earth</a:t>
            </a:r>
          </a:p>
        </p:txBody>
      </p:sp>
    </p:spTree>
    <p:extLst>
      <p:ext uri="{BB962C8B-B14F-4D97-AF65-F5344CB8AC3E}">
        <p14:creationId xmlns:p14="http://schemas.microsoft.com/office/powerpoint/2010/main" val="317687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39200" cy="7772400"/>
          </a:xfrm>
        </p:spPr>
        <p:txBody>
          <a:bodyPr/>
          <a:lstStyle/>
          <a:p>
            <a:pPr marL="0" indent="0">
              <a:buNone/>
            </a:pPr>
            <a:r>
              <a:rPr lang="en-US" dirty="0" smtClean="0">
                <a:solidFill>
                  <a:schemeClr val="bg1">
                    <a:lumMod val="65000"/>
                  </a:schemeClr>
                </a:solidFill>
                <a:latin typeface="Arial" pitchFamily="34" charset="0"/>
                <a:cs typeface="Arial" pitchFamily="34" charset="0"/>
              </a:rPr>
              <a:t>Revelation 20:5-6</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kern="1200" dirty="0">
                <a:solidFill>
                  <a:schemeClr val="bg1"/>
                </a:solidFill>
                <a:latin typeface="Arial" panose="020B0604020202020204" pitchFamily="34" charset="0"/>
                <a:cs typeface="Arial" panose="020B0604020202020204" pitchFamily="34" charset="0"/>
              </a:rPr>
              <a:t>And </a:t>
            </a:r>
            <a:r>
              <a:rPr lang="en-US" kern="1200" dirty="0">
                <a:solidFill>
                  <a:srgbClr val="F89378"/>
                </a:solidFill>
                <a:latin typeface="Arial" panose="020B0604020202020204" pitchFamily="34" charset="0"/>
                <a:cs typeface="Arial" panose="020B0604020202020204" pitchFamily="34" charset="0"/>
              </a:rPr>
              <a:t>when the </a:t>
            </a:r>
            <a:r>
              <a:rPr lang="en-US" kern="1200" dirty="0">
                <a:solidFill>
                  <a:schemeClr val="accent6">
                    <a:lumMod val="60000"/>
                    <a:lumOff val="40000"/>
                  </a:schemeClr>
                </a:solidFill>
                <a:latin typeface="Arial" panose="020B0604020202020204" pitchFamily="34" charset="0"/>
                <a:cs typeface="Arial" panose="020B0604020202020204" pitchFamily="34" charset="0"/>
              </a:rPr>
              <a:t>thousand years </a:t>
            </a:r>
            <a:r>
              <a:rPr lang="en-US" kern="1200" dirty="0">
                <a:solidFill>
                  <a:srgbClr val="F89378"/>
                </a:solidFill>
                <a:latin typeface="Arial" panose="020B0604020202020204" pitchFamily="34" charset="0"/>
                <a:cs typeface="Arial" panose="020B0604020202020204" pitchFamily="34" charset="0"/>
              </a:rPr>
              <a:t>are ended, Satan will be released</a:t>
            </a:r>
            <a:r>
              <a:rPr lang="en-US" kern="1200" dirty="0">
                <a:solidFill>
                  <a:schemeClr val="bg1"/>
                </a:solidFill>
                <a:latin typeface="Arial" panose="020B0604020202020204" pitchFamily="34" charset="0"/>
                <a:cs typeface="Arial" panose="020B0604020202020204" pitchFamily="34" charset="0"/>
              </a:rPr>
              <a:t> from his </a:t>
            </a:r>
            <a:r>
              <a:rPr lang="en-US" kern="1200" dirty="0" smtClean="0">
                <a:solidFill>
                  <a:schemeClr val="bg1"/>
                </a:solidFill>
                <a:latin typeface="Arial" panose="020B0604020202020204" pitchFamily="34" charset="0"/>
                <a:cs typeface="Arial" panose="020B0604020202020204" pitchFamily="34" charset="0"/>
              </a:rPr>
              <a:t>prison </a:t>
            </a:r>
            <a:r>
              <a:rPr lang="en-US" kern="1200" dirty="0">
                <a:solidFill>
                  <a:schemeClr val="bg1"/>
                </a:solidFill>
                <a:latin typeface="Arial" panose="020B0604020202020204" pitchFamily="34" charset="0"/>
                <a:cs typeface="Arial" panose="020B0604020202020204" pitchFamily="34" charset="0"/>
              </a:rPr>
              <a:t>and will come out to deceive the nations that are at the four corners of the earth, Gog and </a:t>
            </a:r>
            <a:r>
              <a:rPr lang="en-US" kern="1200" dirty="0" err="1">
                <a:solidFill>
                  <a:schemeClr val="bg1"/>
                </a:solidFill>
                <a:latin typeface="Arial" panose="020B0604020202020204" pitchFamily="34" charset="0"/>
                <a:cs typeface="Arial" panose="020B0604020202020204" pitchFamily="34" charset="0"/>
              </a:rPr>
              <a:t>Magog</a:t>
            </a:r>
            <a:r>
              <a:rPr lang="en-US" kern="1200" dirty="0">
                <a:solidFill>
                  <a:schemeClr val="bg1"/>
                </a:solidFill>
                <a:latin typeface="Arial" panose="020B0604020202020204" pitchFamily="34" charset="0"/>
                <a:cs typeface="Arial" panose="020B0604020202020204" pitchFamily="34" charset="0"/>
              </a:rPr>
              <a:t>, to gather them for battle; their number is like the sand of the sea. </a:t>
            </a:r>
            <a:r>
              <a:rPr lang="en-US" kern="1200" dirty="0" smtClean="0">
                <a:solidFill>
                  <a:schemeClr val="bg1"/>
                </a:solidFill>
                <a:latin typeface="Arial" panose="020B0604020202020204" pitchFamily="34" charset="0"/>
                <a:cs typeface="Arial" panose="020B0604020202020204" pitchFamily="34" charset="0"/>
              </a:rPr>
              <a:t>And </a:t>
            </a:r>
            <a:r>
              <a:rPr lang="en-US" kern="1200" dirty="0">
                <a:solidFill>
                  <a:schemeClr val="bg1"/>
                </a:solidFill>
                <a:latin typeface="Arial" panose="020B0604020202020204" pitchFamily="34" charset="0"/>
                <a:cs typeface="Arial" panose="020B0604020202020204" pitchFamily="34" charset="0"/>
              </a:rPr>
              <a:t>they marched up over the broad plain of the earth and surrounded the camp of the saints and the beloved city, but </a:t>
            </a:r>
            <a:r>
              <a:rPr lang="en-US" kern="1200" dirty="0">
                <a:solidFill>
                  <a:srgbClr val="F89378"/>
                </a:solidFill>
                <a:latin typeface="Arial" panose="020B0604020202020204" pitchFamily="34" charset="0"/>
                <a:cs typeface="Arial" panose="020B0604020202020204" pitchFamily="34" charset="0"/>
              </a:rPr>
              <a:t>fire came down from heaven and consumed them</a:t>
            </a:r>
            <a:r>
              <a:rPr lang="en-US" kern="1200" dirty="0" smtClean="0">
                <a:solidFill>
                  <a:schemeClr val="bg1"/>
                </a:solidFill>
                <a:latin typeface="Arial" panose="020B0604020202020204" pitchFamily="34" charset="0"/>
                <a:cs typeface="Arial" panose="020B0604020202020204" pitchFamily="34" charset="0"/>
              </a:rPr>
              <a:t>, </a:t>
            </a:r>
            <a:r>
              <a:rPr lang="en-US" kern="1200" dirty="0">
                <a:solidFill>
                  <a:schemeClr val="bg1"/>
                </a:solidFill>
                <a:latin typeface="Arial" panose="020B0604020202020204" pitchFamily="34" charset="0"/>
                <a:cs typeface="Arial" panose="020B0604020202020204" pitchFamily="34" charset="0"/>
              </a:rPr>
              <a:t>and the devil who had deceived them was thrown into the lake of fire and sulfur where the beast and the false prophet were, and </a:t>
            </a:r>
            <a:r>
              <a:rPr lang="en-US" kern="1200" dirty="0">
                <a:solidFill>
                  <a:srgbClr val="F89378"/>
                </a:solidFill>
                <a:latin typeface="Arial" panose="020B0604020202020204" pitchFamily="34" charset="0"/>
                <a:cs typeface="Arial" panose="020B0604020202020204" pitchFamily="34" charset="0"/>
              </a:rPr>
              <a:t>they will be tormented day and night forever and ever.</a:t>
            </a:r>
          </a:p>
        </p:txBody>
      </p:sp>
    </p:spTree>
    <p:extLst>
      <p:ext uri="{BB962C8B-B14F-4D97-AF65-F5344CB8AC3E}">
        <p14:creationId xmlns:p14="http://schemas.microsoft.com/office/powerpoint/2010/main" val="103694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763000" cy="5638800"/>
          </a:xfrm>
        </p:spPr>
        <p:txBody>
          <a:bodyPr/>
          <a:lstStyle/>
          <a:p>
            <a:pPr marL="0" indent="0">
              <a:buNone/>
            </a:pPr>
            <a:r>
              <a:rPr lang="en-US" dirty="0" smtClean="0">
                <a:solidFill>
                  <a:schemeClr val="bg1">
                    <a:lumMod val="65000"/>
                  </a:schemeClr>
                </a:solidFill>
                <a:latin typeface="Arial" pitchFamily="34" charset="0"/>
                <a:cs typeface="Arial" pitchFamily="34" charset="0"/>
              </a:rPr>
              <a:t>Revelation 21:1-4</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kern="1200" dirty="0">
                <a:solidFill>
                  <a:schemeClr val="bg1"/>
                </a:solidFill>
                <a:latin typeface="Arial" panose="020B0604020202020204" pitchFamily="34" charset="0"/>
                <a:cs typeface="Arial" panose="020B0604020202020204" pitchFamily="34" charset="0"/>
              </a:rPr>
              <a:t>Then I saw </a:t>
            </a:r>
            <a:r>
              <a:rPr lang="en-US" kern="1200" dirty="0">
                <a:solidFill>
                  <a:srgbClr val="F89378"/>
                </a:solidFill>
                <a:latin typeface="Arial" panose="020B0604020202020204" pitchFamily="34" charset="0"/>
                <a:cs typeface="Arial" panose="020B0604020202020204" pitchFamily="34" charset="0"/>
              </a:rPr>
              <a:t>a new heaven and a new earth</a:t>
            </a:r>
            <a:r>
              <a:rPr lang="en-US" kern="1200" dirty="0">
                <a:solidFill>
                  <a:schemeClr val="bg1"/>
                </a:solidFill>
                <a:latin typeface="Arial" panose="020B0604020202020204" pitchFamily="34" charset="0"/>
                <a:cs typeface="Arial" panose="020B0604020202020204" pitchFamily="34" charset="0"/>
              </a:rPr>
              <a:t>, for the first heaven and the first earth had passed away, and the sea was no more. </a:t>
            </a:r>
            <a:r>
              <a:rPr lang="en-US" kern="1200" dirty="0" smtClean="0">
                <a:solidFill>
                  <a:schemeClr val="bg1"/>
                </a:solidFill>
                <a:latin typeface="Arial" panose="020B0604020202020204" pitchFamily="34" charset="0"/>
                <a:cs typeface="Arial" panose="020B0604020202020204" pitchFamily="34" charset="0"/>
              </a:rPr>
              <a:t> </a:t>
            </a:r>
            <a:r>
              <a:rPr lang="en-US" kern="1200" dirty="0">
                <a:solidFill>
                  <a:schemeClr val="bg1"/>
                </a:solidFill>
                <a:latin typeface="Arial" panose="020B0604020202020204" pitchFamily="34" charset="0"/>
                <a:cs typeface="Arial" panose="020B0604020202020204" pitchFamily="34" charset="0"/>
              </a:rPr>
              <a:t>And I saw the holy city, new Jerusalem, coming down out of heaven from God, prepared as a bride adorned for her husband. </a:t>
            </a:r>
            <a:r>
              <a:rPr lang="en-US" kern="1200" dirty="0" smtClean="0">
                <a:solidFill>
                  <a:schemeClr val="bg1"/>
                </a:solidFill>
                <a:latin typeface="Arial" panose="020B0604020202020204" pitchFamily="34" charset="0"/>
                <a:cs typeface="Arial" panose="020B0604020202020204" pitchFamily="34" charset="0"/>
              </a:rPr>
              <a:t> </a:t>
            </a:r>
            <a:r>
              <a:rPr lang="en-US" kern="1200" dirty="0">
                <a:solidFill>
                  <a:schemeClr val="bg1"/>
                </a:solidFill>
                <a:latin typeface="Arial" panose="020B0604020202020204" pitchFamily="34" charset="0"/>
                <a:cs typeface="Arial" panose="020B0604020202020204" pitchFamily="34" charset="0"/>
              </a:rPr>
              <a:t>And I heard a loud voice from the throne saying, “</a:t>
            </a:r>
            <a:r>
              <a:rPr lang="en-US" kern="1200" dirty="0">
                <a:solidFill>
                  <a:srgbClr val="F89378"/>
                </a:solidFill>
                <a:latin typeface="Arial" panose="020B0604020202020204" pitchFamily="34" charset="0"/>
                <a:cs typeface="Arial" panose="020B0604020202020204" pitchFamily="34" charset="0"/>
              </a:rPr>
              <a:t>Behold, the </a:t>
            </a:r>
            <a:r>
              <a:rPr lang="en-US" kern="1200" dirty="0">
                <a:solidFill>
                  <a:schemeClr val="accent6">
                    <a:lumMod val="60000"/>
                    <a:lumOff val="40000"/>
                  </a:schemeClr>
                </a:solidFill>
                <a:latin typeface="Arial" panose="020B0604020202020204" pitchFamily="34" charset="0"/>
                <a:cs typeface="Arial" panose="020B0604020202020204" pitchFamily="34" charset="0"/>
              </a:rPr>
              <a:t>dwelling place </a:t>
            </a:r>
            <a:r>
              <a:rPr lang="en-US" kern="1200" dirty="0">
                <a:solidFill>
                  <a:srgbClr val="F89378"/>
                </a:solidFill>
                <a:latin typeface="Arial" panose="020B0604020202020204" pitchFamily="34" charset="0"/>
                <a:cs typeface="Arial" panose="020B0604020202020204" pitchFamily="34" charset="0"/>
              </a:rPr>
              <a:t>of God is with man. He will </a:t>
            </a:r>
            <a:r>
              <a:rPr lang="en-US" kern="1200" dirty="0">
                <a:solidFill>
                  <a:schemeClr val="accent6">
                    <a:lumMod val="60000"/>
                    <a:lumOff val="40000"/>
                  </a:schemeClr>
                </a:solidFill>
                <a:latin typeface="Arial" panose="020B0604020202020204" pitchFamily="34" charset="0"/>
                <a:cs typeface="Arial" panose="020B0604020202020204" pitchFamily="34" charset="0"/>
              </a:rPr>
              <a:t>dwell</a:t>
            </a:r>
            <a:r>
              <a:rPr lang="en-US" kern="1200" dirty="0">
                <a:solidFill>
                  <a:srgbClr val="F89378"/>
                </a:solidFill>
                <a:latin typeface="Arial" panose="020B0604020202020204" pitchFamily="34" charset="0"/>
                <a:cs typeface="Arial" panose="020B0604020202020204" pitchFamily="34" charset="0"/>
              </a:rPr>
              <a:t> with them</a:t>
            </a:r>
            <a:r>
              <a:rPr lang="en-US" kern="1200" dirty="0">
                <a:solidFill>
                  <a:schemeClr val="bg1"/>
                </a:solidFill>
                <a:latin typeface="Arial" panose="020B0604020202020204" pitchFamily="34" charset="0"/>
                <a:cs typeface="Arial" panose="020B0604020202020204" pitchFamily="34" charset="0"/>
              </a:rPr>
              <a:t>, and they will be his people, and God himself will be with them as their </a:t>
            </a:r>
            <a:r>
              <a:rPr lang="en-US" kern="1200" dirty="0" smtClean="0">
                <a:solidFill>
                  <a:schemeClr val="bg1"/>
                </a:solidFill>
                <a:latin typeface="Arial" panose="020B0604020202020204" pitchFamily="34" charset="0"/>
                <a:cs typeface="Arial" panose="020B0604020202020204" pitchFamily="34" charset="0"/>
              </a:rPr>
              <a:t>God.</a:t>
            </a:r>
            <a:endParaRPr lang="en-US" kern="1200" dirty="0">
              <a:solidFill>
                <a:srgbClr val="F893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4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839200" cy="4572000"/>
          </a:xfrm>
        </p:spPr>
        <p:txBody>
          <a:bodyPr/>
          <a:lstStyle/>
          <a:p>
            <a:pPr marL="0" indent="0">
              <a:buNone/>
            </a:pPr>
            <a:r>
              <a:rPr lang="en-US" dirty="0" smtClean="0">
                <a:solidFill>
                  <a:schemeClr val="bg1">
                    <a:lumMod val="65000"/>
                  </a:schemeClr>
                </a:solidFill>
                <a:latin typeface="Arial" pitchFamily="34" charset="0"/>
                <a:cs typeface="Arial" pitchFamily="34" charset="0"/>
              </a:rPr>
              <a:t>Revelation 21:4-5</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kern="1200" dirty="0">
                <a:solidFill>
                  <a:srgbClr val="F89378"/>
                </a:solidFill>
                <a:latin typeface="Arial" panose="020B0604020202020204" pitchFamily="34" charset="0"/>
                <a:cs typeface="Arial" panose="020B0604020202020204" pitchFamily="34" charset="0"/>
              </a:rPr>
              <a:t>He will wipe away every </a:t>
            </a:r>
            <a:r>
              <a:rPr lang="en-US" kern="1200" dirty="0">
                <a:solidFill>
                  <a:schemeClr val="accent6">
                    <a:lumMod val="60000"/>
                    <a:lumOff val="40000"/>
                  </a:schemeClr>
                </a:solidFill>
                <a:latin typeface="Arial" panose="020B0604020202020204" pitchFamily="34" charset="0"/>
                <a:cs typeface="Arial" panose="020B0604020202020204" pitchFamily="34" charset="0"/>
              </a:rPr>
              <a:t>tear</a:t>
            </a:r>
            <a:r>
              <a:rPr lang="en-US" kern="1200" dirty="0">
                <a:solidFill>
                  <a:srgbClr val="F89378"/>
                </a:solidFill>
                <a:latin typeface="Arial" panose="020B0604020202020204" pitchFamily="34" charset="0"/>
                <a:cs typeface="Arial" panose="020B0604020202020204" pitchFamily="34" charset="0"/>
              </a:rPr>
              <a:t> </a:t>
            </a:r>
            <a:r>
              <a:rPr lang="en-US" kern="1200" dirty="0">
                <a:solidFill>
                  <a:schemeClr val="bg1"/>
                </a:solidFill>
                <a:latin typeface="Arial" panose="020B0604020202020204" pitchFamily="34" charset="0"/>
                <a:cs typeface="Arial" panose="020B0604020202020204" pitchFamily="34" charset="0"/>
              </a:rPr>
              <a:t>from their eyes, and death shall be no more, </a:t>
            </a:r>
            <a:r>
              <a:rPr lang="en-US" kern="1200" dirty="0">
                <a:solidFill>
                  <a:srgbClr val="F89378"/>
                </a:solidFill>
                <a:latin typeface="Arial" panose="020B0604020202020204" pitchFamily="34" charset="0"/>
                <a:cs typeface="Arial" panose="020B0604020202020204" pitchFamily="34" charset="0"/>
              </a:rPr>
              <a:t>neither shall there be </a:t>
            </a:r>
            <a:r>
              <a:rPr lang="en-US" kern="1200" dirty="0">
                <a:solidFill>
                  <a:schemeClr val="accent6">
                    <a:lumMod val="60000"/>
                    <a:lumOff val="40000"/>
                  </a:schemeClr>
                </a:solidFill>
                <a:latin typeface="Arial" panose="020B0604020202020204" pitchFamily="34" charset="0"/>
                <a:cs typeface="Arial" panose="020B0604020202020204" pitchFamily="34" charset="0"/>
              </a:rPr>
              <a:t>mourning, </a:t>
            </a:r>
            <a:r>
              <a:rPr lang="en-US" kern="1200" dirty="0">
                <a:solidFill>
                  <a:srgbClr val="F89378"/>
                </a:solidFill>
                <a:latin typeface="Arial" panose="020B0604020202020204" pitchFamily="34" charset="0"/>
                <a:cs typeface="Arial" panose="020B0604020202020204" pitchFamily="34" charset="0"/>
              </a:rPr>
              <a:t>nor </a:t>
            </a:r>
            <a:r>
              <a:rPr lang="en-US" kern="1200" dirty="0">
                <a:solidFill>
                  <a:schemeClr val="accent6">
                    <a:lumMod val="60000"/>
                    <a:lumOff val="40000"/>
                  </a:schemeClr>
                </a:solidFill>
                <a:latin typeface="Arial" panose="020B0604020202020204" pitchFamily="34" charset="0"/>
                <a:cs typeface="Arial" panose="020B0604020202020204" pitchFamily="34" charset="0"/>
              </a:rPr>
              <a:t>crying, </a:t>
            </a:r>
            <a:r>
              <a:rPr lang="en-US" kern="1200" dirty="0">
                <a:solidFill>
                  <a:srgbClr val="F89378"/>
                </a:solidFill>
                <a:latin typeface="Arial" panose="020B0604020202020204" pitchFamily="34" charset="0"/>
                <a:cs typeface="Arial" panose="020B0604020202020204" pitchFamily="34" charset="0"/>
              </a:rPr>
              <a:t>nor </a:t>
            </a:r>
            <a:r>
              <a:rPr lang="en-US" kern="1200" dirty="0">
                <a:solidFill>
                  <a:schemeClr val="accent6">
                    <a:lumMod val="60000"/>
                    <a:lumOff val="40000"/>
                  </a:schemeClr>
                </a:solidFill>
                <a:latin typeface="Arial" panose="020B0604020202020204" pitchFamily="34" charset="0"/>
                <a:cs typeface="Arial" panose="020B0604020202020204" pitchFamily="34" charset="0"/>
              </a:rPr>
              <a:t>pain</a:t>
            </a:r>
            <a:r>
              <a:rPr lang="en-US" kern="1200" dirty="0">
                <a:solidFill>
                  <a:srgbClr val="F89378"/>
                </a:solidFill>
                <a:latin typeface="Arial" panose="020B0604020202020204" pitchFamily="34" charset="0"/>
                <a:cs typeface="Arial" panose="020B0604020202020204" pitchFamily="34" charset="0"/>
              </a:rPr>
              <a:t> anymore</a:t>
            </a:r>
            <a:r>
              <a:rPr lang="en-US" kern="1200" dirty="0">
                <a:solidFill>
                  <a:schemeClr val="bg1"/>
                </a:solidFill>
                <a:latin typeface="Arial" panose="020B0604020202020204" pitchFamily="34" charset="0"/>
                <a:cs typeface="Arial" panose="020B0604020202020204" pitchFamily="34" charset="0"/>
              </a:rPr>
              <a:t>, for the former things have passed away.” </a:t>
            </a:r>
            <a:r>
              <a:rPr lang="en-US" kern="1200" dirty="0" smtClean="0">
                <a:solidFill>
                  <a:schemeClr val="bg1"/>
                </a:solidFill>
                <a:latin typeface="Arial" panose="020B0604020202020204" pitchFamily="34" charset="0"/>
                <a:cs typeface="Arial" panose="020B0604020202020204" pitchFamily="34" charset="0"/>
              </a:rPr>
              <a:t>And </a:t>
            </a:r>
            <a:r>
              <a:rPr lang="en-US" kern="1200" dirty="0">
                <a:solidFill>
                  <a:schemeClr val="bg1"/>
                </a:solidFill>
                <a:latin typeface="Arial" panose="020B0604020202020204" pitchFamily="34" charset="0"/>
                <a:cs typeface="Arial" panose="020B0604020202020204" pitchFamily="34" charset="0"/>
              </a:rPr>
              <a:t>he who was seated on the throne said, “</a:t>
            </a:r>
            <a:r>
              <a:rPr lang="en-US" kern="1200" dirty="0">
                <a:solidFill>
                  <a:srgbClr val="F89378"/>
                </a:solidFill>
                <a:latin typeface="Arial" panose="020B0604020202020204" pitchFamily="34" charset="0"/>
                <a:cs typeface="Arial" panose="020B0604020202020204" pitchFamily="34" charset="0"/>
              </a:rPr>
              <a:t>Behold, I am making all things new.</a:t>
            </a:r>
            <a:r>
              <a:rPr lang="en-US" kern="1200" dirty="0">
                <a:solidFill>
                  <a:schemeClr val="bg1"/>
                </a:solidFill>
                <a:latin typeface="Arial" panose="020B0604020202020204" pitchFamily="34" charset="0"/>
                <a:cs typeface="Arial" panose="020B0604020202020204" pitchFamily="34" charset="0"/>
              </a:rPr>
              <a:t>” Also he said, “Write this down, for these words are trustworthy and true.” </a:t>
            </a:r>
            <a:endParaRPr lang="en-US" kern="1200" dirty="0">
              <a:solidFill>
                <a:srgbClr val="F893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746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819400"/>
            <a:ext cx="8839200" cy="3733800"/>
          </a:xfrm>
        </p:spPr>
        <p:txBody>
          <a:bodyPr/>
          <a:lstStyle/>
          <a:p>
            <a:pPr marL="0" indent="0">
              <a:buNone/>
            </a:pPr>
            <a:r>
              <a:rPr lang="en-US" dirty="0" smtClean="0">
                <a:solidFill>
                  <a:schemeClr val="bg1">
                    <a:lumMod val="65000"/>
                  </a:schemeClr>
                </a:solidFill>
                <a:latin typeface="Arial" pitchFamily="34" charset="0"/>
                <a:cs typeface="Arial" pitchFamily="34" charset="0"/>
              </a:rPr>
              <a:t>Revelation 21:6-7</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kern="1200" dirty="0">
                <a:solidFill>
                  <a:schemeClr val="bg1"/>
                </a:solidFill>
                <a:latin typeface="Arial" panose="020B0604020202020204" pitchFamily="34" charset="0"/>
                <a:cs typeface="Arial" panose="020B0604020202020204" pitchFamily="34" charset="0"/>
              </a:rPr>
              <a:t>And he said to me, “</a:t>
            </a:r>
            <a:r>
              <a:rPr lang="en-US" kern="1200" dirty="0">
                <a:solidFill>
                  <a:schemeClr val="accent6">
                    <a:lumMod val="60000"/>
                    <a:lumOff val="40000"/>
                  </a:schemeClr>
                </a:solidFill>
                <a:latin typeface="Arial" panose="020B0604020202020204" pitchFamily="34" charset="0"/>
                <a:cs typeface="Arial" panose="020B0604020202020204" pitchFamily="34" charset="0"/>
              </a:rPr>
              <a:t>It is done! </a:t>
            </a:r>
            <a:r>
              <a:rPr lang="en-US" kern="1200" dirty="0">
                <a:solidFill>
                  <a:schemeClr val="bg1"/>
                </a:solidFill>
                <a:latin typeface="Arial" panose="020B0604020202020204" pitchFamily="34" charset="0"/>
                <a:cs typeface="Arial" panose="020B0604020202020204" pitchFamily="34" charset="0"/>
              </a:rPr>
              <a:t>I am the Alpha and the Omega, the beginning and the end. </a:t>
            </a:r>
            <a:r>
              <a:rPr lang="en-US" kern="1200" dirty="0">
                <a:solidFill>
                  <a:srgbClr val="F89378"/>
                </a:solidFill>
                <a:latin typeface="Arial" panose="020B0604020202020204" pitchFamily="34" charset="0"/>
                <a:cs typeface="Arial" panose="020B0604020202020204" pitchFamily="34" charset="0"/>
              </a:rPr>
              <a:t>To the thirsty I will give from the spring of the </a:t>
            </a:r>
            <a:r>
              <a:rPr lang="en-US" kern="1200" dirty="0">
                <a:solidFill>
                  <a:schemeClr val="accent6">
                    <a:lumMod val="60000"/>
                    <a:lumOff val="40000"/>
                  </a:schemeClr>
                </a:solidFill>
                <a:latin typeface="Arial" panose="020B0604020202020204" pitchFamily="34" charset="0"/>
                <a:cs typeface="Arial" panose="020B0604020202020204" pitchFamily="34" charset="0"/>
              </a:rPr>
              <a:t>water of life</a:t>
            </a:r>
            <a:r>
              <a:rPr lang="en-US" kern="1200" dirty="0">
                <a:solidFill>
                  <a:srgbClr val="F89378"/>
                </a:solidFill>
                <a:latin typeface="Arial" panose="020B0604020202020204" pitchFamily="34" charset="0"/>
                <a:cs typeface="Arial" panose="020B0604020202020204" pitchFamily="34" charset="0"/>
              </a:rPr>
              <a:t> without payment.</a:t>
            </a:r>
            <a:r>
              <a:rPr lang="en-US" kern="1200" dirty="0">
                <a:solidFill>
                  <a:schemeClr val="bg1"/>
                </a:solidFill>
                <a:latin typeface="Arial" panose="020B0604020202020204" pitchFamily="34" charset="0"/>
                <a:cs typeface="Arial" panose="020B0604020202020204" pitchFamily="34" charset="0"/>
              </a:rPr>
              <a:t> </a:t>
            </a:r>
            <a:r>
              <a:rPr lang="en-US" kern="1200" dirty="0" smtClean="0">
                <a:solidFill>
                  <a:schemeClr val="bg1"/>
                </a:solidFill>
                <a:latin typeface="Arial" panose="020B0604020202020204" pitchFamily="34" charset="0"/>
                <a:cs typeface="Arial" panose="020B0604020202020204" pitchFamily="34" charset="0"/>
              </a:rPr>
              <a:t>The </a:t>
            </a:r>
            <a:r>
              <a:rPr lang="en-US" kern="1200" dirty="0">
                <a:solidFill>
                  <a:schemeClr val="bg1"/>
                </a:solidFill>
                <a:latin typeface="Arial" panose="020B0604020202020204" pitchFamily="34" charset="0"/>
                <a:cs typeface="Arial" panose="020B0604020202020204" pitchFamily="34" charset="0"/>
              </a:rPr>
              <a:t>one who conquers will have this heritage, and I will be his God and he will be my son. </a:t>
            </a:r>
            <a:endParaRPr lang="en-US" kern="1200" dirty="0">
              <a:solidFill>
                <a:srgbClr val="F89378"/>
              </a:solidFill>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228600" y="381000"/>
            <a:ext cx="6934200" cy="1905000"/>
          </a:xfrm>
        </p:spPr>
        <p:txBody>
          <a:bodyPr/>
          <a:lstStyle/>
          <a:p>
            <a:pPr algn="l"/>
            <a:r>
              <a:rPr lang="en-US" sz="3600" dirty="0" smtClean="0">
                <a:solidFill>
                  <a:schemeClr val="accent3"/>
                </a:solidFill>
                <a:latin typeface="Arial" panose="020B0604020202020204" pitchFamily="34" charset="0"/>
                <a:cs typeface="Arial" panose="020B0604020202020204" pitchFamily="34" charset="0"/>
              </a:rPr>
              <a:t>Living in the Promised Land, </a:t>
            </a:r>
            <a:br>
              <a:rPr lang="en-US" sz="3600" dirty="0" smtClean="0">
                <a:solidFill>
                  <a:schemeClr val="accent3"/>
                </a:solidFill>
                <a:latin typeface="Arial" panose="020B0604020202020204" pitchFamily="34" charset="0"/>
                <a:cs typeface="Arial" panose="020B0604020202020204" pitchFamily="34" charset="0"/>
              </a:rPr>
            </a:br>
            <a:r>
              <a:rPr lang="en-US" sz="3600" dirty="0" smtClean="0">
                <a:solidFill>
                  <a:schemeClr val="accent3"/>
                </a:solidFill>
                <a:latin typeface="Arial" panose="020B0604020202020204" pitchFamily="34" charset="0"/>
                <a:cs typeface="Arial" panose="020B0604020202020204" pitchFamily="34" charset="0"/>
              </a:rPr>
              <a:t>experiencing </a:t>
            </a:r>
            <a:r>
              <a:rPr lang="en-US" sz="3600" dirty="0">
                <a:solidFill>
                  <a:schemeClr val="accent6">
                    <a:lumMod val="60000"/>
                    <a:lumOff val="40000"/>
                  </a:schemeClr>
                </a:solidFill>
                <a:latin typeface="Arial" panose="020B0604020202020204" pitchFamily="34" charset="0"/>
                <a:cs typeface="Arial" panose="020B0604020202020204" pitchFamily="34" charset="0"/>
              </a:rPr>
              <a:t>the </a:t>
            </a:r>
            <a:r>
              <a:rPr lang="en-US" sz="3600" dirty="0" smtClean="0">
                <a:solidFill>
                  <a:schemeClr val="accent6">
                    <a:lumMod val="60000"/>
                    <a:lumOff val="40000"/>
                  </a:schemeClr>
                </a:solidFill>
                <a:latin typeface="Arial" panose="020B0604020202020204" pitchFamily="34" charset="0"/>
                <a:cs typeface="Arial" panose="020B0604020202020204" pitchFamily="34" charset="0"/>
              </a:rPr>
              <a:t>fullness </a:t>
            </a:r>
            <a:r>
              <a:rPr lang="en-US" sz="3600" dirty="0">
                <a:solidFill>
                  <a:schemeClr val="accent6">
                    <a:lumMod val="60000"/>
                    <a:lumOff val="40000"/>
                  </a:schemeClr>
                </a:solidFill>
                <a:latin typeface="Arial" panose="020B0604020202020204" pitchFamily="34" charset="0"/>
                <a:cs typeface="Arial" panose="020B0604020202020204" pitchFamily="34" charset="0"/>
              </a:rPr>
              <a:t>of </a:t>
            </a:r>
            <a:r>
              <a:rPr lang="en-US" sz="3600" dirty="0">
                <a:solidFill>
                  <a:srgbClr val="F89378"/>
                </a:solidFill>
                <a:latin typeface="Arial" panose="020B0604020202020204" pitchFamily="34" charset="0"/>
                <a:cs typeface="Arial" panose="020B0604020202020204" pitchFamily="34" charset="0"/>
              </a:rPr>
              <a:t/>
            </a:r>
            <a:br>
              <a:rPr lang="en-US" sz="3600" dirty="0">
                <a:solidFill>
                  <a:srgbClr val="F89378"/>
                </a:solidFill>
                <a:latin typeface="Arial" panose="020B0604020202020204" pitchFamily="34" charset="0"/>
                <a:cs typeface="Arial" panose="020B0604020202020204" pitchFamily="34" charset="0"/>
              </a:rPr>
            </a:br>
            <a:r>
              <a:rPr lang="en-US" sz="3600" dirty="0">
                <a:solidFill>
                  <a:srgbClr val="F89378"/>
                </a:solidFill>
                <a:latin typeface="Arial" panose="020B0604020202020204" pitchFamily="34" charset="0"/>
                <a:cs typeface="Arial" panose="020B0604020202020204" pitchFamily="34" charset="0"/>
              </a:rPr>
              <a:t>His Presence &amp; His Provision</a:t>
            </a:r>
            <a:br>
              <a:rPr lang="en-US" sz="3600" dirty="0">
                <a:solidFill>
                  <a:srgbClr val="F89378"/>
                </a:solidFill>
                <a:latin typeface="Arial" panose="020B0604020202020204" pitchFamily="34" charset="0"/>
                <a:cs typeface="Arial" panose="020B0604020202020204" pitchFamily="34" charset="0"/>
              </a:rPr>
            </a:br>
            <a:endParaRPr lang="en-US" sz="360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252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4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bwMode="auto">
          <a:xfrm>
            <a:off x="685800" y="228600"/>
            <a:ext cx="533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lumMod val="65000"/>
                  </a:schemeClr>
                </a:solidFill>
                <a:latin typeface="Arial" pitchFamily="34" charset="0"/>
                <a:cs typeface="Arial" pitchFamily="34" charset="0"/>
              </a:rPr>
              <a:t>3 Spring Appointed Times</a:t>
            </a:r>
          </a:p>
        </p:txBody>
      </p:sp>
      <p:sp>
        <p:nvSpPr>
          <p:cNvPr id="5" name="Content Placeholder 2"/>
          <p:cNvSpPr txBox="1">
            <a:spLocks/>
          </p:cNvSpPr>
          <p:nvPr/>
        </p:nvSpPr>
        <p:spPr bwMode="auto">
          <a:xfrm>
            <a:off x="1295400" y="849086"/>
            <a:ext cx="5638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a:solidFill>
                  <a:schemeClr val="bg1"/>
                </a:solidFill>
                <a:latin typeface="Arial" pitchFamily="34" charset="0"/>
                <a:cs typeface="Arial" pitchFamily="34" charset="0"/>
              </a:rPr>
              <a:t>Passover – </a:t>
            </a:r>
            <a:r>
              <a:rPr lang="en-US" dirty="0" smtClean="0">
                <a:solidFill>
                  <a:srgbClr val="F89378"/>
                </a:solidFill>
                <a:latin typeface="Arial" pitchFamily="34" charset="0"/>
                <a:cs typeface="Arial" pitchFamily="34" charset="0"/>
              </a:rPr>
              <a:t>Crucifixion</a:t>
            </a:r>
          </a:p>
          <a:p>
            <a:pPr marL="0" indent="0">
              <a:buFontTx/>
              <a:buNone/>
            </a:pPr>
            <a:r>
              <a:rPr lang="en-US" dirty="0" smtClean="0">
                <a:solidFill>
                  <a:schemeClr val="bg1"/>
                </a:solidFill>
                <a:latin typeface="Arial" pitchFamily="34" charset="0"/>
                <a:cs typeface="Arial" pitchFamily="34" charset="0"/>
              </a:rPr>
              <a:t>Unleavened </a:t>
            </a:r>
            <a:r>
              <a:rPr lang="en-US" dirty="0">
                <a:solidFill>
                  <a:schemeClr val="bg1"/>
                </a:solidFill>
                <a:latin typeface="Arial" pitchFamily="34" charset="0"/>
                <a:cs typeface="Arial" pitchFamily="34" charset="0"/>
              </a:rPr>
              <a:t>Bread – </a:t>
            </a:r>
            <a:r>
              <a:rPr lang="en-US" dirty="0" smtClean="0">
                <a:solidFill>
                  <a:srgbClr val="F89378"/>
                </a:solidFill>
                <a:latin typeface="Arial" pitchFamily="34" charset="0"/>
                <a:cs typeface="Arial" pitchFamily="34" charset="0"/>
              </a:rPr>
              <a:t>Burial</a:t>
            </a:r>
          </a:p>
          <a:p>
            <a:pPr marL="0" indent="0">
              <a:buFontTx/>
              <a:buNone/>
            </a:pPr>
            <a:r>
              <a:rPr lang="en-US" dirty="0">
                <a:solidFill>
                  <a:schemeClr val="bg1"/>
                </a:solidFill>
                <a:latin typeface="Arial" pitchFamily="34" charset="0"/>
                <a:cs typeface="Arial" pitchFamily="34" charset="0"/>
              </a:rPr>
              <a:t>Firstfruits – </a:t>
            </a:r>
            <a:r>
              <a:rPr lang="en-US" dirty="0" smtClean="0">
                <a:solidFill>
                  <a:srgbClr val="F89378"/>
                </a:solidFill>
                <a:latin typeface="Arial" pitchFamily="34" charset="0"/>
                <a:cs typeface="Arial" pitchFamily="34" charset="0"/>
              </a:rPr>
              <a:t>Resurrection</a:t>
            </a:r>
          </a:p>
        </p:txBody>
      </p:sp>
      <p:sp>
        <p:nvSpPr>
          <p:cNvPr id="10" name="Content Placeholder 2"/>
          <p:cNvSpPr txBox="1">
            <a:spLocks/>
          </p:cNvSpPr>
          <p:nvPr/>
        </p:nvSpPr>
        <p:spPr bwMode="auto">
          <a:xfrm>
            <a:off x="685800" y="3810000"/>
            <a:ext cx="533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lumMod val="65000"/>
                  </a:schemeClr>
                </a:solidFill>
                <a:latin typeface="Arial" pitchFamily="34" charset="0"/>
                <a:cs typeface="Arial" pitchFamily="34" charset="0"/>
              </a:rPr>
              <a:t>3 Fall Appointed Times</a:t>
            </a:r>
          </a:p>
        </p:txBody>
      </p:sp>
      <p:sp>
        <p:nvSpPr>
          <p:cNvPr id="11" name="Content Placeholder 2"/>
          <p:cNvSpPr txBox="1">
            <a:spLocks/>
          </p:cNvSpPr>
          <p:nvPr/>
        </p:nvSpPr>
        <p:spPr bwMode="auto">
          <a:xfrm>
            <a:off x="1066800" y="4343400"/>
            <a:ext cx="6248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Trumpets –  </a:t>
            </a:r>
            <a:r>
              <a:rPr lang="en-US" dirty="0" smtClean="0">
                <a:solidFill>
                  <a:schemeClr val="accent2">
                    <a:lumMod val="60000"/>
                    <a:lumOff val="40000"/>
                  </a:schemeClr>
                </a:solidFill>
                <a:latin typeface="Arial" pitchFamily="34" charset="0"/>
                <a:cs typeface="Arial" pitchFamily="34" charset="0"/>
              </a:rPr>
              <a:t>The 2</a:t>
            </a:r>
            <a:r>
              <a:rPr lang="en-US" baseline="30000" dirty="0" smtClean="0">
                <a:solidFill>
                  <a:schemeClr val="accent2">
                    <a:lumMod val="60000"/>
                    <a:lumOff val="40000"/>
                  </a:schemeClr>
                </a:solidFill>
                <a:latin typeface="Arial" pitchFamily="34" charset="0"/>
                <a:cs typeface="Arial" pitchFamily="34" charset="0"/>
              </a:rPr>
              <a:t>nd</a:t>
            </a:r>
            <a:r>
              <a:rPr lang="en-US" dirty="0" smtClean="0">
                <a:solidFill>
                  <a:schemeClr val="accent2">
                    <a:lumMod val="60000"/>
                    <a:lumOff val="40000"/>
                  </a:schemeClr>
                </a:solidFill>
                <a:latin typeface="Arial" pitchFamily="34" charset="0"/>
                <a:cs typeface="Arial" pitchFamily="34" charset="0"/>
              </a:rPr>
              <a:t> Coming</a:t>
            </a:r>
          </a:p>
          <a:p>
            <a:pPr marL="0" indent="0">
              <a:buFontTx/>
              <a:buNone/>
            </a:pPr>
            <a:r>
              <a:rPr lang="en-US" dirty="0" smtClean="0">
                <a:solidFill>
                  <a:schemeClr val="bg1"/>
                </a:solidFill>
                <a:latin typeface="Arial" pitchFamily="34" charset="0"/>
                <a:cs typeface="Arial" pitchFamily="34" charset="0"/>
              </a:rPr>
              <a:t>Atonement – </a:t>
            </a:r>
            <a:r>
              <a:rPr lang="en-US" dirty="0" smtClean="0">
                <a:solidFill>
                  <a:schemeClr val="accent2">
                    <a:lumMod val="60000"/>
                    <a:lumOff val="40000"/>
                  </a:schemeClr>
                </a:solidFill>
                <a:latin typeface="Arial" pitchFamily="34" charset="0"/>
                <a:cs typeface="Arial" pitchFamily="34" charset="0"/>
              </a:rPr>
              <a:t>Judgment Day</a:t>
            </a:r>
          </a:p>
          <a:p>
            <a:pPr marL="0" indent="0">
              <a:buNone/>
            </a:pPr>
            <a:r>
              <a:rPr lang="en-US" dirty="0" smtClean="0">
                <a:solidFill>
                  <a:schemeClr val="bg1"/>
                </a:solidFill>
                <a:latin typeface="Arial" pitchFamily="34" charset="0"/>
                <a:cs typeface="Arial" pitchFamily="34" charset="0"/>
              </a:rPr>
              <a:t>Sukkot – </a:t>
            </a:r>
            <a:r>
              <a:rPr lang="en-US" dirty="0" smtClean="0">
                <a:solidFill>
                  <a:schemeClr val="accent2">
                    <a:lumMod val="60000"/>
                    <a:lumOff val="40000"/>
                  </a:schemeClr>
                </a:solidFill>
                <a:latin typeface="Arial" pitchFamily="34" charset="0"/>
                <a:cs typeface="Arial" pitchFamily="34" charset="0"/>
              </a:rPr>
              <a:t>Millennial reign</a:t>
            </a:r>
            <a:br>
              <a:rPr lang="en-US" dirty="0" smtClean="0">
                <a:solidFill>
                  <a:schemeClr val="accent2">
                    <a:lumMod val="60000"/>
                    <a:lumOff val="40000"/>
                  </a:schemeClr>
                </a:solidFill>
                <a:latin typeface="Arial" pitchFamily="34" charset="0"/>
                <a:cs typeface="Arial" pitchFamily="34" charset="0"/>
              </a:rPr>
            </a:br>
            <a:r>
              <a:rPr lang="en-US" dirty="0" smtClean="0">
                <a:solidFill>
                  <a:schemeClr val="accent2">
                    <a:lumMod val="60000"/>
                    <a:lumOff val="40000"/>
                  </a:schemeClr>
                </a:solidFill>
                <a:latin typeface="Arial" pitchFamily="34" charset="0"/>
                <a:cs typeface="Arial" pitchFamily="34" charset="0"/>
              </a:rPr>
              <a:t>  </a:t>
            </a:r>
            <a:r>
              <a:rPr lang="en-US" dirty="0" smtClean="0">
                <a:solidFill>
                  <a:schemeClr val="bg1"/>
                </a:solidFill>
                <a:latin typeface="Arial" pitchFamily="34" charset="0"/>
                <a:cs typeface="Arial" pitchFamily="34" charset="0"/>
              </a:rPr>
              <a:t>+ </a:t>
            </a:r>
            <a:r>
              <a:rPr lang="en-US" dirty="0" smtClean="0">
                <a:solidFill>
                  <a:schemeClr val="bg1"/>
                </a:solidFill>
                <a:latin typeface="Arial" pitchFamily="34" charset="0"/>
                <a:cs typeface="Arial" pitchFamily="34" charset="0"/>
              </a:rPr>
              <a:t>8</a:t>
            </a:r>
            <a:r>
              <a:rPr lang="en-US" baseline="30000" dirty="0" smtClean="0">
                <a:solidFill>
                  <a:schemeClr val="bg1"/>
                </a:solidFill>
                <a:latin typeface="Arial" pitchFamily="34" charset="0"/>
                <a:cs typeface="Arial" pitchFamily="34" charset="0"/>
              </a:rPr>
              <a:t>th</a:t>
            </a:r>
            <a:r>
              <a:rPr lang="en-US" dirty="0" smtClean="0">
                <a:solidFill>
                  <a:schemeClr val="bg1"/>
                </a:solidFill>
                <a:latin typeface="Arial" pitchFamily="34" charset="0"/>
                <a:cs typeface="Arial" pitchFamily="34" charset="0"/>
              </a:rPr>
              <a:t> </a:t>
            </a:r>
            <a:r>
              <a:rPr lang="en-US" dirty="0" smtClean="0">
                <a:solidFill>
                  <a:schemeClr val="bg1"/>
                </a:solidFill>
                <a:latin typeface="Arial" pitchFamily="34" charset="0"/>
                <a:cs typeface="Arial" pitchFamily="34" charset="0"/>
              </a:rPr>
              <a:t>Day - </a:t>
            </a:r>
            <a:r>
              <a:rPr lang="en-US" dirty="0" smtClean="0">
                <a:solidFill>
                  <a:schemeClr val="accent2">
                    <a:lumMod val="60000"/>
                    <a:lumOff val="40000"/>
                  </a:schemeClr>
                </a:solidFill>
                <a:latin typeface="Arial" pitchFamily="34" charset="0"/>
                <a:cs typeface="Arial" pitchFamily="34" charset="0"/>
              </a:rPr>
              <a:t>New heaven &amp; </a:t>
            </a:r>
            <a:r>
              <a:rPr lang="en-US" dirty="0" smtClean="0">
                <a:solidFill>
                  <a:schemeClr val="accent2">
                    <a:lumMod val="60000"/>
                    <a:lumOff val="40000"/>
                  </a:schemeClr>
                </a:solidFill>
                <a:latin typeface="Arial" pitchFamily="34" charset="0"/>
                <a:cs typeface="Arial" pitchFamily="34" charset="0"/>
              </a:rPr>
              <a:t>earth</a:t>
            </a:r>
            <a:endParaRPr lang="en-US" dirty="0">
              <a:solidFill>
                <a:schemeClr val="accent2">
                  <a:lumMod val="60000"/>
                  <a:lumOff val="40000"/>
                </a:schemeClr>
              </a:solidFill>
              <a:latin typeface="Arial" pitchFamily="34" charset="0"/>
              <a:cs typeface="Arial" pitchFamily="34" charset="0"/>
            </a:endParaRPr>
          </a:p>
          <a:p>
            <a:pPr marL="0" indent="0">
              <a:buFontTx/>
              <a:buNone/>
            </a:pPr>
            <a:endParaRPr lang="en-US" dirty="0" smtClean="0">
              <a:solidFill>
                <a:schemeClr val="accent2">
                  <a:lumMod val="60000"/>
                  <a:lumOff val="40000"/>
                </a:schemeClr>
              </a:solidFill>
              <a:latin typeface="Arial" pitchFamily="34" charset="0"/>
              <a:cs typeface="Arial" pitchFamily="34" charset="0"/>
            </a:endParaRPr>
          </a:p>
        </p:txBody>
      </p:sp>
      <p:sp>
        <p:nvSpPr>
          <p:cNvPr id="8" name="Content Placeholder 2"/>
          <p:cNvSpPr txBox="1">
            <a:spLocks/>
          </p:cNvSpPr>
          <p:nvPr/>
        </p:nvSpPr>
        <p:spPr bwMode="auto">
          <a:xfrm>
            <a:off x="685800" y="2895600"/>
            <a:ext cx="6553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Shavuot (Pentecost) – </a:t>
            </a:r>
            <a:r>
              <a:rPr lang="en-US" dirty="0" smtClean="0">
                <a:solidFill>
                  <a:srgbClr val="F89378"/>
                </a:solidFill>
                <a:latin typeface="Arial" pitchFamily="34" charset="0"/>
                <a:cs typeface="Arial" pitchFamily="34" charset="0"/>
              </a:rPr>
              <a:t>Holy Spirit</a:t>
            </a:r>
          </a:p>
        </p:txBody>
      </p:sp>
      <p:sp>
        <p:nvSpPr>
          <p:cNvPr id="7" name="Content Placeholder 2"/>
          <p:cNvSpPr txBox="1">
            <a:spLocks/>
          </p:cNvSpPr>
          <p:nvPr/>
        </p:nvSpPr>
        <p:spPr bwMode="auto">
          <a:xfrm>
            <a:off x="7099663" y="990600"/>
            <a:ext cx="2133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accent5">
                    <a:lumMod val="75000"/>
                  </a:schemeClr>
                </a:solidFill>
                <a:latin typeface="Arial" pitchFamily="34" charset="0"/>
                <a:cs typeface="Arial" pitchFamily="34" charset="0"/>
              </a:rPr>
              <a:t>First </a:t>
            </a:r>
            <a:br>
              <a:rPr lang="en-US" dirty="0" smtClean="0">
                <a:solidFill>
                  <a:schemeClr val="accent5">
                    <a:lumMod val="75000"/>
                  </a:schemeClr>
                </a:solidFill>
                <a:latin typeface="Arial" pitchFamily="34" charset="0"/>
                <a:cs typeface="Arial" pitchFamily="34" charset="0"/>
              </a:rPr>
            </a:br>
            <a:r>
              <a:rPr lang="en-US" dirty="0" smtClean="0">
                <a:solidFill>
                  <a:schemeClr val="accent5">
                    <a:lumMod val="75000"/>
                  </a:schemeClr>
                </a:solidFill>
                <a:latin typeface="Arial" pitchFamily="34" charset="0"/>
                <a:cs typeface="Arial" pitchFamily="34" charset="0"/>
              </a:rPr>
              <a:t>Harvest</a:t>
            </a:r>
          </a:p>
        </p:txBody>
      </p:sp>
      <p:sp>
        <p:nvSpPr>
          <p:cNvPr id="18" name="Content Placeholder 2"/>
          <p:cNvSpPr txBox="1">
            <a:spLocks/>
          </p:cNvSpPr>
          <p:nvPr/>
        </p:nvSpPr>
        <p:spPr bwMode="auto">
          <a:xfrm>
            <a:off x="7031083" y="2785654"/>
            <a:ext cx="2270760" cy="110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accent5">
                    <a:lumMod val="75000"/>
                  </a:schemeClr>
                </a:solidFill>
                <a:latin typeface="Arial" pitchFamily="34" charset="0"/>
                <a:cs typeface="Arial" pitchFamily="34" charset="0"/>
              </a:rPr>
              <a:t>Wheat </a:t>
            </a:r>
            <a:br>
              <a:rPr lang="en-US" dirty="0" smtClean="0">
                <a:solidFill>
                  <a:schemeClr val="accent5">
                    <a:lumMod val="75000"/>
                  </a:schemeClr>
                </a:solidFill>
                <a:latin typeface="Arial" pitchFamily="34" charset="0"/>
                <a:cs typeface="Arial" pitchFamily="34" charset="0"/>
              </a:rPr>
            </a:br>
            <a:r>
              <a:rPr lang="en-US" dirty="0" smtClean="0">
                <a:solidFill>
                  <a:schemeClr val="accent5">
                    <a:lumMod val="75000"/>
                  </a:schemeClr>
                </a:solidFill>
                <a:latin typeface="Arial" pitchFamily="34" charset="0"/>
                <a:cs typeface="Arial" pitchFamily="34" charset="0"/>
              </a:rPr>
              <a:t>Harvest</a:t>
            </a:r>
          </a:p>
        </p:txBody>
      </p:sp>
      <p:sp>
        <p:nvSpPr>
          <p:cNvPr id="12" name="Content Placeholder 2"/>
          <p:cNvSpPr txBox="1">
            <a:spLocks/>
          </p:cNvSpPr>
          <p:nvPr/>
        </p:nvSpPr>
        <p:spPr bwMode="auto">
          <a:xfrm>
            <a:off x="7010400" y="4648200"/>
            <a:ext cx="2270760" cy="110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accent5">
                    <a:lumMod val="75000"/>
                  </a:schemeClr>
                </a:solidFill>
                <a:latin typeface="Arial" pitchFamily="34" charset="0"/>
                <a:cs typeface="Arial" pitchFamily="34" charset="0"/>
              </a:rPr>
              <a:t>Final </a:t>
            </a:r>
            <a:br>
              <a:rPr lang="en-US" dirty="0" smtClean="0">
                <a:solidFill>
                  <a:schemeClr val="accent5">
                    <a:lumMod val="75000"/>
                  </a:schemeClr>
                </a:solidFill>
                <a:latin typeface="Arial" pitchFamily="34" charset="0"/>
                <a:cs typeface="Arial" pitchFamily="34" charset="0"/>
              </a:rPr>
            </a:br>
            <a:r>
              <a:rPr lang="en-US" dirty="0" smtClean="0">
                <a:solidFill>
                  <a:schemeClr val="accent5">
                    <a:lumMod val="75000"/>
                  </a:schemeClr>
                </a:solidFill>
                <a:latin typeface="Arial" pitchFamily="34" charset="0"/>
                <a:cs typeface="Arial" pitchFamily="34" charset="0"/>
              </a:rPr>
              <a:t>Harvest</a:t>
            </a:r>
          </a:p>
        </p:txBody>
      </p:sp>
    </p:spTree>
    <p:extLst>
      <p:ext uri="{BB962C8B-B14F-4D97-AF65-F5344CB8AC3E}">
        <p14:creationId xmlns:p14="http://schemas.microsoft.com/office/powerpoint/2010/main" val="334283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P spid="8" grpId="0"/>
      <p:bldP spid="7" grpId="0"/>
      <p:bldP spid="18" grpId="0"/>
      <p:bldP spid="12"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457200"/>
            <a:ext cx="8453203" cy="1235242"/>
          </a:xfrm>
        </p:spPr>
        <p:txBody>
          <a:bodyPr/>
          <a:lstStyle/>
          <a:p>
            <a:pPr algn="l"/>
            <a:r>
              <a:rPr lang="en-US" dirty="0" smtClean="0">
                <a:solidFill>
                  <a:srgbClr val="F89378"/>
                </a:solidFill>
                <a:latin typeface="Arial" panose="020B0604020202020204" pitchFamily="34" charset="0"/>
                <a:cs typeface="Arial" panose="020B0604020202020204" pitchFamily="34" charset="0"/>
              </a:rPr>
              <a:t>God’s Appointed Times:</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305800" cy="3352800"/>
          </a:xfrm>
        </p:spPr>
        <p:txBody>
          <a:bodyPr/>
          <a:lstStyle/>
          <a:p>
            <a:r>
              <a:rPr lang="en-US" dirty="0">
                <a:solidFill>
                  <a:schemeClr val="accent6">
                    <a:lumMod val="60000"/>
                    <a:lumOff val="40000"/>
                  </a:schemeClr>
                </a:solidFill>
                <a:latin typeface="Arial" panose="020B0604020202020204" pitchFamily="34" charset="0"/>
                <a:cs typeface="Arial" panose="020B0604020202020204" pitchFamily="34" charset="0"/>
              </a:rPr>
              <a:t>Not “</a:t>
            </a:r>
            <a:r>
              <a:rPr lang="en-US" dirty="0">
                <a:solidFill>
                  <a:srgbClr val="7878DE"/>
                </a:solidFill>
                <a:latin typeface="Arial" panose="020B0604020202020204" pitchFamily="34" charset="0"/>
                <a:cs typeface="Arial" panose="020B0604020202020204" pitchFamily="34" charset="0"/>
              </a:rPr>
              <a:t>Jewish Holidays</a:t>
            </a:r>
            <a:r>
              <a:rPr lang="en-US" dirty="0">
                <a:solidFill>
                  <a:schemeClr val="accent6">
                    <a:lumMod val="60000"/>
                    <a:lumOff val="40000"/>
                  </a:schemeClr>
                </a:solidFill>
                <a:latin typeface="Arial" panose="020B0604020202020204" pitchFamily="34" charset="0"/>
                <a:cs typeface="Arial" panose="020B0604020202020204" pitchFamily="34" charset="0"/>
              </a:rPr>
              <a:t>”</a:t>
            </a:r>
            <a:endParaRPr lang="en-US" dirty="0">
              <a:solidFill>
                <a:schemeClr val="bg1"/>
              </a:solidFill>
              <a:latin typeface="Arial" panose="020B0604020202020204" pitchFamily="34" charset="0"/>
              <a:cs typeface="Arial" panose="020B0604020202020204" pitchFamily="34" charset="0"/>
            </a:endParaRPr>
          </a:p>
          <a:p>
            <a:r>
              <a:rPr lang="en-US" dirty="0" smtClean="0">
                <a:solidFill>
                  <a:schemeClr val="bg1"/>
                </a:solidFill>
                <a:latin typeface="Arial" panose="020B0604020202020204" pitchFamily="34" charset="0"/>
                <a:cs typeface="Arial" panose="020B0604020202020204" pitchFamily="34" charset="0"/>
              </a:rPr>
              <a:t>All about the Messiah</a:t>
            </a:r>
          </a:p>
          <a:p>
            <a:r>
              <a:rPr lang="en-US" dirty="0" smtClean="0">
                <a:solidFill>
                  <a:srgbClr val="7878DE"/>
                </a:solidFill>
                <a:latin typeface="Arial" panose="020B0604020202020204" pitchFamily="34" charset="0"/>
                <a:cs typeface="Arial" panose="020B0604020202020204" pitchFamily="34" charset="0"/>
              </a:rPr>
              <a:t>The Days are Significant – Appointed!</a:t>
            </a:r>
          </a:p>
          <a:p>
            <a:r>
              <a:rPr lang="en-US" dirty="0" smtClean="0">
                <a:solidFill>
                  <a:schemeClr val="bg1"/>
                </a:solidFill>
                <a:latin typeface="Arial" panose="020B0604020202020204" pitchFamily="34" charset="0"/>
                <a:cs typeface="Arial" panose="020B0604020202020204" pitchFamily="34" charset="0"/>
              </a:rPr>
              <a:t>Why wouldn’t we celebrate them?</a:t>
            </a:r>
          </a:p>
        </p:txBody>
      </p:sp>
    </p:spTree>
    <p:extLst>
      <p:ext uri="{BB962C8B-B14F-4D97-AF65-F5344CB8AC3E}">
        <p14:creationId xmlns:p14="http://schemas.microsoft.com/office/powerpoint/2010/main" val="106775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62000" y="152400"/>
            <a:ext cx="8153400" cy="1143000"/>
          </a:xfrm>
        </p:spPr>
        <p:txBody>
          <a:bodyPr/>
          <a:lstStyle/>
          <a:p>
            <a:pPr algn="l"/>
            <a:r>
              <a:rPr lang="en-US" sz="4000" dirty="0" smtClean="0">
                <a:solidFill>
                  <a:schemeClr val="bg1"/>
                </a:solidFill>
                <a:latin typeface="Arial" panose="020B0604020202020204" pitchFamily="34" charset="0"/>
                <a:cs typeface="Arial" panose="020B0604020202020204" pitchFamily="34" charset="0"/>
              </a:rPr>
              <a:t>Do you want to thrive in ministry? </a:t>
            </a:r>
            <a:endParaRPr lang="en-US" sz="4000" dirty="0">
              <a:solidFill>
                <a:schemeClr val="bg1"/>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685800" y="1981200"/>
            <a:ext cx="8153400" cy="1828800"/>
          </a:xfrm>
        </p:spPr>
        <p:txBody>
          <a:bodyPr/>
          <a:lstStyle/>
          <a:p>
            <a:r>
              <a:rPr lang="en-US" dirty="0" smtClean="0">
                <a:solidFill>
                  <a:srgbClr val="7878DE"/>
                </a:solidFill>
                <a:latin typeface="Arial" panose="020B0604020202020204" pitchFamily="34" charset="0"/>
                <a:cs typeface="Arial" panose="020B0604020202020204" pitchFamily="34" charset="0"/>
              </a:rPr>
              <a:t>Keep your Appointments with YHWH</a:t>
            </a:r>
            <a:br>
              <a:rPr lang="en-US" dirty="0" smtClean="0">
                <a:solidFill>
                  <a:srgbClr val="7878DE"/>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you will be blessed!</a:t>
            </a:r>
            <a:r>
              <a:rPr lang="en-US" dirty="0">
                <a:solidFill>
                  <a:srgbClr val="F89378"/>
                </a:solidFill>
                <a:latin typeface="Arial" panose="020B0604020202020204" pitchFamily="34" charset="0"/>
                <a:cs typeface="Arial" panose="020B0604020202020204" pitchFamily="34" charset="0"/>
              </a:rPr>
              <a:t> </a:t>
            </a:r>
            <a:endParaRPr lang="en-US" dirty="0" smtClean="0">
              <a:solidFill>
                <a:srgbClr val="F89378"/>
              </a:solidFill>
              <a:latin typeface="Arial" panose="020B0604020202020204" pitchFamily="34" charset="0"/>
              <a:cs typeface="Arial" panose="020B0604020202020204" pitchFamily="34" charset="0"/>
            </a:endParaRPr>
          </a:p>
          <a:p>
            <a:r>
              <a:rPr lang="en-US" dirty="0" smtClean="0">
                <a:solidFill>
                  <a:srgbClr val="F89378"/>
                </a:solidFill>
                <a:latin typeface="Arial" panose="020B0604020202020204" pitchFamily="34" charset="0"/>
                <a:cs typeface="Arial" panose="020B0604020202020204" pitchFamily="34" charset="0"/>
              </a:rPr>
              <a:t>Learn </a:t>
            </a:r>
            <a:r>
              <a:rPr lang="en-US" dirty="0">
                <a:solidFill>
                  <a:srgbClr val="F89378"/>
                </a:solidFill>
                <a:latin typeface="Arial" panose="020B0604020202020204" pitchFamily="34" charset="0"/>
                <a:cs typeface="Arial" panose="020B0604020202020204" pitchFamily="34" charset="0"/>
              </a:rPr>
              <a:t>the Text, Live the Text, Die the Text</a:t>
            </a:r>
          </a:p>
          <a:p>
            <a:endParaRPr lang="en-US" dirty="0" smtClean="0">
              <a:solidFill>
                <a:schemeClr val="bg1"/>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762000" y="8382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4000" kern="0" dirty="0" smtClean="0">
                <a:solidFill>
                  <a:srgbClr val="F89378"/>
                </a:solidFill>
                <a:latin typeface="Arial" panose="020B0604020202020204" pitchFamily="34" charset="0"/>
                <a:cs typeface="Arial" panose="020B0604020202020204" pitchFamily="34" charset="0"/>
              </a:rPr>
              <a:t>In life??</a:t>
            </a:r>
            <a:endParaRPr lang="en-US" sz="4000" kern="0" dirty="0">
              <a:solidFill>
                <a:srgbClr val="F89378"/>
              </a:solidFill>
              <a:latin typeface="Arial" panose="020B0604020202020204" pitchFamily="34" charset="0"/>
              <a:cs typeface="Arial" panose="020B0604020202020204" pitchFamily="34" charset="0"/>
            </a:endParaRPr>
          </a:p>
        </p:txBody>
      </p:sp>
      <p:sp>
        <p:nvSpPr>
          <p:cNvPr id="6" name="Title 1"/>
          <p:cNvSpPr txBox="1">
            <a:spLocks/>
          </p:cNvSpPr>
          <p:nvPr/>
        </p:nvSpPr>
        <p:spPr bwMode="auto">
          <a:xfrm>
            <a:off x="762000" y="37719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600" kern="0" dirty="0" smtClean="0">
                <a:solidFill>
                  <a:schemeClr val="bg1"/>
                </a:solidFill>
                <a:latin typeface="Arial" panose="020B0604020202020204" pitchFamily="34" charset="0"/>
                <a:cs typeface="Arial" panose="020B0604020202020204" pitchFamily="34" charset="0"/>
              </a:rPr>
              <a:t>Our journey to intimacy with YHWH…</a:t>
            </a:r>
            <a:endParaRPr lang="en-US" sz="3600"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85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uild="p"/>
      <p:bldP spid="5" grpId="0"/>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63416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descr="https://cravedfw.files.wordpress.com/2013/12/shabbat-ta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10058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533400"/>
            <a:ext cx="7772400" cy="1143000"/>
          </a:xfrm>
        </p:spPr>
        <p:txBody>
          <a:bodyPr/>
          <a:lstStyle/>
          <a:p>
            <a:r>
              <a:rPr lang="en-US" sz="8000" dirty="0" smtClean="0">
                <a:solidFill>
                  <a:schemeClr val="bg1">
                    <a:lumMod val="95000"/>
                  </a:schemeClr>
                </a:solidFill>
                <a:latin typeface="Nyala" panose="02000504070300020003" pitchFamily="2" charset="0"/>
              </a:rPr>
              <a:t>Sabbath</a:t>
            </a:r>
            <a:endParaRPr lang="en-US" sz="8000" dirty="0">
              <a:solidFill>
                <a:schemeClr val="bg1">
                  <a:lumMod val="95000"/>
                </a:schemeClr>
              </a:solidFill>
              <a:latin typeface="Nyala" panose="02000504070300020003" pitchFamily="2" charset="0"/>
            </a:endParaRPr>
          </a:p>
        </p:txBody>
      </p:sp>
    </p:spTree>
    <p:extLst>
      <p:ext uri="{BB962C8B-B14F-4D97-AF65-F5344CB8AC3E}">
        <p14:creationId xmlns:p14="http://schemas.microsoft.com/office/powerpoint/2010/main" val="4066285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458200" cy="3657600"/>
          </a:xfrm>
        </p:spPr>
        <p:txBody>
          <a:bodyPr/>
          <a:lstStyle/>
          <a:p>
            <a:pPr marL="0" indent="0">
              <a:buNone/>
            </a:pPr>
            <a:r>
              <a:rPr lang="en-US" dirty="0" smtClean="0">
                <a:solidFill>
                  <a:schemeClr val="bg1">
                    <a:lumMod val="65000"/>
                  </a:schemeClr>
                </a:solidFill>
                <a:latin typeface="Arial" pitchFamily="34" charset="0"/>
                <a:cs typeface="Arial" pitchFamily="34" charset="0"/>
              </a:rPr>
              <a:t>Genesis 2:2-3 </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And </a:t>
            </a:r>
            <a:r>
              <a:rPr lang="en-US" dirty="0" smtClean="0">
                <a:solidFill>
                  <a:schemeClr val="bg1"/>
                </a:solidFill>
                <a:latin typeface="Arial" pitchFamily="34" charset="0"/>
                <a:cs typeface="Arial" pitchFamily="34" charset="0"/>
              </a:rPr>
              <a:t>on the seventh day God finished his work that he had done, and he rested on the seventh day from all his work that he had done. So </a:t>
            </a:r>
            <a:r>
              <a:rPr lang="en-US" dirty="0" smtClean="0">
                <a:solidFill>
                  <a:srgbClr val="F89378"/>
                </a:solidFill>
                <a:latin typeface="Arial" pitchFamily="34" charset="0"/>
                <a:cs typeface="Arial" pitchFamily="34" charset="0"/>
              </a:rPr>
              <a:t>God blessed the seventh day and made it holy</a:t>
            </a:r>
            <a:r>
              <a:rPr lang="en-US" dirty="0" smtClean="0">
                <a:solidFill>
                  <a:schemeClr val="bg1"/>
                </a:solidFill>
                <a:latin typeface="Arial" pitchFamily="34" charset="0"/>
                <a:cs typeface="Arial" pitchFamily="34" charset="0"/>
              </a:rPr>
              <a:t>. </a:t>
            </a:r>
            <a:r>
              <a:rPr lang="en-US" dirty="0" smtClean="0">
                <a:solidFill>
                  <a:srgbClr val="F89378"/>
                </a:solidFill>
                <a:latin typeface="Arial" pitchFamily="34" charset="0"/>
                <a:cs typeface="Arial" pitchFamily="34" charset="0"/>
              </a:rPr>
              <a:t> </a:t>
            </a:r>
          </a:p>
          <a:p>
            <a:pPr marL="0" indent="0">
              <a:buNone/>
            </a:pPr>
            <a:endParaRPr lang="en-US" dirty="0"/>
          </a:p>
        </p:txBody>
      </p:sp>
    </p:spTree>
    <p:extLst>
      <p:ext uri="{BB962C8B-B14F-4D97-AF65-F5344CB8AC3E}">
        <p14:creationId xmlns:p14="http://schemas.microsoft.com/office/powerpoint/2010/main" val="276798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7848600" cy="3276600"/>
          </a:xfrm>
        </p:spPr>
        <p:txBody>
          <a:bodyPr/>
          <a:lstStyle/>
          <a:p>
            <a:pPr marL="0" indent="0">
              <a:buNone/>
            </a:pPr>
            <a:r>
              <a:rPr lang="en-US" dirty="0" smtClean="0">
                <a:solidFill>
                  <a:schemeClr val="bg1">
                    <a:lumMod val="65000"/>
                  </a:schemeClr>
                </a:solidFill>
                <a:latin typeface="Arial" pitchFamily="34" charset="0"/>
                <a:cs typeface="Arial" pitchFamily="34" charset="0"/>
              </a:rPr>
              <a:t>Leviticus 23:3 </a:t>
            </a:r>
          </a:p>
          <a:p>
            <a:pPr marL="0" indent="0">
              <a:buNone/>
            </a:pPr>
            <a:r>
              <a:rPr lang="en-US" dirty="0" smtClean="0">
                <a:solidFill>
                  <a:schemeClr val="bg1"/>
                </a:solidFill>
                <a:latin typeface="Arial" pitchFamily="34" charset="0"/>
                <a:cs typeface="Arial" pitchFamily="34" charset="0"/>
              </a:rPr>
              <a:t>Six days shall work be done, but on the </a:t>
            </a:r>
            <a:r>
              <a:rPr lang="en-US" dirty="0" smtClean="0">
                <a:solidFill>
                  <a:srgbClr val="F89378"/>
                </a:solidFill>
                <a:latin typeface="Arial" pitchFamily="34" charset="0"/>
                <a:cs typeface="Arial" pitchFamily="34" charset="0"/>
              </a:rPr>
              <a:t>seventh day is a Sabbath of solemn rest</a:t>
            </a:r>
            <a:r>
              <a:rPr lang="en-US" dirty="0" smtClean="0">
                <a:solidFill>
                  <a:schemeClr val="bg1"/>
                </a:solidFill>
                <a:latin typeface="Arial" pitchFamily="34" charset="0"/>
                <a:cs typeface="Arial" pitchFamily="34" charset="0"/>
              </a:rPr>
              <a:t>, a </a:t>
            </a:r>
            <a:r>
              <a:rPr lang="en-US" dirty="0" smtClean="0">
                <a:solidFill>
                  <a:schemeClr val="accent2">
                    <a:lumMod val="60000"/>
                    <a:lumOff val="40000"/>
                  </a:schemeClr>
                </a:solidFill>
                <a:latin typeface="Arial" pitchFamily="34" charset="0"/>
                <a:cs typeface="Arial" pitchFamily="34" charset="0"/>
              </a:rPr>
              <a:t>holy convocation</a:t>
            </a:r>
            <a:r>
              <a:rPr lang="en-US" dirty="0" smtClean="0">
                <a:solidFill>
                  <a:schemeClr val="bg1"/>
                </a:solidFill>
                <a:latin typeface="Arial" pitchFamily="34" charset="0"/>
                <a:cs typeface="Arial" pitchFamily="34" charset="0"/>
              </a:rPr>
              <a:t>. You shall do </a:t>
            </a:r>
            <a:r>
              <a:rPr lang="en-US" dirty="0" smtClean="0">
                <a:solidFill>
                  <a:schemeClr val="accent2">
                    <a:lumMod val="60000"/>
                    <a:lumOff val="40000"/>
                  </a:schemeClr>
                </a:solidFill>
                <a:latin typeface="Arial" pitchFamily="34" charset="0"/>
                <a:cs typeface="Arial" pitchFamily="34" charset="0"/>
              </a:rPr>
              <a:t>no work</a:t>
            </a:r>
            <a:r>
              <a:rPr lang="en-US" dirty="0" smtClean="0">
                <a:solidFill>
                  <a:schemeClr val="bg1"/>
                </a:solidFill>
                <a:latin typeface="Arial" pitchFamily="34" charset="0"/>
                <a:cs typeface="Arial" pitchFamily="34" charset="0"/>
              </a:rPr>
              <a:t>. It is a Sabbath to YHWH </a:t>
            </a:r>
            <a:r>
              <a:rPr lang="en-US" dirty="0" smtClean="0">
                <a:solidFill>
                  <a:schemeClr val="accent2">
                    <a:lumMod val="60000"/>
                    <a:lumOff val="40000"/>
                  </a:schemeClr>
                </a:solidFill>
                <a:latin typeface="Arial" pitchFamily="34" charset="0"/>
                <a:cs typeface="Arial" pitchFamily="34" charset="0"/>
              </a:rPr>
              <a:t>in all your dwelling places</a:t>
            </a:r>
            <a:r>
              <a:rPr lang="en-US" dirty="0" smtClean="0">
                <a:solidFill>
                  <a:schemeClr val="bg1"/>
                </a:solidFill>
                <a:latin typeface="Arial" pitchFamily="34" charset="0"/>
                <a:cs typeface="Arial" pitchFamily="34" charset="0"/>
              </a:rPr>
              <a:t>. </a:t>
            </a:r>
            <a:r>
              <a:rPr lang="en-US" dirty="0" smtClean="0">
                <a:solidFill>
                  <a:srgbClr val="F89378"/>
                </a:solidFill>
                <a:latin typeface="Arial" pitchFamily="34" charset="0"/>
                <a:cs typeface="Arial" pitchFamily="34" charset="0"/>
              </a:rPr>
              <a:t> </a:t>
            </a:r>
          </a:p>
          <a:p>
            <a:pPr marL="0" indent="0">
              <a:buNone/>
            </a:pPr>
            <a:endParaRPr lang="en-US" dirty="0"/>
          </a:p>
        </p:txBody>
      </p:sp>
    </p:spTree>
    <p:extLst>
      <p:ext uri="{BB962C8B-B14F-4D97-AF65-F5344CB8AC3E}">
        <p14:creationId xmlns:p14="http://schemas.microsoft.com/office/powerpoint/2010/main" val="4067529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458200" cy="3657600"/>
          </a:xfrm>
        </p:spPr>
        <p:txBody>
          <a:bodyPr/>
          <a:lstStyle/>
          <a:p>
            <a:pPr marL="0" indent="0">
              <a:buNone/>
            </a:pPr>
            <a:r>
              <a:rPr lang="en-US" dirty="0" smtClean="0">
                <a:solidFill>
                  <a:schemeClr val="bg1">
                    <a:lumMod val="65000"/>
                  </a:schemeClr>
                </a:solidFill>
                <a:latin typeface="Arial" pitchFamily="34" charset="0"/>
                <a:cs typeface="Arial" pitchFamily="34" charset="0"/>
              </a:rPr>
              <a:t>Genesis 2:2-3 </a:t>
            </a:r>
          </a:p>
          <a:p>
            <a:pPr marL="0" indent="0">
              <a:buNone/>
            </a:pPr>
            <a:r>
              <a:rPr lang="en-US" dirty="0" smtClean="0">
                <a:solidFill>
                  <a:schemeClr val="bg1"/>
                </a:solidFill>
                <a:latin typeface="Arial" pitchFamily="34" charset="0"/>
                <a:cs typeface="Arial" pitchFamily="34" charset="0"/>
              </a:rPr>
              <a:t>And on the seventh day God finished his work that he had done, and he rested on the seventh day from all his work that he had done. So </a:t>
            </a:r>
            <a:r>
              <a:rPr lang="en-US" dirty="0" smtClean="0">
                <a:solidFill>
                  <a:srgbClr val="F89378"/>
                </a:solidFill>
                <a:latin typeface="Arial" pitchFamily="34" charset="0"/>
                <a:cs typeface="Arial" pitchFamily="34" charset="0"/>
              </a:rPr>
              <a:t>God blessed the seventh day and made it holy</a:t>
            </a:r>
            <a:r>
              <a:rPr lang="en-US" dirty="0" smtClean="0">
                <a:solidFill>
                  <a:schemeClr val="bg1"/>
                </a:solidFill>
                <a:latin typeface="Arial" pitchFamily="34" charset="0"/>
                <a:cs typeface="Arial" pitchFamily="34" charset="0"/>
              </a:rPr>
              <a:t>. </a:t>
            </a:r>
            <a:r>
              <a:rPr lang="en-US" dirty="0" smtClean="0">
                <a:solidFill>
                  <a:srgbClr val="F89378"/>
                </a:solidFill>
                <a:latin typeface="Arial" pitchFamily="34" charset="0"/>
                <a:cs typeface="Arial" pitchFamily="34" charset="0"/>
              </a:rPr>
              <a:t> </a:t>
            </a:r>
          </a:p>
          <a:p>
            <a:pPr marL="0" indent="0">
              <a:buNone/>
            </a:pPr>
            <a:endParaRPr lang="en-US" dirty="0"/>
          </a:p>
        </p:txBody>
      </p:sp>
    </p:spTree>
    <p:extLst>
      <p:ext uri="{BB962C8B-B14F-4D97-AF65-F5344CB8AC3E}">
        <p14:creationId xmlns:p14="http://schemas.microsoft.com/office/powerpoint/2010/main" val="2688521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1143000"/>
          </a:xfrm>
        </p:spPr>
        <p:txBody>
          <a:bodyPr/>
          <a:lstStyle/>
          <a:p>
            <a:pPr algn="l"/>
            <a:r>
              <a:rPr lang="en-US" sz="4000" dirty="0" smtClean="0">
                <a:solidFill>
                  <a:schemeClr val="bg1"/>
                </a:solidFill>
                <a:latin typeface="Arial" panose="020B0604020202020204" pitchFamily="34" charset="0"/>
                <a:cs typeface="Arial" panose="020B0604020202020204" pitchFamily="34" charset="0"/>
              </a:rPr>
              <a:t>The 4</a:t>
            </a:r>
            <a:r>
              <a:rPr lang="en-US" sz="4000" baseline="30000" dirty="0" smtClean="0">
                <a:solidFill>
                  <a:schemeClr val="bg1"/>
                </a:solidFill>
                <a:latin typeface="Arial" panose="020B0604020202020204" pitchFamily="34" charset="0"/>
                <a:cs typeface="Arial" panose="020B0604020202020204" pitchFamily="34" charset="0"/>
              </a:rPr>
              <a:t>th</a:t>
            </a:r>
            <a:r>
              <a:rPr lang="en-US" sz="4000" dirty="0" smtClean="0">
                <a:solidFill>
                  <a:schemeClr val="bg1"/>
                </a:solidFill>
                <a:latin typeface="Arial" panose="020B0604020202020204" pitchFamily="34" charset="0"/>
                <a:cs typeface="Arial" panose="020B0604020202020204" pitchFamily="34" charset="0"/>
              </a:rPr>
              <a:t> Commandment at Sinai:</a:t>
            </a:r>
            <a:endParaRPr lang="en-US" sz="40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447800"/>
            <a:ext cx="7772400" cy="4114800"/>
          </a:xfrm>
        </p:spPr>
        <p:txBody>
          <a:bodyPr/>
          <a:lstStyle/>
          <a:p>
            <a:pPr marL="0" indent="0">
              <a:buNone/>
            </a:pPr>
            <a:r>
              <a:rPr lang="en-US" dirty="0">
                <a:solidFill>
                  <a:schemeClr val="bg1">
                    <a:lumMod val="65000"/>
                  </a:schemeClr>
                </a:solidFill>
                <a:latin typeface="Arial" pitchFamily="34" charset="0"/>
                <a:cs typeface="Arial" pitchFamily="34" charset="0"/>
              </a:rPr>
              <a:t>Exodus </a:t>
            </a:r>
            <a:r>
              <a:rPr lang="en-US" dirty="0" smtClean="0">
                <a:solidFill>
                  <a:schemeClr val="bg1">
                    <a:lumMod val="65000"/>
                  </a:schemeClr>
                </a:solidFill>
                <a:latin typeface="Arial" pitchFamily="34" charset="0"/>
                <a:cs typeface="Arial" pitchFamily="34" charset="0"/>
              </a:rPr>
              <a:t>20:8–10</a:t>
            </a:r>
            <a:br>
              <a:rPr lang="en-US" dirty="0" smtClean="0">
                <a:solidFill>
                  <a:schemeClr val="bg1">
                    <a:lumMod val="65000"/>
                  </a:schemeClr>
                </a:solidFill>
                <a:latin typeface="Arial" pitchFamily="34" charset="0"/>
                <a:cs typeface="Arial" pitchFamily="34" charset="0"/>
              </a:rPr>
            </a:br>
            <a:r>
              <a:rPr lang="en-US" dirty="0" smtClean="0">
                <a:solidFill>
                  <a:srgbClr val="F89378"/>
                </a:solidFill>
                <a:latin typeface="Arial" pitchFamily="34" charset="0"/>
                <a:cs typeface="Arial" pitchFamily="34" charset="0"/>
              </a:rPr>
              <a:t>Remember </a:t>
            </a:r>
            <a:r>
              <a:rPr lang="en-US" dirty="0">
                <a:solidFill>
                  <a:srgbClr val="F89378"/>
                </a:solidFill>
                <a:latin typeface="Arial" pitchFamily="34" charset="0"/>
                <a:cs typeface="Arial" pitchFamily="34" charset="0"/>
              </a:rPr>
              <a:t>the Sabbath day, to keep it holy. </a:t>
            </a:r>
            <a:r>
              <a:rPr lang="en-US" dirty="0" smtClean="0">
                <a:solidFill>
                  <a:schemeClr val="bg1"/>
                </a:solidFill>
                <a:latin typeface="Arial" pitchFamily="34" charset="0"/>
                <a:cs typeface="Arial" pitchFamily="34" charset="0"/>
              </a:rPr>
              <a:t>Six </a:t>
            </a:r>
            <a:r>
              <a:rPr lang="en-US" dirty="0">
                <a:solidFill>
                  <a:schemeClr val="bg1"/>
                </a:solidFill>
                <a:latin typeface="Arial" pitchFamily="34" charset="0"/>
                <a:cs typeface="Arial" pitchFamily="34" charset="0"/>
              </a:rPr>
              <a:t>days you shall labor, and do all your work, </a:t>
            </a:r>
            <a:r>
              <a:rPr lang="en-US" dirty="0" smtClean="0">
                <a:solidFill>
                  <a:schemeClr val="bg1"/>
                </a:solidFill>
                <a:latin typeface="Arial" pitchFamily="34" charset="0"/>
                <a:cs typeface="Arial" pitchFamily="34" charset="0"/>
              </a:rPr>
              <a:t>but </a:t>
            </a:r>
            <a:r>
              <a:rPr lang="en-US" dirty="0">
                <a:solidFill>
                  <a:schemeClr val="bg1"/>
                </a:solidFill>
                <a:latin typeface="Arial" pitchFamily="34" charset="0"/>
                <a:cs typeface="Arial" pitchFamily="34" charset="0"/>
              </a:rPr>
              <a:t>the seventh day is a Sabbath to </a:t>
            </a:r>
            <a:r>
              <a:rPr lang="en-US" dirty="0" smtClean="0">
                <a:solidFill>
                  <a:schemeClr val="bg1"/>
                </a:solidFill>
                <a:latin typeface="Arial" pitchFamily="34" charset="0"/>
                <a:cs typeface="Arial" pitchFamily="34" charset="0"/>
              </a:rPr>
              <a:t>YHWH </a:t>
            </a:r>
            <a:r>
              <a:rPr lang="en-US" dirty="0">
                <a:solidFill>
                  <a:schemeClr val="bg1"/>
                </a:solidFill>
                <a:latin typeface="Arial" pitchFamily="34" charset="0"/>
                <a:cs typeface="Arial" pitchFamily="34" charset="0"/>
              </a:rPr>
              <a:t>your God. On it you shall not do any work, you, or your son, or your daughter, your male servant, or your female servant, or your livestock, or the sojourner who is within your gates. </a:t>
            </a:r>
          </a:p>
        </p:txBody>
      </p:sp>
    </p:spTree>
    <p:extLst>
      <p:ext uri="{BB962C8B-B14F-4D97-AF65-F5344CB8AC3E}">
        <p14:creationId xmlns:p14="http://schemas.microsoft.com/office/powerpoint/2010/main" val="165392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1143000"/>
          </a:xfrm>
        </p:spPr>
        <p:txBody>
          <a:bodyPr/>
          <a:lstStyle/>
          <a:p>
            <a:pPr algn="l"/>
            <a:r>
              <a:rPr lang="en-US" sz="4000" dirty="0" smtClean="0">
                <a:solidFill>
                  <a:schemeClr val="bg1"/>
                </a:solidFill>
                <a:latin typeface="Arial" panose="020B0604020202020204" pitchFamily="34" charset="0"/>
                <a:cs typeface="Arial" panose="020B0604020202020204" pitchFamily="34" charset="0"/>
              </a:rPr>
              <a:t>And what is the reason?</a:t>
            </a:r>
            <a:endParaRPr lang="en-US" sz="40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447800"/>
            <a:ext cx="7772400" cy="4114800"/>
          </a:xfrm>
          <a:ln>
            <a:noFill/>
          </a:ln>
        </p:spPr>
        <p:txBody>
          <a:bodyPr/>
          <a:lstStyle/>
          <a:p>
            <a:pPr marL="0" indent="0">
              <a:buNone/>
            </a:pPr>
            <a:r>
              <a:rPr lang="en-US" dirty="0">
                <a:solidFill>
                  <a:schemeClr val="bg1">
                    <a:lumMod val="65000"/>
                  </a:schemeClr>
                </a:solidFill>
                <a:latin typeface="Arial" pitchFamily="34" charset="0"/>
                <a:cs typeface="Arial" pitchFamily="34" charset="0"/>
              </a:rPr>
              <a:t>Exodus </a:t>
            </a:r>
            <a:r>
              <a:rPr lang="en-US" dirty="0" smtClean="0">
                <a:solidFill>
                  <a:schemeClr val="bg1">
                    <a:lumMod val="65000"/>
                  </a:schemeClr>
                </a:solidFill>
                <a:latin typeface="Arial" pitchFamily="34" charset="0"/>
                <a:cs typeface="Arial" pitchFamily="34" charset="0"/>
              </a:rPr>
              <a:t>20:11</a:t>
            </a:r>
            <a:br>
              <a:rPr lang="en-US"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For in six </a:t>
            </a:r>
            <a:r>
              <a:rPr lang="en-US" dirty="0">
                <a:solidFill>
                  <a:schemeClr val="bg1"/>
                </a:solidFill>
                <a:latin typeface="Arial" pitchFamily="34" charset="0"/>
                <a:cs typeface="Arial" pitchFamily="34" charset="0"/>
              </a:rPr>
              <a:t>days </a:t>
            </a:r>
            <a:r>
              <a:rPr lang="en-US" dirty="0" smtClean="0">
                <a:solidFill>
                  <a:srgbClr val="F89378"/>
                </a:solidFill>
                <a:latin typeface="Arial" pitchFamily="34" charset="0"/>
                <a:cs typeface="Arial" pitchFamily="34" charset="0"/>
              </a:rPr>
              <a:t>YHWH</a:t>
            </a:r>
            <a:r>
              <a:rPr lang="en-US" dirty="0" smtClean="0">
                <a:solidFill>
                  <a:schemeClr val="bg1"/>
                </a:solidFill>
                <a:latin typeface="Arial" pitchFamily="34" charset="0"/>
                <a:cs typeface="Arial" pitchFamily="34" charset="0"/>
              </a:rPr>
              <a:t> made </a:t>
            </a:r>
            <a:r>
              <a:rPr lang="en-US" dirty="0">
                <a:solidFill>
                  <a:schemeClr val="bg1"/>
                </a:solidFill>
                <a:latin typeface="Arial" pitchFamily="34" charset="0"/>
                <a:cs typeface="Arial" pitchFamily="34" charset="0"/>
              </a:rPr>
              <a:t>heaven and earth, the sea, and all that is in them, and </a:t>
            </a:r>
            <a:r>
              <a:rPr lang="en-US" dirty="0">
                <a:solidFill>
                  <a:srgbClr val="F89378"/>
                </a:solidFill>
                <a:latin typeface="Arial" pitchFamily="34" charset="0"/>
                <a:cs typeface="Arial" pitchFamily="34" charset="0"/>
              </a:rPr>
              <a:t>rested on the seventh day</a:t>
            </a:r>
            <a:r>
              <a:rPr lang="en-US" dirty="0">
                <a:solidFill>
                  <a:schemeClr val="bg1"/>
                </a:solidFill>
                <a:latin typeface="Arial" pitchFamily="34" charset="0"/>
                <a:cs typeface="Arial" pitchFamily="34" charset="0"/>
              </a:rPr>
              <a:t>. Therefore </a:t>
            </a:r>
            <a:r>
              <a:rPr lang="en-US" dirty="0" smtClean="0">
                <a:solidFill>
                  <a:schemeClr val="bg1"/>
                </a:solidFill>
                <a:latin typeface="Arial" pitchFamily="34" charset="0"/>
                <a:cs typeface="Arial" pitchFamily="34" charset="0"/>
              </a:rPr>
              <a:t>YHWH blessed </a:t>
            </a:r>
            <a:r>
              <a:rPr lang="en-US" dirty="0">
                <a:solidFill>
                  <a:schemeClr val="bg1"/>
                </a:solidFill>
                <a:latin typeface="Arial" pitchFamily="34" charset="0"/>
                <a:cs typeface="Arial" pitchFamily="34" charset="0"/>
              </a:rPr>
              <a:t>the Sabbath day </a:t>
            </a:r>
            <a:r>
              <a:rPr lang="en-US" dirty="0">
                <a:solidFill>
                  <a:srgbClr val="F89378"/>
                </a:solidFill>
                <a:latin typeface="Arial" pitchFamily="34" charset="0"/>
                <a:cs typeface="Arial" pitchFamily="34" charset="0"/>
              </a:rPr>
              <a:t>and made it holy.</a:t>
            </a:r>
          </a:p>
        </p:txBody>
      </p:sp>
    </p:spTree>
    <p:extLst>
      <p:ext uri="{BB962C8B-B14F-4D97-AF65-F5344CB8AC3E}">
        <p14:creationId xmlns:p14="http://schemas.microsoft.com/office/powerpoint/2010/main" val="330724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1143000"/>
          </a:xfrm>
        </p:spPr>
        <p:txBody>
          <a:bodyPr/>
          <a:lstStyle/>
          <a:p>
            <a:pPr algn="l"/>
            <a:r>
              <a:rPr lang="en-US" sz="4000" dirty="0" smtClean="0">
                <a:solidFill>
                  <a:schemeClr val="bg1"/>
                </a:solidFill>
                <a:latin typeface="Arial" panose="020B0604020202020204" pitchFamily="34" charset="0"/>
                <a:cs typeface="Arial" panose="020B0604020202020204" pitchFamily="34" charset="0"/>
              </a:rPr>
              <a:t>And after the Torah is given: </a:t>
            </a:r>
            <a:endParaRPr lang="en-US" sz="40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066800"/>
            <a:ext cx="7772400" cy="4114800"/>
          </a:xfrm>
          <a:ln>
            <a:noFill/>
          </a:ln>
        </p:spPr>
        <p:txBody>
          <a:bodyPr/>
          <a:lstStyle/>
          <a:p>
            <a:pPr marL="0" indent="0">
              <a:buNone/>
            </a:pPr>
            <a:r>
              <a:rPr lang="en-US" dirty="0">
                <a:solidFill>
                  <a:schemeClr val="bg1">
                    <a:lumMod val="65000"/>
                  </a:schemeClr>
                </a:solidFill>
                <a:latin typeface="Arial" pitchFamily="34" charset="0"/>
                <a:cs typeface="Arial" pitchFamily="34" charset="0"/>
              </a:rPr>
              <a:t>Exodus </a:t>
            </a:r>
            <a:r>
              <a:rPr lang="en-US" dirty="0" smtClean="0">
                <a:solidFill>
                  <a:schemeClr val="bg1">
                    <a:lumMod val="65000"/>
                  </a:schemeClr>
                </a:solidFill>
                <a:latin typeface="Arial" pitchFamily="34" charset="0"/>
                <a:cs typeface="Arial" pitchFamily="34" charset="0"/>
              </a:rPr>
              <a:t>31:13–14 </a:t>
            </a:r>
            <a:r>
              <a:rPr lang="en-US" dirty="0">
                <a:solidFill>
                  <a:schemeClr val="bg1">
                    <a:lumMod val="65000"/>
                  </a:schemeClr>
                </a:solidFill>
                <a:latin typeface="Arial" pitchFamily="34" charset="0"/>
                <a:cs typeface="Arial" pitchFamily="34" charset="0"/>
              </a:rPr>
              <a:t/>
            </a:r>
            <a:br>
              <a:rPr lang="en-US" dirty="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You </a:t>
            </a:r>
            <a:r>
              <a:rPr lang="en-US" dirty="0">
                <a:solidFill>
                  <a:schemeClr val="bg1"/>
                </a:solidFill>
                <a:latin typeface="Arial" pitchFamily="34" charset="0"/>
                <a:cs typeface="Arial" pitchFamily="34" charset="0"/>
              </a:rPr>
              <a:t>are to speak to the people of Israel and say, </a:t>
            </a:r>
            <a:r>
              <a:rPr lang="en-US" dirty="0" smtClean="0">
                <a:solidFill>
                  <a:schemeClr val="bg1"/>
                </a:solidFill>
                <a:latin typeface="Arial" pitchFamily="34" charset="0"/>
                <a:cs typeface="Arial" pitchFamily="34" charset="0"/>
              </a:rPr>
              <a:t>“</a:t>
            </a:r>
            <a:r>
              <a:rPr lang="en-US" dirty="0" smtClean="0">
                <a:solidFill>
                  <a:srgbClr val="7878DE"/>
                </a:solidFill>
                <a:latin typeface="Arial" pitchFamily="34" charset="0"/>
                <a:cs typeface="Arial" pitchFamily="34" charset="0"/>
              </a:rPr>
              <a:t>Above </a:t>
            </a:r>
            <a:r>
              <a:rPr lang="en-US" dirty="0">
                <a:solidFill>
                  <a:srgbClr val="7878DE"/>
                </a:solidFill>
                <a:latin typeface="Arial" pitchFamily="34" charset="0"/>
                <a:cs typeface="Arial" pitchFamily="34" charset="0"/>
              </a:rPr>
              <a:t>all </a:t>
            </a:r>
            <a:r>
              <a:rPr lang="en-US" dirty="0">
                <a:solidFill>
                  <a:srgbClr val="F89378"/>
                </a:solidFill>
                <a:latin typeface="Arial" pitchFamily="34" charset="0"/>
                <a:cs typeface="Arial" pitchFamily="34" charset="0"/>
              </a:rPr>
              <a:t>you shall keep my Sabbaths</a:t>
            </a:r>
            <a:r>
              <a:rPr lang="en-US" dirty="0">
                <a:solidFill>
                  <a:schemeClr val="bg1"/>
                </a:solidFill>
                <a:latin typeface="Arial" pitchFamily="34" charset="0"/>
                <a:cs typeface="Arial" pitchFamily="34" charset="0"/>
              </a:rPr>
              <a:t>, for this is a sign between me and you throughout your generations, that you may know that I, </a:t>
            </a:r>
            <a:r>
              <a:rPr lang="en-US" dirty="0" smtClean="0">
                <a:solidFill>
                  <a:schemeClr val="bg1"/>
                </a:solidFill>
                <a:latin typeface="Arial" pitchFamily="34" charset="0"/>
                <a:cs typeface="Arial" pitchFamily="34" charset="0"/>
              </a:rPr>
              <a:t>YHWH, </a:t>
            </a:r>
            <a:r>
              <a:rPr lang="en-US" dirty="0">
                <a:solidFill>
                  <a:schemeClr val="bg1"/>
                </a:solidFill>
                <a:latin typeface="Arial" pitchFamily="34" charset="0"/>
                <a:cs typeface="Arial" pitchFamily="34" charset="0"/>
              </a:rPr>
              <a:t>sanctify you. </a:t>
            </a:r>
            <a:r>
              <a:rPr lang="en-US" dirty="0" smtClean="0">
                <a:solidFill>
                  <a:schemeClr val="bg1"/>
                </a:solidFill>
                <a:latin typeface="Arial" pitchFamily="34" charset="0"/>
                <a:cs typeface="Arial" pitchFamily="34" charset="0"/>
              </a:rPr>
              <a:t>You </a:t>
            </a:r>
            <a:r>
              <a:rPr lang="en-US" dirty="0">
                <a:solidFill>
                  <a:schemeClr val="bg1"/>
                </a:solidFill>
                <a:latin typeface="Arial" pitchFamily="34" charset="0"/>
                <a:cs typeface="Arial" pitchFamily="34" charset="0"/>
              </a:rPr>
              <a:t>shall keep the Sabbath, because it is holy for you. </a:t>
            </a:r>
            <a:r>
              <a:rPr lang="en-US" dirty="0">
                <a:solidFill>
                  <a:srgbClr val="F89378"/>
                </a:solidFill>
                <a:latin typeface="Arial" pitchFamily="34" charset="0"/>
                <a:cs typeface="Arial" pitchFamily="34" charset="0"/>
              </a:rPr>
              <a:t>Everyone who profanes it shall be put to death</a:t>
            </a:r>
            <a:r>
              <a:rPr lang="en-US" dirty="0">
                <a:solidFill>
                  <a:schemeClr val="bg1"/>
                </a:solidFill>
                <a:latin typeface="Arial" pitchFamily="34" charset="0"/>
                <a:cs typeface="Arial" pitchFamily="34" charset="0"/>
              </a:rPr>
              <a:t>. Whoever does </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any </a:t>
            </a:r>
            <a:r>
              <a:rPr lang="en-US" dirty="0">
                <a:solidFill>
                  <a:schemeClr val="bg1"/>
                </a:solidFill>
                <a:latin typeface="Arial" pitchFamily="34" charset="0"/>
                <a:cs typeface="Arial" pitchFamily="34" charset="0"/>
              </a:rPr>
              <a:t>work on it, that soul shall be </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cut </a:t>
            </a:r>
            <a:r>
              <a:rPr lang="en-US" dirty="0">
                <a:solidFill>
                  <a:schemeClr val="bg1"/>
                </a:solidFill>
                <a:latin typeface="Arial" pitchFamily="34" charset="0"/>
                <a:cs typeface="Arial" pitchFamily="34" charset="0"/>
              </a:rPr>
              <a:t>off from among his people</a:t>
            </a:r>
            <a:r>
              <a:rPr lang="en-US" dirty="0" smtClean="0">
                <a:solidFill>
                  <a:schemeClr val="bg1"/>
                </a:solidFill>
                <a:latin typeface="Arial" pitchFamily="34" charset="0"/>
                <a:cs typeface="Arial" pitchFamily="34" charset="0"/>
              </a:rPr>
              <a:t>.” </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47869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09600"/>
            <a:ext cx="7772400" cy="4114800"/>
          </a:xfrm>
          <a:ln>
            <a:noFill/>
          </a:ln>
        </p:spPr>
        <p:txBody>
          <a:bodyPr/>
          <a:lstStyle/>
          <a:p>
            <a:pPr marL="0" indent="0">
              <a:buNone/>
            </a:pPr>
            <a:r>
              <a:rPr lang="en-US" dirty="0">
                <a:solidFill>
                  <a:schemeClr val="bg1">
                    <a:lumMod val="65000"/>
                  </a:schemeClr>
                </a:solidFill>
                <a:latin typeface="Arial" pitchFamily="34" charset="0"/>
                <a:cs typeface="Arial" pitchFamily="34" charset="0"/>
              </a:rPr>
              <a:t>Exodus </a:t>
            </a:r>
            <a:r>
              <a:rPr lang="en-US" dirty="0" smtClean="0">
                <a:solidFill>
                  <a:schemeClr val="bg1">
                    <a:lumMod val="65000"/>
                  </a:schemeClr>
                </a:solidFill>
                <a:latin typeface="Arial" pitchFamily="34" charset="0"/>
                <a:cs typeface="Arial" pitchFamily="34" charset="0"/>
              </a:rPr>
              <a:t>31:15–16 </a:t>
            </a:r>
            <a:r>
              <a:rPr lang="en-US" dirty="0">
                <a:solidFill>
                  <a:schemeClr val="bg1">
                    <a:lumMod val="65000"/>
                  </a:schemeClr>
                </a:solidFill>
                <a:latin typeface="Arial" pitchFamily="34" charset="0"/>
                <a:cs typeface="Arial" pitchFamily="34" charset="0"/>
              </a:rPr>
              <a:t/>
            </a:r>
            <a:br>
              <a:rPr lang="en-US" dirty="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Six </a:t>
            </a:r>
            <a:r>
              <a:rPr lang="en-US" dirty="0">
                <a:solidFill>
                  <a:schemeClr val="bg1"/>
                </a:solidFill>
                <a:latin typeface="Arial" pitchFamily="34" charset="0"/>
                <a:cs typeface="Arial" pitchFamily="34" charset="0"/>
              </a:rPr>
              <a:t>days shall work be done, but the seventh day is a </a:t>
            </a:r>
            <a:r>
              <a:rPr lang="en-US" dirty="0">
                <a:solidFill>
                  <a:srgbClr val="F89378"/>
                </a:solidFill>
                <a:latin typeface="Arial" pitchFamily="34" charset="0"/>
                <a:cs typeface="Arial" pitchFamily="34" charset="0"/>
              </a:rPr>
              <a:t>Sabbath of solemn rest, holy to </a:t>
            </a:r>
            <a:r>
              <a:rPr lang="en-US" dirty="0" smtClean="0">
                <a:solidFill>
                  <a:srgbClr val="F89378"/>
                </a:solidFill>
                <a:latin typeface="Arial" pitchFamily="34" charset="0"/>
                <a:cs typeface="Arial" pitchFamily="34" charset="0"/>
              </a:rPr>
              <a:t>YHWH</a:t>
            </a:r>
            <a:r>
              <a:rPr lang="en-US" dirty="0" smtClean="0">
                <a:solidFill>
                  <a:schemeClr val="bg1"/>
                </a:solidFill>
                <a:latin typeface="Arial" pitchFamily="34" charset="0"/>
                <a:cs typeface="Arial" pitchFamily="34" charset="0"/>
              </a:rPr>
              <a:t>. </a:t>
            </a:r>
            <a:r>
              <a:rPr lang="en-US" dirty="0">
                <a:solidFill>
                  <a:schemeClr val="bg1"/>
                </a:solidFill>
                <a:latin typeface="Arial" pitchFamily="34" charset="0"/>
                <a:cs typeface="Arial" pitchFamily="34" charset="0"/>
              </a:rPr>
              <a:t>Whoever does any work on the Sabbath day shall be put to death</a:t>
            </a:r>
            <a:r>
              <a:rPr lang="en-US" dirty="0" smtClean="0">
                <a:solidFill>
                  <a:schemeClr val="bg1"/>
                </a:solidFill>
                <a:latin typeface="Arial" pitchFamily="34" charset="0"/>
                <a:cs typeface="Arial" pitchFamily="34" charset="0"/>
              </a:rPr>
              <a:t>. </a:t>
            </a:r>
            <a:r>
              <a:rPr lang="en-US" dirty="0">
                <a:solidFill>
                  <a:schemeClr val="bg1"/>
                </a:solidFill>
                <a:latin typeface="Arial" pitchFamily="34" charset="0"/>
                <a:cs typeface="Arial" pitchFamily="34" charset="0"/>
              </a:rPr>
              <a:t>Therefore the people of Israel shall keep the Sabbath, observing the Sabbath throughout their generations</a:t>
            </a:r>
            <a:r>
              <a:rPr lang="en-US" dirty="0">
                <a:solidFill>
                  <a:srgbClr val="F89378"/>
                </a:solidFill>
                <a:latin typeface="Arial" pitchFamily="34" charset="0"/>
                <a:cs typeface="Arial" pitchFamily="34" charset="0"/>
              </a:rPr>
              <a:t>, as a covenant </a:t>
            </a:r>
            <a:r>
              <a:rPr lang="en-US" dirty="0">
                <a:solidFill>
                  <a:srgbClr val="7878DE"/>
                </a:solidFill>
                <a:latin typeface="Arial" pitchFamily="34" charset="0"/>
                <a:cs typeface="Arial" pitchFamily="34" charset="0"/>
              </a:rPr>
              <a:t>forever.</a:t>
            </a:r>
          </a:p>
        </p:txBody>
      </p:sp>
    </p:spTree>
    <p:extLst>
      <p:ext uri="{BB962C8B-B14F-4D97-AF65-F5344CB8AC3E}">
        <p14:creationId xmlns:p14="http://schemas.microsoft.com/office/powerpoint/2010/main" val="367006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1143000"/>
          </a:xfrm>
        </p:spPr>
        <p:txBody>
          <a:bodyPr/>
          <a:lstStyle/>
          <a:p>
            <a:pPr algn="l"/>
            <a:r>
              <a:rPr lang="en-US" sz="4000" dirty="0" smtClean="0">
                <a:solidFill>
                  <a:schemeClr val="bg1"/>
                </a:solidFill>
                <a:latin typeface="Arial" panose="020B0604020202020204" pitchFamily="34" charset="0"/>
                <a:cs typeface="Arial" panose="020B0604020202020204" pitchFamily="34" charset="0"/>
              </a:rPr>
              <a:t>For Gentiles too:</a:t>
            </a:r>
            <a:endParaRPr lang="en-US" sz="40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990600"/>
            <a:ext cx="8305800" cy="5943600"/>
          </a:xfrm>
        </p:spPr>
        <p:txBody>
          <a:bodyPr/>
          <a:lstStyle/>
          <a:p>
            <a:pPr marL="0" indent="0">
              <a:buNone/>
            </a:pPr>
            <a:r>
              <a:rPr lang="en-US" dirty="0">
                <a:solidFill>
                  <a:schemeClr val="bg1">
                    <a:lumMod val="65000"/>
                  </a:schemeClr>
                </a:solidFill>
                <a:latin typeface="Arial" pitchFamily="34" charset="0"/>
                <a:cs typeface="Arial" pitchFamily="34" charset="0"/>
              </a:rPr>
              <a:t>Isaiah </a:t>
            </a:r>
            <a:r>
              <a:rPr lang="en-US" dirty="0" smtClean="0">
                <a:solidFill>
                  <a:schemeClr val="bg1">
                    <a:lumMod val="65000"/>
                  </a:schemeClr>
                </a:solidFill>
                <a:latin typeface="Arial" pitchFamily="34" charset="0"/>
                <a:cs typeface="Arial" pitchFamily="34" charset="0"/>
              </a:rPr>
              <a:t>56:6–7</a:t>
            </a:r>
            <a:br>
              <a:rPr lang="en-US"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And </a:t>
            </a:r>
            <a:r>
              <a:rPr lang="en-US" dirty="0">
                <a:solidFill>
                  <a:schemeClr val="bg1"/>
                </a:solidFill>
                <a:latin typeface="Arial" pitchFamily="34" charset="0"/>
                <a:cs typeface="Arial" pitchFamily="34" charset="0"/>
              </a:rPr>
              <a:t>the </a:t>
            </a:r>
            <a:r>
              <a:rPr lang="en-US" dirty="0">
                <a:solidFill>
                  <a:srgbClr val="F89378"/>
                </a:solidFill>
                <a:latin typeface="Arial" pitchFamily="34" charset="0"/>
                <a:cs typeface="Arial" pitchFamily="34" charset="0"/>
              </a:rPr>
              <a:t>foreigners who join themselves to </a:t>
            </a:r>
            <a:r>
              <a:rPr lang="en-US" dirty="0" smtClean="0">
                <a:solidFill>
                  <a:srgbClr val="F89378"/>
                </a:solidFill>
                <a:latin typeface="Arial" pitchFamily="34" charset="0"/>
                <a:cs typeface="Arial" pitchFamily="34" charset="0"/>
              </a:rPr>
              <a:t>YHWH</a:t>
            </a:r>
            <a:r>
              <a:rPr lang="en-US" dirty="0" smtClean="0">
                <a:solidFill>
                  <a:schemeClr val="bg1"/>
                </a:solidFill>
                <a:latin typeface="Arial" pitchFamily="34" charset="0"/>
                <a:cs typeface="Arial" pitchFamily="34" charset="0"/>
              </a:rPr>
              <a:t>, </a:t>
            </a:r>
            <a:r>
              <a:rPr lang="en-US" dirty="0">
                <a:solidFill>
                  <a:schemeClr val="bg1"/>
                </a:solidFill>
                <a:latin typeface="Arial" pitchFamily="34" charset="0"/>
                <a:cs typeface="Arial" pitchFamily="34" charset="0"/>
              </a:rPr>
              <a:t>to minister to him, to love the name of </a:t>
            </a:r>
            <a:r>
              <a:rPr lang="en-US" dirty="0" smtClean="0">
                <a:solidFill>
                  <a:schemeClr val="bg1"/>
                </a:solidFill>
                <a:latin typeface="Arial" pitchFamily="34" charset="0"/>
                <a:cs typeface="Arial" pitchFamily="34" charset="0"/>
              </a:rPr>
              <a:t>YHWH, </a:t>
            </a:r>
            <a:r>
              <a:rPr lang="en-US" dirty="0">
                <a:solidFill>
                  <a:schemeClr val="bg1"/>
                </a:solidFill>
                <a:latin typeface="Arial" pitchFamily="34" charset="0"/>
                <a:cs typeface="Arial" pitchFamily="34" charset="0"/>
              </a:rPr>
              <a:t>and to be his servants, </a:t>
            </a:r>
            <a:r>
              <a:rPr lang="en-US" dirty="0">
                <a:solidFill>
                  <a:srgbClr val="F89378"/>
                </a:solidFill>
                <a:latin typeface="Arial" pitchFamily="34" charset="0"/>
                <a:cs typeface="Arial" pitchFamily="34" charset="0"/>
              </a:rPr>
              <a:t>everyone who keeps the Sabbath</a:t>
            </a:r>
            <a:r>
              <a:rPr lang="en-US" dirty="0">
                <a:solidFill>
                  <a:schemeClr val="bg1"/>
                </a:solidFill>
                <a:latin typeface="Arial" pitchFamily="34" charset="0"/>
                <a:cs typeface="Arial" pitchFamily="34" charset="0"/>
              </a:rPr>
              <a:t> and does not profane it, and holds fast my </a:t>
            </a:r>
            <a:r>
              <a:rPr lang="en-US" dirty="0" smtClean="0">
                <a:solidFill>
                  <a:schemeClr val="bg1"/>
                </a:solidFill>
                <a:latin typeface="Arial" pitchFamily="34" charset="0"/>
                <a:cs typeface="Arial" pitchFamily="34" charset="0"/>
              </a:rPr>
              <a:t>covenant -- these </a:t>
            </a:r>
            <a:r>
              <a:rPr lang="en-US" dirty="0">
                <a:solidFill>
                  <a:schemeClr val="bg1"/>
                </a:solidFill>
                <a:latin typeface="Arial" pitchFamily="34" charset="0"/>
                <a:cs typeface="Arial" pitchFamily="34" charset="0"/>
              </a:rPr>
              <a:t>I will bring to my holy mountain, and make them joyful in my house of prayer; their burnt offerings and their sacrifices will be accepted on my altar; for my house shall be called a house of prayer </a:t>
            </a:r>
            <a:r>
              <a:rPr lang="en-US" dirty="0">
                <a:solidFill>
                  <a:srgbClr val="F89378"/>
                </a:solidFill>
                <a:latin typeface="Arial" pitchFamily="34" charset="0"/>
                <a:cs typeface="Arial" pitchFamily="34" charset="0"/>
              </a:rPr>
              <a:t>for all peoples</a:t>
            </a:r>
            <a:r>
              <a:rPr lang="en-US" dirty="0" smtClean="0">
                <a:solidFill>
                  <a:srgbClr val="F89378"/>
                </a:solidFill>
                <a:latin typeface="Arial" pitchFamily="34" charset="0"/>
                <a:cs typeface="Arial" pitchFamily="34" charset="0"/>
              </a:rPr>
              <a:t>.</a:t>
            </a:r>
            <a:endParaRPr lang="en-US" dirty="0">
              <a:solidFill>
                <a:srgbClr val="F89378"/>
              </a:solidFill>
              <a:latin typeface="Arial" pitchFamily="34" charset="0"/>
              <a:cs typeface="Arial" pitchFamily="34" charset="0"/>
            </a:endParaRPr>
          </a:p>
        </p:txBody>
      </p:sp>
    </p:spTree>
    <p:extLst>
      <p:ext uri="{BB962C8B-B14F-4D97-AF65-F5344CB8AC3E}">
        <p14:creationId xmlns:p14="http://schemas.microsoft.com/office/powerpoint/2010/main" val="20863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629787" cy="1143000"/>
          </a:xfrm>
        </p:spPr>
        <p:txBody>
          <a:bodyPr/>
          <a:lstStyle/>
          <a:p>
            <a:pPr algn="l"/>
            <a:r>
              <a:rPr lang="en-US" sz="4000" dirty="0" smtClean="0">
                <a:solidFill>
                  <a:schemeClr val="bg1"/>
                </a:solidFill>
                <a:latin typeface="Arial" panose="020B0604020202020204" pitchFamily="34" charset="0"/>
                <a:cs typeface="Arial" panose="020B0604020202020204" pitchFamily="34" charset="0"/>
              </a:rPr>
              <a:t>The Sabbath is our Blessing:</a:t>
            </a:r>
            <a:endParaRPr lang="en-US" sz="40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371600"/>
            <a:ext cx="8153400" cy="5943600"/>
          </a:xfrm>
        </p:spPr>
        <p:txBody>
          <a:bodyPr/>
          <a:lstStyle/>
          <a:p>
            <a:pPr marL="0" indent="0">
              <a:buNone/>
            </a:pPr>
            <a:r>
              <a:rPr lang="en-US" dirty="0">
                <a:solidFill>
                  <a:schemeClr val="bg1">
                    <a:lumMod val="65000"/>
                  </a:schemeClr>
                </a:solidFill>
                <a:latin typeface="Arial" pitchFamily="34" charset="0"/>
                <a:cs typeface="Arial" pitchFamily="34" charset="0"/>
              </a:rPr>
              <a:t>Isaiah 58:13–14 </a:t>
            </a:r>
            <a:r>
              <a:rPr lang="en-US" dirty="0" smtClean="0">
                <a:solidFill>
                  <a:schemeClr val="bg1">
                    <a:lumMod val="65000"/>
                  </a:schemeClr>
                </a:solidFill>
                <a:latin typeface="Arial" pitchFamily="34" charset="0"/>
                <a:cs typeface="Arial" pitchFamily="34" charset="0"/>
              </a:rPr>
              <a:t/>
            </a:r>
            <a:br>
              <a:rPr lang="en-US"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If </a:t>
            </a:r>
            <a:r>
              <a:rPr lang="en-US" dirty="0">
                <a:solidFill>
                  <a:schemeClr val="bg1"/>
                </a:solidFill>
                <a:latin typeface="Arial" pitchFamily="34" charset="0"/>
                <a:cs typeface="Arial" pitchFamily="34" charset="0"/>
              </a:rPr>
              <a:t>you turn back your foot from the Sabbath, from doing your pleasure on </a:t>
            </a:r>
            <a:r>
              <a:rPr lang="en-US" dirty="0">
                <a:solidFill>
                  <a:srgbClr val="F89378"/>
                </a:solidFill>
                <a:latin typeface="Arial" pitchFamily="34" charset="0"/>
                <a:cs typeface="Arial" pitchFamily="34" charset="0"/>
              </a:rPr>
              <a:t>my holy day</a:t>
            </a:r>
            <a:r>
              <a:rPr lang="en-US" dirty="0">
                <a:solidFill>
                  <a:schemeClr val="bg1"/>
                </a:solidFill>
                <a:latin typeface="Arial" pitchFamily="34" charset="0"/>
                <a:cs typeface="Arial" pitchFamily="34" charset="0"/>
              </a:rPr>
              <a:t>, and call the Sabbath a delight and the holy day of </a:t>
            </a:r>
            <a:r>
              <a:rPr lang="en-US" dirty="0" smtClean="0">
                <a:solidFill>
                  <a:schemeClr val="bg1"/>
                </a:solidFill>
                <a:latin typeface="Arial" pitchFamily="34" charset="0"/>
                <a:cs typeface="Arial" pitchFamily="34" charset="0"/>
              </a:rPr>
              <a:t>YHWH </a:t>
            </a:r>
            <a:r>
              <a:rPr lang="en-US" dirty="0">
                <a:solidFill>
                  <a:schemeClr val="bg1"/>
                </a:solidFill>
                <a:latin typeface="Arial" pitchFamily="34" charset="0"/>
                <a:cs typeface="Arial" pitchFamily="34" charset="0"/>
              </a:rPr>
              <a:t>honorable; </a:t>
            </a:r>
            <a:r>
              <a:rPr lang="en-US" dirty="0">
                <a:solidFill>
                  <a:srgbClr val="F89378"/>
                </a:solidFill>
                <a:latin typeface="Arial" pitchFamily="34" charset="0"/>
                <a:cs typeface="Arial" pitchFamily="34" charset="0"/>
              </a:rPr>
              <a:t>if you honor it, not going your own ways</a:t>
            </a:r>
            <a:r>
              <a:rPr lang="en-US" dirty="0">
                <a:solidFill>
                  <a:schemeClr val="bg1"/>
                </a:solidFill>
                <a:latin typeface="Arial" pitchFamily="34" charset="0"/>
                <a:cs typeface="Arial" pitchFamily="34" charset="0"/>
              </a:rPr>
              <a:t>, or seeking your own pleasure, or talking idly; </a:t>
            </a:r>
            <a:r>
              <a:rPr lang="en-US" dirty="0" smtClean="0">
                <a:solidFill>
                  <a:srgbClr val="7878DE"/>
                </a:solidFill>
                <a:latin typeface="Arial" pitchFamily="34" charset="0"/>
                <a:cs typeface="Arial" pitchFamily="34" charset="0"/>
              </a:rPr>
              <a:t>then</a:t>
            </a:r>
            <a:r>
              <a:rPr lang="en-US" dirty="0" smtClean="0">
                <a:solidFill>
                  <a:schemeClr val="bg1"/>
                </a:solidFill>
                <a:latin typeface="Arial" pitchFamily="34" charset="0"/>
                <a:cs typeface="Arial" pitchFamily="34" charset="0"/>
              </a:rPr>
              <a:t> </a:t>
            </a:r>
            <a:r>
              <a:rPr lang="en-US" dirty="0">
                <a:solidFill>
                  <a:srgbClr val="7878DE"/>
                </a:solidFill>
                <a:latin typeface="Arial" pitchFamily="34" charset="0"/>
                <a:cs typeface="Arial" pitchFamily="34" charset="0"/>
              </a:rPr>
              <a:t>you shall take delight in </a:t>
            </a:r>
            <a:r>
              <a:rPr lang="en-US" dirty="0" smtClean="0">
                <a:solidFill>
                  <a:srgbClr val="7878DE"/>
                </a:solidFill>
                <a:latin typeface="Arial" pitchFamily="34" charset="0"/>
                <a:cs typeface="Arial" pitchFamily="34" charset="0"/>
              </a:rPr>
              <a:t>YHWH, </a:t>
            </a:r>
            <a:r>
              <a:rPr lang="en-US" dirty="0">
                <a:solidFill>
                  <a:srgbClr val="7878DE"/>
                </a:solidFill>
                <a:latin typeface="Arial" pitchFamily="34" charset="0"/>
                <a:cs typeface="Arial" pitchFamily="34" charset="0"/>
              </a:rPr>
              <a:t>and I will make you </a:t>
            </a:r>
            <a:r>
              <a:rPr lang="en-US" dirty="0" smtClean="0">
                <a:solidFill>
                  <a:srgbClr val="7878DE"/>
                </a:solidFill>
                <a:latin typeface="Arial" pitchFamily="34" charset="0"/>
                <a:cs typeface="Arial" pitchFamily="34" charset="0"/>
              </a:rPr>
              <a:t/>
            </a:r>
            <a:br>
              <a:rPr lang="en-US" dirty="0" smtClean="0">
                <a:solidFill>
                  <a:srgbClr val="7878DE"/>
                </a:solidFill>
                <a:latin typeface="Arial" pitchFamily="34" charset="0"/>
                <a:cs typeface="Arial" pitchFamily="34" charset="0"/>
              </a:rPr>
            </a:br>
            <a:r>
              <a:rPr lang="en-US" dirty="0" smtClean="0">
                <a:solidFill>
                  <a:srgbClr val="7878DE"/>
                </a:solidFill>
                <a:latin typeface="Arial" pitchFamily="34" charset="0"/>
                <a:cs typeface="Arial" pitchFamily="34" charset="0"/>
              </a:rPr>
              <a:t>ride </a:t>
            </a:r>
            <a:r>
              <a:rPr lang="en-US" dirty="0">
                <a:solidFill>
                  <a:srgbClr val="7878DE"/>
                </a:solidFill>
                <a:latin typeface="Arial" pitchFamily="34" charset="0"/>
                <a:cs typeface="Arial" pitchFamily="34" charset="0"/>
              </a:rPr>
              <a:t>on the heights of the </a:t>
            </a:r>
            <a:r>
              <a:rPr lang="en-US" dirty="0" smtClean="0">
                <a:solidFill>
                  <a:srgbClr val="7878DE"/>
                </a:solidFill>
                <a:latin typeface="Arial" pitchFamily="34" charset="0"/>
                <a:cs typeface="Arial" pitchFamily="34" charset="0"/>
              </a:rPr>
              <a:t>earth</a:t>
            </a:r>
            <a:r>
              <a:rPr lang="en-US" dirty="0">
                <a:solidFill>
                  <a:srgbClr val="7878DE"/>
                </a:solidFill>
                <a:latin typeface="Arial" pitchFamily="34" charset="0"/>
                <a:cs typeface="Arial" pitchFamily="34" charset="0"/>
              </a:rPr>
              <a:t>.</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44134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629787" cy="1143000"/>
          </a:xfrm>
        </p:spPr>
        <p:txBody>
          <a:bodyPr/>
          <a:lstStyle/>
          <a:p>
            <a:pPr algn="l"/>
            <a:r>
              <a:rPr lang="en-US" sz="4000" dirty="0" smtClean="0">
                <a:solidFill>
                  <a:schemeClr val="bg1"/>
                </a:solidFill>
                <a:latin typeface="Arial" panose="020B0604020202020204" pitchFamily="34" charset="0"/>
                <a:cs typeface="Arial" panose="020B0604020202020204" pitchFamily="34" charset="0"/>
              </a:rPr>
              <a:t>A sign that we are set apart:</a:t>
            </a:r>
            <a:endParaRPr lang="en-US" sz="40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828800"/>
            <a:ext cx="8153400" cy="5943600"/>
          </a:xfrm>
        </p:spPr>
        <p:txBody>
          <a:bodyPr/>
          <a:lstStyle/>
          <a:p>
            <a:pPr marL="0" indent="0">
              <a:buNone/>
            </a:pPr>
            <a:r>
              <a:rPr lang="en-US" dirty="0">
                <a:solidFill>
                  <a:schemeClr val="bg1">
                    <a:lumMod val="65000"/>
                  </a:schemeClr>
                </a:solidFill>
                <a:latin typeface="Arial" pitchFamily="34" charset="0"/>
                <a:cs typeface="Arial" pitchFamily="34" charset="0"/>
              </a:rPr>
              <a:t>Ezekiel 20:12 </a:t>
            </a:r>
            <a:r>
              <a:rPr lang="en-US" dirty="0" smtClean="0">
                <a:solidFill>
                  <a:schemeClr val="bg1">
                    <a:lumMod val="65000"/>
                  </a:schemeClr>
                </a:solidFill>
                <a:latin typeface="Arial" pitchFamily="34" charset="0"/>
                <a:cs typeface="Arial" pitchFamily="34" charset="0"/>
              </a:rPr>
              <a:t/>
            </a:r>
            <a:br>
              <a:rPr lang="en-US"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Moreover</a:t>
            </a:r>
            <a:r>
              <a:rPr lang="en-US" dirty="0">
                <a:solidFill>
                  <a:schemeClr val="bg1"/>
                </a:solidFill>
                <a:latin typeface="Arial" pitchFamily="34" charset="0"/>
                <a:cs typeface="Arial" pitchFamily="34" charset="0"/>
              </a:rPr>
              <a:t>, I gave them </a:t>
            </a:r>
            <a:r>
              <a:rPr lang="en-US" dirty="0">
                <a:solidFill>
                  <a:srgbClr val="F89378"/>
                </a:solidFill>
                <a:latin typeface="Arial" pitchFamily="34" charset="0"/>
                <a:cs typeface="Arial" pitchFamily="34" charset="0"/>
              </a:rPr>
              <a:t>my Sabbaths, as a sign </a:t>
            </a:r>
            <a:r>
              <a:rPr lang="en-US" dirty="0">
                <a:solidFill>
                  <a:schemeClr val="bg1"/>
                </a:solidFill>
                <a:latin typeface="Arial" pitchFamily="34" charset="0"/>
                <a:cs typeface="Arial" pitchFamily="34" charset="0"/>
              </a:rPr>
              <a:t>between me and them, that they might know that </a:t>
            </a:r>
            <a:r>
              <a:rPr lang="en-US" dirty="0">
                <a:solidFill>
                  <a:srgbClr val="F89378"/>
                </a:solidFill>
                <a:latin typeface="Arial" pitchFamily="34" charset="0"/>
                <a:cs typeface="Arial" pitchFamily="34" charset="0"/>
              </a:rPr>
              <a:t>I am </a:t>
            </a:r>
            <a:r>
              <a:rPr lang="en-US" dirty="0" smtClean="0">
                <a:solidFill>
                  <a:srgbClr val="F89378"/>
                </a:solidFill>
                <a:latin typeface="Arial" pitchFamily="34" charset="0"/>
                <a:cs typeface="Arial" pitchFamily="34" charset="0"/>
              </a:rPr>
              <a:t>YHWH who </a:t>
            </a:r>
            <a:r>
              <a:rPr lang="en-US" dirty="0">
                <a:solidFill>
                  <a:srgbClr val="F89378"/>
                </a:solidFill>
                <a:latin typeface="Arial" pitchFamily="34" charset="0"/>
                <a:cs typeface="Arial" pitchFamily="34" charset="0"/>
              </a:rPr>
              <a:t>sanctifies them</a:t>
            </a:r>
            <a:r>
              <a:rPr lang="en-US" dirty="0">
                <a:solidFill>
                  <a:schemeClr val="bg1"/>
                </a:solidFill>
                <a:latin typeface="Arial" pitchFamily="34" charset="0"/>
                <a:cs typeface="Arial" pitchFamily="34" charset="0"/>
              </a:rPr>
              <a:t>.</a:t>
            </a:r>
          </a:p>
        </p:txBody>
      </p:sp>
    </p:spTree>
    <p:extLst>
      <p:ext uri="{BB962C8B-B14F-4D97-AF65-F5344CB8AC3E}">
        <p14:creationId xmlns:p14="http://schemas.microsoft.com/office/powerpoint/2010/main" val="1782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9.xml><?xml version="1.0" encoding="utf-8"?>
<p:sld xmlns:a="http://schemas.openxmlformats.org/drawingml/2006/main" xmlns:r="http://schemas.openxmlformats.org/officeDocument/2006/relationships" xmlns:p="http://schemas.openxmlformats.org/presentationml/2006/main" show="0">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8305800" cy="1066800"/>
          </a:xfrm>
          <a:ln>
            <a:noFill/>
          </a:ln>
        </p:spPr>
        <p:txBody>
          <a:bodyPr/>
          <a:lstStyle/>
          <a:p>
            <a:pPr algn="l"/>
            <a:r>
              <a:rPr lang="en-US" dirty="0" smtClean="0">
                <a:solidFill>
                  <a:srgbClr val="F8937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 Appointed Time of YHWH</a:t>
            </a:r>
            <a:endParaRPr lang="en-US" dirty="0">
              <a:solidFill>
                <a:srgbClr val="F8937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2000" y="2590800"/>
            <a:ext cx="7620000" cy="1981200"/>
          </a:xfrm>
        </p:spPr>
        <p:txBody>
          <a:bodyPr/>
          <a:lstStyle/>
          <a:p>
            <a:pPr>
              <a:buFont typeface="Arial" panose="020B0604020202020204" pitchFamily="34" charset="0"/>
              <a:buChar char="•"/>
            </a:pPr>
            <a:r>
              <a:rPr lang="en-US"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Recalls PAST event</a:t>
            </a:r>
          </a:p>
          <a:p>
            <a:pPr>
              <a:buFont typeface="Arial" panose="020B0604020202020204" pitchFamily="34" charset="0"/>
              <a:buChar char="•"/>
            </a:pPr>
            <a:r>
              <a:rPr lang="en-US"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Has PRESENT application</a:t>
            </a:r>
          </a:p>
          <a:p>
            <a:pPr>
              <a:buFont typeface="Arial" panose="020B0604020202020204" pitchFamily="34" charset="0"/>
              <a:buChar char="•"/>
            </a:pPr>
            <a:r>
              <a:rPr lang="en-US" dirty="0" smtClean="0">
                <a:solidFill>
                  <a:srgbClr val="7878D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Foreshadows a FUTURE fulfillment</a:t>
            </a:r>
          </a:p>
          <a:p>
            <a:pPr>
              <a:buFont typeface="Arial" panose="020B0604020202020204" pitchFamily="34" charset="0"/>
              <a:buChar char="•"/>
            </a:pP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itle 1"/>
          <p:cNvSpPr txBox="1">
            <a:spLocks/>
          </p:cNvSpPr>
          <p:nvPr/>
        </p:nvSpPr>
        <p:spPr bwMode="auto">
          <a:xfrm>
            <a:off x="533400" y="30480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kern="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Sabbath is a </a:t>
            </a:r>
            <a:r>
              <a:rPr lang="en-US" kern="0" dirty="0" smtClean="0">
                <a:solidFill>
                  <a:srgbClr val="7878D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Picture</a:t>
            </a:r>
            <a:endParaRPr lang="en-US" kern="0" dirty="0">
              <a:solidFill>
                <a:srgbClr val="7878D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738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bwMode="auto">
          <a:xfrm>
            <a:off x="762000" y="685800"/>
            <a:ext cx="533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rgbClr val="F89378"/>
                </a:solidFill>
                <a:latin typeface="Arial" pitchFamily="34" charset="0"/>
                <a:cs typeface="Arial" pitchFamily="34" charset="0"/>
              </a:rPr>
              <a:t>Appointed Times of YHWH</a:t>
            </a:r>
          </a:p>
        </p:txBody>
      </p:sp>
      <p:sp>
        <p:nvSpPr>
          <p:cNvPr id="5" name="Content Placeholder 2"/>
          <p:cNvSpPr txBox="1">
            <a:spLocks/>
          </p:cNvSpPr>
          <p:nvPr/>
        </p:nvSpPr>
        <p:spPr bwMode="auto">
          <a:xfrm>
            <a:off x="1549729" y="1447800"/>
            <a:ext cx="5029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Arial" pitchFamily="34" charset="0"/>
              <a:buChar char="•"/>
            </a:pPr>
            <a:r>
              <a:rPr lang="en-US" dirty="0" smtClean="0">
                <a:solidFill>
                  <a:schemeClr val="bg1"/>
                </a:solidFill>
                <a:latin typeface="Arial" pitchFamily="34" charset="0"/>
                <a:cs typeface="Arial" pitchFamily="34" charset="0"/>
              </a:rPr>
              <a:t>1 weekly appointment</a:t>
            </a:r>
          </a:p>
          <a:p>
            <a:pPr marL="0" indent="0">
              <a:buFontTx/>
              <a:buNone/>
            </a:pPr>
            <a:r>
              <a:rPr lang="en-US" dirty="0">
                <a:solidFill>
                  <a:schemeClr val="bg1"/>
                </a:solidFill>
                <a:latin typeface="Arial" pitchFamily="34" charset="0"/>
                <a:cs typeface="Arial" pitchFamily="34" charset="0"/>
              </a:rPr>
              <a:t> </a:t>
            </a:r>
            <a:r>
              <a:rPr lang="en-US" dirty="0" smtClean="0">
                <a:solidFill>
                  <a:schemeClr val="bg1"/>
                </a:solidFill>
                <a:latin typeface="Arial" pitchFamily="34" charset="0"/>
                <a:cs typeface="Arial" pitchFamily="34" charset="0"/>
              </a:rPr>
              <a:t>     (the Sabbath)</a:t>
            </a:r>
          </a:p>
        </p:txBody>
      </p:sp>
      <p:sp>
        <p:nvSpPr>
          <p:cNvPr id="8" name="Content Placeholder 2"/>
          <p:cNvSpPr txBox="1">
            <a:spLocks/>
          </p:cNvSpPr>
          <p:nvPr/>
        </p:nvSpPr>
        <p:spPr bwMode="auto">
          <a:xfrm>
            <a:off x="1549728" y="2895600"/>
            <a:ext cx="5232071"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dirty="0" smtClean="0">
                <a:solidFill>
                  <a:schemeClr val="bg1"/>
                </a:solidFill>
                <a:latin typeface="Arial" pitchFamily="34" charset="0"/>
                <a:cs typeface="Arial" pitchFamily="34" charset="0"/>
              </a:rPr>
              <a:t>7 annual appointments</a:t>
            </a:r>
          </a:p>
        </p:txBody>
      </p:sp>
    </p:spTree>
    <p:extLst>
      <p:ext uri="{BB962C8B-B14F-4D97-AF65-F5344CB8AC3E}">
        <p14:creationId xmlns:p14="http://schemas.microsoft.com/office/powerpoint/2010/main" val="23417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Seven days of creation</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914400"/>
            <a:ext cx="8382000" cy="762000"/>
          </a:xfrm>
        </p:spPr>
        <p:txBody>
          <a:bodyPr/>
          <a:lstStyle/>
          <a:p>
            <a:r>
              <a:rPr lang="en-US" dirty="0" smtClean="0">
                <a:solidFill>
                  <a:schemeClr val="bg1"/>
                </a:solidFill>
                <a:latin typeface="Arial" panose="020B0604020202020204" pitchFamily="34" charset="0"/>
                <a:cs typeface="Arial" panose="020B0604020202020204" pitchFamily="34" charset="0"/>
              </a:rPr>
              <a:t>One day = 1000 years</a:t>
            </a:r>
          </a:p>
        </p:txBody>
      </p:sp>
      <p:sp>
        <p:nvSpPr>
          <p:cNvPr id="6" name="Content Placeholder 2"/>
          <p:cNvSpPr txBox="1">
            <a:spLocks/>
          </p:cNvSpPr>
          <p:nvPr/>
        </p:nvSpPr>
        <p:spPr bwMode="auto">
          <a:xfrm>
            <a:off x="457200" y="1524000"/>
            <a:ext cx="8382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smtClean="0">
                <a:solidFill>
                  <a:schemeClr val="accent6">
                    <a:lumMod val="60000"/>
                    <a:lumOff val="40000"/>
                  </a:schemeClr>
                </a:solidFill>
                <a:latin typeface="Arial" panose="020B0604020202020204" pitchFamily="34" charset="0"/>
                <a:cs typeface="Arial" panose="020B0604020202020204" pitchFamily="34" charset="0"/>
              </a:rPr>
              <a:t>Man</a:t>
            </a:r>
            <a:r>
              <a:rPr lang="en-US" kern="0" dirty="0" smtClean="0">
                <a:solidFill>
                  <a:schemeClr val="bg1"/>
                </a:solidFill>
                <a:latin typeface="Arial" panose="020B0604020202020204" pitchFamily="34" charset="0"/>
                <a:cs typeface="Arial" panose="020B0604020202020204" pitchFamily="34" charset="0"/>
              </a:rPr>
              <a:t> was created on </a:t>
            </a:r>
            <a:r>
              <a:rPr lang="en-US" kern="0" dirty="0" smtClean="0">
                <a:solidFill>
                  <a:schemeClr val="accent6">
                    <a:lumMod val="60000"/>
                    <a:lumOff val="40000"/>
                  </a:schemeClr>
                </a:solidFill>
                <a:latin typeface="Arial" panose="020B0604020202020204" pitchFamily="34" charset="0"/>
                <a:cs typeface="Arial" panose="020B0604020202020204" pitchFamily="34" charset="0"/>
              </a:rPr>
              <a:t>day 6</a:t>
            </a:r>
            <a:br>
              <a:rPr lang="en-US" kern="0" dirty="0" smtClean="0">
                <a:solidFill>
                  <a:schemeClr val="accent6">
                    <a:lumMod val="60000"/>
                    <a:lumOff val="40000"/>
                  </a:schemeClr>
                </a:solidFill>
                <a:latin typeface="Arial" panose="020B0604020202020204" pitchFamily="34" charset="0"/>
                <a:cs typeface="Arial" panose="020B0604020202020204" pitchFamily="34" charset="0"/>
              </a:rPr>
            </a:br>
            <a:r>
              <a:rPr lang="en-US" kern="0" dirty="0" smtClean="0">
                <a:solidFill>
                  <a:schemeClr val="bg1"/>
                </a:solidFill>
                <a:latin typeface="Arial" panose="020B0604020202020204" pitchFamily="34" charset="0"/>
                <a:cs typeface="Arial" panose="020B0604020202020204" pitchFamily="34" charset="0"/>
              </a:rPr>
              <a:t>So 6 is the number of man</a:t>
            </a:r>
            <a:br>
              <a:rPr lang="en-US" kern="0" dirty="0" smtClean="0">
                <a:solidFill>
                  <a:schemeClr val="bg1"/>
                </a:solidFill>
                <a:latin typeface="Arial" panose="020B0604020202020204" pitchFamily="34" charset="0"/>
                <a:cs typeface="Arial" panose="020B0604020202020204" pitchFamily="34" charset="0"/>
              </a:rPr>
            </a:br>
            <a:r>
              <a:rPr lang="en-US" kern="0" dirty="0" smtClean="0">
                <a:solidFill>
                  <a:schemeClr val="bg1"/>
                </a:solidFill>
                <a:latin typeface="Arial" panose="020B0604020202020204" pitchFamily="34" charset="0"/>
                <a:cs typeface="Arial" panose="020B0604020202020204" pitchFamily="34" charset="0"/>
              </a:rPr>
              <a:t>(666 – the mark of the beast)</a:t>
            </a:r>
            <a:br>
              <a:rPr lang="en-US" kern="0" dirty="0" smtClean="0">
                <a:solidFill>
                  <a:schemeClr val="bg1"/>
                </a:solidFill>
                <a:latin typeface="Arial" panose="020B0604020202020204" pitchFamily="34" charset="0"/>
                <a:cs typeface="Arial" panose="020B0604020202020204" pitchFamily="34" charset="0"/>
              </a:rPr>
            </a:br>
            <a:r>
              <a:rPr lang="en-US" kern="0" dirty="0" smtClean="0">
                <a:solidFill>
                  <a:schemeClr val="bg1"/>
                </a:solidFill>
                <a:latin typeface="Arial" panose="020B0604020202020204" pitchFamily="34" charset="0"/>
                <a:cs typeface="Arial" panose="020B0604020202020204" pitchFamily="34" charset="0"/>
              </a:rPr>
              <a:t>The first 6000 years = reign of man</a:t>
            </a:r>
          </a:p>
          <a:p>
            <a:r>
              <a:rPr lang="en-US" kern="0" dirty="0" smtClean="0">
                <a:solidFill>
                  <a:srgbClr val="F89378"/>
                </a:solidFill>
                <a:latin typeface="Arial" panose="020B0604020202020204" pitchFamily="34" charset="0"/>
                <a:cs typeface="Arial" panose="020B0604020202020204" pitchFamily="34" charset="0"/>
              </a:rPr>
              <a:t>Day 7</a:t>
            </a:r>
            <a:r>
              <a:rPr lang="en-US" kern="0" dirty="0" smtClean="0">
                <a:solidFill>
                  <a:schemeClr val="bg1"/>
                </a:solidFill>
                <a:latin typeface="Arial" panose="020B0604020202020204" pitchFamily="34" charset="0"/>
                <a:cs typeface="Arial" panose="020B0604020202020204" pitchFamily="34" charset="0"/>
              </a:rPr>
              <a:t> = God set apart, </a:t>
            </a:r>
            <a:r>
              <a:rPr lang="en-US" kern="0" dirty="0" smtClean="0">
                <a:solidFill>
                  <a:srgbClr val="F89378"/>
                </a:solidFill>
                <a:latin typeface="Arial" panose="020B0604020202020204" pitchFamily="34" charset="0"/>
                <a:cs typeface="Arial" panose="020B0604020202020204" pitchFamily="34" charset="0"/>
              </a:rPr>
              <a:t>made holy</a:t>
            </a:r>
            <a:br>
              <a:rPr lang="en-US" kern="0" dirty="0" smtClean="0">
                <a:solidFill>
                  <a:srgbClr val="F89378"/>
                </a:solidFill>
                <a:latin typeface="Arial" panose="020B0604020202020204" pitchFamily="34" charset="0"/>
                <a:cs typeface="Arial" panose="020B0604020202020204" pitchFamily="34" charset="0"/>
              </a:rPr>
            </a:br>
            <a:r>
              <a:rPr lang="en-US" kern="0" dirty="0" smtClean="0">
                <a:solidFill>
                  <a:schemeClr val="bg1"/>
                </a:solidFill>
                <a:latin typeface="Arial" panose="020B0604020202020204" pitchFamily="34" charset="0"/>
                <a:cs typeface="Arial" panose="020B0604020202020204" pitchFamily="34" charset="0"/>
              </a:rPr>
              <a:t>The last 1000 years = reign of Messiah</a:t>
            </a:r>
            <a:br>
              <a:rPr lang="en-US" kern="0" dirty="0" smtClean="0">
                <a:solidFill>
                  <a:schemeClr val="bg1"/>
                </a:solidFill>
                <a:latin typeface="Arial" panose="020B0604020202020204" pitchFamily="34" charset="0"/>
                <a:cs typeface="Arial" panose="020B0604020202020204" pitchFamily="34" charset="0"/>
              </a:rPr>
            </a:br>
            <a:r>
              <a:rPr lang="en-US" kern="0" dirty="0" smtClean="0">
                <a:solidFill>
                  <a:srgbClr val="F89378"/>
                </a:solidFill>
                <a:latin typeface="Arial" panose="020B0604020202020204" pitchFamily="34" charset="0"/>
                <a:cs typeface="Arial" panose="020B0604020202020204" pitchFamily="34" charset="0"/>
              </a:rPr>
              <a:t>Weekly </a:t>
            </a:r>
            <a:r>
              <a:rPr lang="en-US" kern="0" dirty="0">
                <a:solidFill>
                  <a:srgbClr val="F89378"/>
                </a:solidFill>
                <a:latin typeface="Arial" panose="020B0604020202020204" pitchFamily="34" charset="0"/>
                <a:cs typeface="Arial" panose="020B0604020202020204" pitchFamily="34" charset="0"/>
              </a:rPr>
              <a:t>Sabbath </a:t>
            </a:r>
            <a:r>
              <a:rPr lang="en-US" kern="0" dirty="0">
                <a:solidFill>
                  <a:schemeClr val="bg1"/>
                </a:solidFill>
                <a:latin typeface="Arial" panose="020B0604020202020204" pitchFamily="34" charset="0"/>
                <a:cs typeface="Arial" panose="020B0604020202020204" pitchFamily="34" charset="0"/>
              </a:rPr>
              <a:t>foreshadows </a:t>
            </a:r>
            <a:r>
              <a:rPr lang="en-US" kern="0" dirty="0" smtClean="0">
                <a:solidFill>
                  <a:schemeClr val="bg1"/>
                </a:solidFill>
                <a:latin typeface="Arial" panose="020B0604020202020204" pitchFamily="34" charset="0"/>
                <a:cs typeface="Arial" panose="020B0604020202020204" pitchFamily="34" charset="0"/>
              </a:rPr>
              <a:t>this</a:t>
            </a:r>
            <a:endParaRPr lang="en-US" kern="0" dirty="0">
              <a:solidFill>
                <a:schemeClr val="bg1"/>
              </a:solidFill>
              <a:latin typeface="Arial" panose="020B0604020202020204" pitchFamily="34" charset="0"/>
              <a:cs typeface="Arial" panose="020B0604020202020204" pitchFamily="34" charset="0"/>
            </a:endParaRPr>
          </a:p>
          <a:p>
            <a:r>
              <a:rPr lang="en-US" kern="0" dirty="0" smtClean="0">
                <a:solidFill>
                  <a:schemeClr val="accent6">
                    <a:lumMod val="60000"/>
                    <a:lumOff val="40000"/>
                  </a:schemeClr>
                </a:solidFill>
                <a:latin typeface="Arial" panose="020B0604020202020204" pitchFamily="34" charset="0"/>
                <a:cs typeface="Arial" panose="020B0604020202020204" pitchFamily="34" charset="0"/>
              </a:rPr>
              <a:t>Revelation:</a:t>
            </a:r>
            <a:r>
              <a:rPr lang="en-US" kern="0" dirty="0" smtClean="0">
                <a:solidFill>
                  <a:schemeClr val="bg1"/>
                </a:solidFill>
                <a:latin typeface="Arial" panose="020B0604020202020204" pitchFamily="34" charset="0"/>
                <a:cs typeface="Arial" panose="020B0604020202020204" pitchFamily="34" charset="0"/>
              </a:rPr>
              <a:t> </a:t>
            </a:r>
            <a:br>
              <a:rPr lang="en-US" kern="0" dirty="0" smtClean="0">
                <a:solidFill>
                  <a:schemeClr val="bg1"/>
                </a:solidFill>
                <a:latin typeface="Arial" panose="020B0604020202020204" pitchFamily="34" charset="0"/>
                <a:cs typeface="Arial" panose="020B0604020202020204" pitchFamily="34" charset="0"/>
              </a:rPr>
            </a:br>
            <a:r>
              <a:rPr lang="en-US" kern="0" dirty="0" smtClean="0">
                <a:solidFill>
                  <a:schemeClr val="bg1"/>
                </a:solidFill>
                <a:latin typeface="Arial" panose="020B0604020202020204" pitchFamily="34" charset="0"/>
                <a:cs typeface="Arial" panose="020B0604020202020204" pitchFamily="34" charset="0"/>
              </a:rPr>
              <a:t>Messiah reigns 1000 years</a:t>
            </a:r>
          </a:p>
        </p:txBody>
      </p:sp>
    </p:spTree>
    <p:extLst>
      <p:ext uri="{BB962C8B-B14F-4D97-AF65-F5344CB8AC3E}">
        <p14:creationId xmlns:p14="http://schemas.microsoft.com/office/powerpoint/2010/main" val="62017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build="p"/>
    </p:bldLst>
  </p:timing>
</p:sld>
</file>

<file path=ppt/slides/slide13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The Sabbath Rest of Hebrews 4</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3886200"/>
            <a:ext cx="8382000" cy="2895600"/>
          </a:xfrm>
        </p:spPr>
        <p:txBody>
          <a:bodyPr/>
          <a:lstStyle/>
          <a:p>
            <a:r>
              <a:rPr lang="en-US" dirty="0" smtClean="0">
                <a:solidFill>
                  <a:schemeClr val="bg1"/>
                </a:solidFill>
                <a:latin typeface="Arial" panose="020B0604020202020204" pitchFamily="34" charset="0"/>
                <a:cs typeface="Arial" panose="020B0604020202020204" pitchFamily="34" charset="0"/>
              </a:rPr>
              <a:t>Entering the </a:t>
            </a:r>
            <a:r>
              <a:rPr lang="en-US" dirty="0" smtClean="0">
                <a:solidFill>
                  <a:srgbClr val="F89378"/>
                </a:solidFill>
                <a:latin typeface="Arial" panose="020B0604020202020204" pitchFamily="34" charset="0"/>
                <a:cs typeface="Arial" panose="020B0604020202020204" pitchFamily="34" charset="0"/>
              </a:rPr>
              <a:t>promised land </a:t>
            </a:r>
            <a:r>
              <a:rPr lang="en-US" dirty="0" smtClean="0">
                <a:solidFill>
                  <a:schemeClr val="bg1"/>
                </a:solidFill>
                <a:latin typeface="Arial" panose="020B0604020202020204" pitchFamily="34" charset="0"/>
                <a:cs typeface="Arial" panose="020B0604020202020204" pitchFamily="34" charset="0"/>
              </a:rPr>
              <a:t>= REST</a:t>
            </a:r>
          </a:p>
          <a:p>
            <a:r>
              <a:rPr lang="en-US" dirty="0" smtClean="0">
                <a:solidFill>
                  <a:schemeClr val="bg1"/>
                </a:solidFill>
                <a:latin typeface="Arial" panose="020B0604020202020204" pitchFamily="34" charset="0"/>
                <a:cs typeface="Arial" panose="020B0604020202020204" pitchFamily="34" charset="0"/>
              </a:rPr>
              <a:t>The </a:t>
            </a:r>
            <a:r>
              <a:rPr lang="en-US" dirty="0" smtClean="0">
                <a:solidFill>
                  <a:srgbClr val="F89378"/>
                </a:solidFill>
                <a:latin typeface="Arial" panose="020B0604020202020204" pitchFamily="34" charset="0"/>
                <a:cs typeface="Arial" panose="020B0604020202020204" pitchFamily="34" charset="0"/>
              </a:rPr>
              <a:t>Sabbath</a:t>
            </a:r>
            <a:r>
              <a:rPr lang="en-US" dirty="0" smtClean="0">
                <a:solidFill>
                  <a:schemeClr val="bg1"/>
                </a:solidFill>
                <a:latin typeface="Arial" panose="020B0604020202020204" pitchFamily="34" charset="0"/>
                <a:cs typeface="Arial" panose="020B0604020202020204" pitchFamily="34" charset="0"/>
              </a:rPr>
              <a:t> = REST</a:t>
            </a:r>
          </a:p>
          <a:p>
            <a:r>
              <a:rPr lang="en-US" dirty="0" smtClean="0">
                <a:solidFill>
                  <a:schemeClr val="bg1"/>
                </a:solidFill>
                <a:latin typeface="Arial" panose="020B0604020202020204" pitchFamily="34" charset="0"/>
                <a:cs typeface="Arial" panose="020B0604020202020204" pitchFamily="34" charset="0"/>
              </a:rPr>
              <a:t>With </a:t>
            </a:r>
            <a:r>
              <a:rPr lang="en-US" dirty="0" smtClean="0">
                <a:solidFill>
                  <a:srgbClr val="F89378"/>
                </a:solidFill>
                <a:latin typeface="Arial" panose="020B0604020202020204" pitchFamily="34" charset="0"/>
                <a:cs typeface="Arial" panose="020B0604020202020204" pitchFamily="34" charset="0"/>
              </a:rPr>
              <a:t>Messiah</a:t>
            </a:r>
            <a:r>
              <a:rPr lang="en-US" dirty="0" smtClean="0">
                <a:solidFill>
                  <a:schemeClr val="bg1"/>
                </a:solidFill>
                <a:latin typeface="Arial" panose="020B0604020202020204" pitchFamily="34" charset="0"/>
                <a:cs typeface="Arial" panose="020B0604020202020204" pitchFamily="34" charset="0"/>
              </a:rPr>
              <a:t> = REST</a:t>
            </a:r>
          </a:p>
          <a:p>
            <a:r>
              <a:rPr lang="en-US" dirty="0" smtClean="0">
                <a:solidFill>
                  <a:schemeClr val="bg1"/>
                </a:solidFill>
                <a:latin typeface="Arial" panose="020B0604020202020204" pitchFamily="34" charset="0"/>
                <a:cs typeface="Arial" panose="020B0604020202020204" pitchFamily="34" charset="0"/>
              </a:rPr>
              <a:t>ALL foreshadows the </a:t>
            </a:r>
            <a:r>
              <a:rPr lang="en-US" dirty="0" smtClean="0">
                <a:solidFill>
                  <a:srgbClr val="F89378"/>
                </a:solidFill>
                <a:latin typeface="Arial" panose="020B0604020202020204" pitchFamily="34" charset="0"/>
                <a:cs typeface="Arial" panose="020B0604020202020204" pitchFamily="34" charset="0"/>
              </a:rPr>
              <a:t>Millennium</a:t>
            </a:r>
          </a:p>
        </p:txBody>
      </p:sp>
      <p:sp>
        <p:nvSpPr>
          <p:cNvPr id="5" name="Rectangle 4"/>
          <p:cNvSpPr/>
          <p:nvPr/>
        </p:nvSpPr>
        <p:spPr>
          <a:xfrm>
            <a:off x="304800" y="1066800"/>
            <a:ext cx="8153400" cy="2554545"/>
          </a:xfrm>
          <a:prstGeom prst="rect">
            <a:avLst/>
          </a:prstGeom>
        </p:spPr>
        <p:txBody>
          <a:bodyPr wrap="square">
            <a:spAutoFit/>
          </a:bodyPr>
          <a:lstStyle/>
          <a:p>
            <a:r>
              <a:rPr lang="en-US" sz="3200" dirty="0" smtClean="0">
                <a:solidFill>
                  <a:schemeClr val="bg1">
                    <a:lumMod val="65000"/>
                  </a:schemeClr>
                </a:solidFill>
                <a:latin typeface="Arial" panose="020B0604020202020204" pitchFamily="34" charset="0"/>
                <a:cs typeface="Arial" panose="020B0604020202020204" pitchFamily="34" charset="0"/>
              </a:rPr>
              <a:t>Hebrews 4:9–10 </a:t>
            </a:r>
            <a:r>
              <a:rPr lang="en-US" sz="3200" dirty="0" smtClean="0">
                <a:solidFill>
                  <a:schemeClr val="bg1"/>
                </a:solidFill>
                <a:latin typeface="Arial" panose="020B0604020202020204" pitchFamily="34" charset="0"/>
                <a:cs typeface="Arial" panose="020B0604020202020204" pitchFamily="34" charset="0"/>
              </a:rPr>
              <a:t/>
            </a:r>
            <a:br>
              <a:rPr lang="en-US" sz="3200" dirty="0" smtClean="0">
                <a:solidFill>
                  <a:schemeClr val="bg1"/>
                </a:solidFill>
                <a:latin typeface="Arial" panose="020B0604020202020204" pitchFamily="34" charset="0"/>
                <a:cs typeface="Arial" panose="020B0604020202020204" pitchFamily="34" charset="0"/>
              </a:rPr>
            </a:br>
            <a:r>
              <a:rPr lang="en-US" sz="3200" dirty="0" smtClean="0">
                <a:solidFill>
                  <a:schemeClr val="bg1"/>
                </a:solidFill>
                <a:latin typeface="Arial" panose="020B0604020202020204" pitchFamily="34" charset="0"/>
                <a:cs typeface="Arial" panose="020B0604020202020204" pitchFamily="34" charset="0"/>
              </a:rPr>
              <a:t>So </a:t>
            </a:r>
            <a:r>
              <a:rPr lang="en-US" sz="3200" dirty="0">
                <a:solidFill>
                  <a:schemeClr val="bg1"/>
                </a:solidFill>
                <a:latin typeface="Arial" panose="020B0604020202020204" pitchFamily="34" charset="0"/>
                <a:cs typeface="Arial" panose="020B0604020202020204" pitchFamily="34" charset="0"/>
              </a:rPr>
              <a:t>then, there remains a Sabbath rest for the people of God, </a:t>
            </a:r>
            <a:r>
              <a:rPr lang="en-US" sz="3200" dirty="0" smtClean="0">
                <a:solidFill>
                  <a:schemeClr val="bg1"/>
                </a:solidFill>
                <a:latin typeface="Arial" panose="020B0604020202020204" pitchFamily="34" charset="0"/>
                <a:cs typeface="Arial" panose="020B0604020202020204" pitchFamily="34" charset="0"/>
              </a:rPr>
              <a:t>for </a:t>
            </a:r>
            <a:r>
              <a:rPr lang="en-US" sz="3200" dirty="0">
                <a:solidFill>
                  <a:schemeClr val="bg1"/>
                </a:solidFill>
                <a:latin typeface="Arial" panose="020B0604020202020204" pitchFamily="34" charset="0"/>
                <a:cs typeface="Arial" panose="020B0604020202020204" pitchFamily="34" charset="0"/>
              </a:rPr>
              <a:t>whoever has entered God’s rest has also rested from his works as God did from his.</a:t>
            </a:r>
          </a:p>
        </p:txBody>
      </p:sp>
    </p:spTree>
    <p:extLst>
      <p:ext uri="{BB962C8B-B14F-4D97-AF65-F5344CB8AC3E}">
        <p14:creationId xmlns:p14="http://schemas.microsoft.com/office/powerpoint/2010/main" val="12511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4582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The Seventh Day</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295400"/>
            <a:ext cx="9525000" cy="5029200"/>
          </a:xfrm>
        </p:spPr>
        <p:txBody>
          <a:bodyPr/>
          <a:lstStyle/>
          <a:p>
            <a:r>
              <a:rPr lang="en-US" dirty="0">
                <a:solidFill>
                  <a:schemeClr val="bg1"/>
                </a:solidFill>
                <a:latin typeface="Arial" panose="020B0604020202020204" pitchFamily="34" charset="0"/>
                <a:cs typeface="Arial" panose="020B0604020202020204" pitchFamily="34" charset="0"/>
              </a:rPr>
              <a:t>Sabbath is the 7</a:t>
            </a:r>
            <a:r>
              <a:rPr lang="en-US" baseline="30000" dirty="0">
                <a:solidFill>
                  <a:schemeClr val="bg1"/>
                </a:solidFill>
                <a:latin typeface="Arial" panose="020B0604020202020204" pitchFamily="34" charset="0"/>
                <a:cs typeface="Arial" panose="020B0604020202020204" pitchFamily="34" charset="0"/>
              </a:rPr>
              <a:t>th</a:t>
            </a:r>
            <a:r>
              <a:rPr lang="en-US" dirty="0">
                <a:solidFill>
                  <a:schemeClr val="bg1"/>
                </a:solidFill>
                <a:latin typeface="Arial" panose="020B0604020202020204" pitchFamily="34" charset="0"/>
                <a:cs typeface="Arial" panose="020B0604020202020204" pitchFamily="34" charset="0"/>
              </a:rPr>
              <a:t> day of the </a:t>
            </a:r>
            <a:r>
              <a:rPr lang="en-US" dirty="0" smtClean="0">
                <a:solidFill>
                  <a:schemeClr val="bg1"/>
                </a:solidFill>
                <a:latin typeface="Arial" panose="020B0604020202020204" pitchFamily="34" charset="0"/>
                <a:cs typeface="Arial" panose="020B0604020202020204" pitchFamily="34" charset="0"/>
              </a:rPr>
              <a:t>week &amp;</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Sukkot is the 7</a:t>
            </a:r>
            <a:r>
              <a:rPr lang="en-US" baseline="30000" dirty="0" smtClean="0">
                <a:solidFill>
                  <a:schemeClr val="bg1"/>
                </a:solidFill>
                <a:latin typeface="Arial" panose="020B0604020202020204" pitchFamily="34" charset="0"/>
                <a:cs typeface="Arial" panose="020B0604020202020204" pitchFamily="34" charset="0"/>
              </a:rPr>
              <a:t>th</a:t>
            </a:r>
            <a:r>
              <a:rPr lang="en-US" dirty="0" smtClean="0">
                <a:solidFill>
                  <a:schemeClr val="bg1"/>
                </a:solidFill>
                <a:latin typeface="Arial" panose="020B0604020202020204" pitchFamily="34" charset="0"/>
                <a:cs typeface="Arial" panose="020B0604020202020204" pitchFamily="34" charset="0"/>
              </a:rPr>
              <a:t> Appointed Time </a:t>
            </a:r>
          </a:p>
          <a:p>
            <a:r>
              <a:rPr lang="en-US" dirty="0" smtClean="0">
                <a:solidFill>
                  <a:schemeClr val="bg1"/>
                </a:solidFill>
                <a:latin typeface="Arial" panose="020B0604020202020204" pitchFamily="34" charset="0"/>
                <a:cs typeface="Arial" panose="020B0604020202020204" pitchFamily="34" charset="0"/>
              </a:rPr>
              <a:t>Sukkot &amp; Sabbath picture the millennium</a:t>
            </a:r>
          </a:p>
          <a:p>
            <a:r>
              <a:rPr lang="en-US" dirty="0" smtClean="0">
                <a:solidFill>
                  <a:schemeClr val="bg1"/>
                </a:solidFill>
                <a:latin typeface="Arial" panose="020B0604020202020204" pitchFamily="34" charset="0"/>
                <a:cs typeface="Arial" panose="020B0604020202020204" pitchFamily="34" charset="0"/>
              </a:rPr>
              <a:t>King Messiah dwells with His people</a:t>
            </a:r>
          </a:p>
          <a:p>
            <a:r>
              <a:rPr lang="en-US" dirty="0" smtClean="0">
                <a:solidFill>
                  <a:schemeClr val="bg1"/>
                </a:solidFill>
                <a:latin typeface="Arial" panose="020B0604020202020204" pitchFamily="34" charset="0"/>
                <a:cs typeface="Arial" panose="020B0604020202020204" pitchFamily="34" charset="0"/>
              </a:rPr>
              <a:t>Satan is bound and we </a:t>
            </a:r>
            <a:r>
              <a:rPr lang="en-US" dirty="0" smtClean="0">
                <a:solidFill>
                  <a:srgbClr val="F89378"/>
                </a:solidFill>
                <a:latin typeface="Arial" panose="020B0604020202020204" pitchFamily="34" charset="0"/>
                <a:cs typeface="Arial" panose="020B0604020202020204" pitchFamily="34" charset="0"/>
              </a:rPr>
              <a:t>rest in Messiah</a:t>
            </a:r>
          </a:p>
          <a:p>
            <a:r>
              <a:rPr lang="en-US" dirty="0" smtClean="0">
                <a:solidFill>
                  <a:schemeClr val="bg1"/>
                </a:solidFill>
                <a:latin typeface="Arial" panose="020B0604020202020204" pitchFamily="34" charset="0"/>
                <a:cs typeface="Arial" panose="020B0604020202020204" pitchFamily="34" charset="0"/>
              </a:rPr>
              <a:t>The Bridegroom &amp; the bride </a:t>
            </a:r>
            <a:br>
              <a:rPr lang="en-US" dirty="0" smtClean="0">
                <a:solidFill>
                  <a:schemeClr val="bg1"/>
                </a:solidFill>
                <a:latin typeface="Arial" panose="020B0604020202020204" pitchFamily="34" charset="0"/>
                <a:cs typeface="Arial" panose="020B0604020202020204" pitchFamily="34" charset="0"/>
              </a:rPr>
            </a:br>
            <a:r>
              <a:rPr lang="en-US" dirty="0" smtClean="0">
                <a:solidFill>
                  <a:srgbClr val="F89378"/>
                </a:solidFill>
                <a:latin typeface="Arial" panose="020B0604020202020204" pitchFamily="34" charset="0"/>
                <a:cs typeface="Arial" panose="020B0604020202020204" pitchFamily="34" charset="0"/>
              </a:rPr>
              <a:t>begin married life </a:t>
            </a:r>
            <a:r>
              <a:rPr lang="en-US" dirty="0" smtClean="0">
                <a:solidFill>
                  <a:schemeClr val="bg1"/>
                </a:solidFill>
                <a:latin typeface="Arial" panose="020B0604020202020204" pitchFamily="34" charset="0"/>
                <a:cs typeface="Arial" panose="020B0604020202020204" pitchFamily="34" charset="0"/>
              </a:rPr>
              <a:t>together</a:t>
            </a:r>
          </a:p>
        </p:txBody>
      </p:sp>
    </p:spTree>
    <p:extLst>
      <p:ext uri="{BB962C8B-B14F-4D97-AF65-F5344CB8AC3E}">
        <p14:creationId xmlns:p14="http://schemas.microsoft.com/office/powerpoint/2010/main" val="86198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00050" y="-76200"/>
            <a:ext cx="8153400" cy="1143000"/>
          </a:xfrm>
        </p:spPr>
        <p:txBody>
          <a:bodyPr/>
          <a:lstStyle/>
          <a:p>
            <a:pPr algn="l"/>
            <a:r>
              <a:rPr lang="en-US" sz="4000" dirty="0" smtClean="0">
                <a:solidFill>
                  <a:schemeClr val="bg1"/>
                </a:solidFill>
                <a:latin typeface="Arial" panose="020B0604020202020204" pitchFamily="34" charset="0"/>
                <a:cs typeface="Arial" panose="020B0604020202020204" pitchFamily="34" charset="0"/>
              </a:rPr>
              <a:t>Do you want to thrive in ministry? </a:t>
            </a:r>
            <a:endParaRPr lang="en-US" sz="4000" dirty="0">
              <a:solidFill>
                <a:schemeClr val="bg1"/>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457200" y="1676400"/>
            <a:ext cx="8153400" cy="3124200"/>
          </a:xfrm>
        </p:spPr>
        <p:txBody>
          <a:bodyPr/>
          <a:lstStyle/>
          <a:p>
            <a:r>
              <a:rPr lang="en-US" dirty="0" smtClean="0">
                <a:solidFill>
                  <a:srgbClr val="7878DE"/>
                </a:solidFill>
                <a:latin typeface="Arial" panose="020B0604020202020204" pitchFamily="34" charset="0"/>
                <a:cs typeface="Arial" panose="020B0604020202020204" pitchFamily="34" charset="0"/>
              </a:rPr>
              <a:t>Keep the Sabbath -</a:t>
            </a:r>
            <a:r>
              <a:rPr lang="en-US" dirty="0" smtClean="0">
                <a:solidFill>
                  <a:schemeClr val="bg1"/>
                </a:solidFill>
                <a:latin typeface="Arial" panose="020B0604020202020204" pitchFamily="34" charset="0"/>
                <a:cs typeface="Arial" panose="020B0604020202020204" pitchFamily="34" charset="0"/>
              </a:rPr>
              <a:t>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you will be blessed!</a:t>
            </a:r>
          </a:p>
          <a:p>
            <a:r>
              <a:rPr lang="en-US" dirty="0" smtClean="0">
                <a:solidFill>
                  <a:srgbClr val="7878DE"/>
                </a:solidFill>
                <a:latin typeface="Arial" panose="020B0604020202020204" pitchFamily="34" charset="0"/>
                <a:cs typeface="Arial" panose="020B0604020202020204" pitchFamily="34" charset="0"/>
              </a:rPr>
              <a:t>Keep the Appointed Times -</a:t>
            </a:r>
            <a:br>
              <a:rPr lang="en-US" dirty="0" smtClean="0">
                <a:solidFill>
                  <a:srgbClr val="7878DE"/>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you will be even more blessed!</a:t>
            </a:r>
          </a:p>
          <a:p>
            <a:r>
              <a:rPr lang="en-US" dirty="0">
                <a:solidFill>
                  <a:srgbClr val="F89378"/>
                </a:solidFill>
                <a:latin typeface="Arial" panose="020B0604020202020204" pitchFamily="34" charset="0"/>
                <a:cs typeface="Arial" panose="020B0604020202020204" pitchFamily="34" charset="0"/>
              </a:rPr>
              <a:t>Learn the Text, Live the Text, Die the </a:t>
            </a:r>
            <a:r>
              <a:rPr lang="en-US" dirty="0" smtClean="0">
                <a:solidFill>
                  <a:srgbClr val="F89378"/>
                </a:solidFill>
                <a:latin typeface="Arial" panose="020B0604020202020204" pitchFamily="34" charset="0"/>
                <a:cs typeface="Arial" panose="020B0604020202020204" pitchFamily="34" charset="0"/>
              </a:rPr>
              <a:t>Text</a:t>
            </a:r>
            <a:endParaRPr lang="en-US" dirty="0">
              <a:solidFill>
                <a:srgbClr val="F89378"/>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00050" y="6096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4000" kern="0" dirty="0" smtClean="0">
                <a:solidFill>
                  <a:srgbClr val="F89378"/>
                </a:solidFill>
                <a:latin typeface="Arial" panose="020B0604020202020204" pitchFamily="34" charset="0"/>
                <a:cs typeface="Arial" panose="020B0604020202020204" pitchFamily="34" charset="0"/>
              </a:rPr>
              <a:t>In life??</a:t>
            </a:r>
            <a:endParaRPr lang="en-US" sz="4000" kern="0" dirty="0">
              <a:solidFill>
                <a:srgbClr val="F89378"/>
              </a:solidFill>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200" y="42672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600" kern="0" dirty="0" smtClean="0">
                <a:solidFill>
                  <a:schemeClr val="bg1"/>
                </a:solidFill>
                <a:latin typeface="Arial" panose="020B0604020202020204" pitchFamily="34" charset="0"/>
                <a:cs typeface="Arial" panose="020B0604020202020204" pitchFamily="34" charset="0"/>
              </a:rPr>
              <a:t>Our journey to intimacy with YHWH</a:t>
            </a:r>
            <a:endParaRPr lang="en-US" sz="3600"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620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uild="p"/>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7239000" cy="1066800"/>
          </a:xfrm>
          <a:ln>
            <a:noFill/>
          </a:ln>
        </p:spPr>
        <p:txBody>
          <a:bodyPr/>
          <a:lstStyle/>
          <a:p>
            <a:pPr algn="l"/>
            <a:r>
              <a:rPr lang="en-US" dirty="0" smtClean="0">
                <a:solidFill>
                  <a:srgbClr val="F8937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Appointed Times of YHWH</a:t>
            </a:r>
            <a:endParaRPr lang="en-US" dirty="0">
              <a:solidFill>
                <a:srgbClr val="F8937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2000" y="2209800"/>
            <a:ext cx="7620000" cy="1981200"/>
          </a:xfrm>
        </p:spPr>
        <p:txBody>
          <a:bodyPr/>
          <a:lstStyle/>
          <a:p>
            <a:pPr>
              <a:buFont typeface="Arial" panose="020B0604020202020204" pitchFamily="34" charset="0"/>
              <a:buChar char="•"/>
            </a:pPr>
            <a:r>
              <a:rPr lang="en-US"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Recall PAST events</a:t>
            </a:r>
          </a:p>
          <a:p>
            <a:pPr>
              <a:buFont typeface="Arial" panose="020B0604020202020204" pitchFamily="34" charset="0"/>
              <a:buChar char="•"/>
            </a:pPr>
            <a:r>
              <a:rPr lang="en-US"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PRESENT applications</a:t>
            </a:r>
          </a:p>
          <a:p>
            <a:pPr>
              <a:buFont typeface="Arial" panose="020B0604020202020204" pitchFamily="34" charset="0"/>
              <a:buChar char="•"/>
            </a:pPr>
            <a:r>
              <a:rPr lang="en-US"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Foreshadow FUTURE fulfillments</a:t>
            </a:r>
          </a:p>
          <a:p>
            <a:pPr>
              <a:buFont typeface="Arial" panose="020B0604020202020204" pitchFamily="34" charset="0"/>
              <a:buChar char="•"/>
            </a:pP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itle 1"/>
          <p:cNvSpPr txBox="1">
            <a:spLocks/>
          </p:cNvSpPr>
          <p:nvPr/>
        </p:nvSpPr>
        <p:spPr bwMode="auto">
          <a:xfrm>
            <a:off x="685800" y="4267200"/>
            <a:ext cx="419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600" kern="0" dirty="0" smtClean="0">
                <a:solidFill>
                  <a:srgbClr val="F8937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Related to Yeshua</a:t>
            </a:r>
            <a:endParaRPr lang="en-US" sz="3600" kern="0" dirty="0">
              <a:solidFill>
                <a:srgbClr val="F8937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81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7696200" cy="4876800"/>
          </a:xfrm>
        </p:spPr>
        <p:txBody>
          <a:bodyPr/>
          <a:lstStyle/>
          <a:p>
            <a:pPr marL="0" indent="0">
              <a:buNone/>
            </a:pPr>
            <a:r>
              <a:rPr lang="en-US" dirty="0" smtClean="0">
                <a:solidFill>
                  <a:srgbClr val="F89378"/>
                </a:solidFill>
                <a:latin typeface="Arial" panose="020B0604020202020204" pitchFamily="34" charset="0"/>
                <a:cs typeface="Arial" panose="020B0604020202020204" pitchFamily="34" charset="0"/>
              </a:rPr>
              <a:t>New Testament:</a:t>
            </a:r>
          </a:p>
          <a:p>
            <a:pPr marL="0" indent="0">
              <a:buNone/>
            </a:pPr>
            <a:r>
              <a:rPr lang="en-US" dirty="0" smtClean="0">
                <a:solidFill>
                  <a:schemeClr val="bg1"/>
                </a:solidFill>
                <a:latin typeface="Arial" panose="020B0604020202020204" pitchFamily="34" charset="0"/>
                <a:cs typeface="Arial" panose="020B0604020202020204" pitchFamily="34" charset="0"/>
              </a:rPr>
              <a:t>English	Greek	Hebrew</a:t>
            </a:r>
          </a:p>
          <a:p>
            <a:pPr marL="0" indent="0">
              <a:buNone/>
            </a:pPr>
            <a:r>
              <a:rPr lang="en-US" dirty="0" smtClean="0">
                <a:solidFill>
                  <a:srgbClr val="F89378"/>
                </a:solidFill>
                <a:latin typeface="Arial" panose="020B0604020202020204" pitchFamily="34" charset="0"/>
                <a:cs typeface="Arial" panose="020B0604020202020204" pitchFamily="34" charset="0"/>
              </a:rPr>
              <a:t>Jesus	</a:t>
            </a:r>
            <a:r>
              <a:rPr lang="en-US" dirty="0" err="1" smtClean="0">
                <a:solidFill>
                  <a:srgbClr val="F89378"/>
                </a:solidFill>
                <a:latin typeface="Arial" panose="020B0604020202020204" pitchFamily="34" charset="0"/>
                <a:cs typeface="Arial" panose="020B0604020202020204" pitchFamily="34" charset="0"/>
              </a:rPr>
              <a:t>Iesous</a:t>
            </a:r>
            <a:r>
              <a:rPr lang="en-US" dirty="0" smtClean="0">
                <a:solidFill>
                  <a:srgbClr val="F89378"/>
                </a:solidFill>
                <a:latin typeface="Arial" panose="020B0604020202020204" pitchFamily="34" charset="0"/>
                <a:cs typeface="Arial" panose="020B0604020202020204" pitchFamily="34" charset="0"/>
              </a:rPr>
              <a:t>	</a:t>
            </a:r>
            <a:r>
              <a:rPr lang="en-US" dirty="0" smtClean="0">
                <a:solidFill>
                  <a:schemeClr val="accent2">
                    <a:lumMod val="40000"/>
                    <a:lumOff val="60000"/>
                  </a:schemeClr>
                </a:solidFill>
                <a:latin typeface="Arial" panose="020B0604020202020204" pitchFamily="34" charset="0"/>
                <a:cs typeface="Arial" panose="020B0604020202020204" pitchFamily="34" charset="0"/>
              </a:rPr>
              <a:t>Yeshua</a:t>
            </a:r>
          </a:p>
          <a:p>
            <a:pPr marL="0" indent="0">
              <a:buNone/>
            </a:pPr>
            <a:endParaRPr lang="en-US" dirty="0">
              <a:solidFill>
                <a:srgbClr val="F89378"/>
              </a:solidFill>
              <a:latin typeface="Arial" panose="020B0604020202020204" pitchFamily="34" charset="0"/>
              <a:cs typeface="Arial" panose="020B0604020202020204" pitchFamily="34" charset="0"/>
            </a:endParaRPr>
          </a:p>
          <a:p>
            <a:pPr marL="0" indent="0">
              <a:buNone/>
            </a:pPr>
            <a:r>
              <a:rPr lang="en-US" dirty="0" smtClean="0">
                <a:solidFill>
                  <a:srgbClr val="F89378"/>
                </a:solidFill>
                <a:latin typeface="Arial" panose="020B0604020202020204" pitchFamily="34" charset="0"/>
                <a:cs typeface="Arial" panose="020B0604020202020204" pitchFamily="34" charset="0"/>
              </a:rPr>
              <a:t>Old </a:t>
            </a:r>
            <a:r>
              <a:rPr lang="en-US" dirty="0">
                <a:solidFill>
                  <a:srgbClr val="F89378"/>
                </a:solidFill>
                <a:latin typeface="Arial" panose="020B0604020202020204" pitchFamily="34" charset="0"/>
                <a:cs typeface="Arial" panose="020B0604020202020204" pitchFamily="34" charset="0"/>
              </a:rPr>
              <a:t>Testament:</a:t>
            </a:r>
          </a:p>
          <a:p>
            <a:pPr marL="0" indent="0">
              <a:buNone/>
            </a:pPr>
            <a:r>
              <a:rPr lang="en-US" dirty="0">
                <a:solidFill>
                  <a:schemeClr val="bg1"/>
                </a:solidFill>
                <a:latin typeface="Arial" panose="020B0604020202020204" pitchFamily="34" charset="0"/>
                <a:cs typeface="Arial" panose="020B0604020202020204" pitchFamily="34" charset="0"/>
              </a:rPr>
              <a:t>English	Greek	Hebrew</a:t>
            </a:r>
          </a:p>
          <a:p>
            <a:pPr marL="0" indent="0">
              <a:buNone/>
            </a:pPr>
            <a:r>
              <a:rPr lang="en-US" dirty="0" smtClean="0">
                <a:solidFill>
                  <a:srgbClr val="F89378"/>
                </a:solidFill>
                <a:latin typeface="Arial" panose="020B0604020202020204" pitchFamily="34" charset="0"/>
                <a:cs typeface="Arial" panose="020B0604020202020204" pitchFamily="34" charset="0"/>
              </a:rPr>
              <a:t>Joshua</a:t>
            </a:r>
            <a:r>
              <a:rPr lang="en-US" dirty="0">
                <a:solidFill>
                  <a:srgbClr val="F89378"/>
                </a:solidFill>
                <a:latin typeface="Arial" panose="020B0604020202020204" pitchFamily="34" charset="0"/>
                <a:cs typeface="Arial" panose="020B0604020202020204" pitchFamily="34" charset="0"/>
              </a:rPr>
              <a:t>	</a:t>
            </a:r>
            <a:r>
              <a:rPr lang="en-US" dirty="0" err="1" smtClean="0">
                <a:solidFill>
                  <a:srgbClr val="F89378"/>
                </a:solidFill>
                <a:latin typeface="Arial" panose="020B0604020202020204" pitchFamily="34" charset="0"/>
                <a:cs typeface="Arial" panose="020B0604020202020204" pitchFamily="34" charset="0"/>
              </a:rPr>
              <a:t>Iesous</a:t>
            </a:r>
            <a:r>
              <a:rPr lang="en-US" dirty="0">
                <a:solidFill>
                  <a:srgbClr val="F89378"/>
                </a:solidFill>
                <a:latin typeface="Arial" panose="020B0604020202020204" pitchFamily="34" charset="0"/>
                <a:cs typeface="Arial" panose="020B0604020202020204" pitchFamily="34" charset="0"/>
              </a:rPr>
              <a:t>	</a:t>
            </a:r>
            <a:r>
              <a:rPr lang="en-US" dirty="0" err="1" smtClean="0">
                <a:solidFill>
                  <a:schemeClr val="accent2">
                    <a:lumMod val="40000"/>
                    <a:lumOff val="60000"/>
                  </a:schemeClr>
                </a:solidFill>
                <a:latin typeface="Arial" panose="020B0604020202020204" pitchFamily="34" charset="0"/>
                <a:cs typeface="Arial" panose="020B0604020202020204" pitchFamily="34" charset="0"/>
              </a:rPr>
              <a:t>Yehoshua</a:t>
            </a:r>
            <a:r>
              <a:rPr lang="en-US" dirty="0" smtClean="0">
                <a:solidFill>
                  <a:schemeClr val="accent2">
                    <a:lumMod val="40000"/>
                    <a:lumOff val="60000"/>
                  </a:schemeClr>
                </a:solidFill>
                <a:latin typeface="Arial" panose="020B0604020202020204" pitchFamily="34" charset="0"/>
                <a:cs typeface="Arial" panose="020B0604020202020204" pitchFamily="34" charset="0"/>
              </a:rPr>
              <a:t> </a:t>
            </a:r>
            <a:br>
              <a:rPr lang="en-US" dirty="0" smtClean="0">
                <a:solidFill>
                  <a:schemeClr val="accent2">
                    <a:lumMod val="40000"/>
                    <a:lumOff val="60000"/>
                  </a:schemeClr>
                </a:solidFill>
                <a:latin typeface="Arial" panose="020B0604020202020204" pitchFamily="34" charset="0"/>
                <a:cs typeface="Arial" panose="020B0604020202020204" pitchFamily="34" charset="0"/>
              </a:rPr>
            </a:br>
            <a:r>
              <a:rPr lang="en-US" dirty="0" smtClean="0">
                <a:solidFill>
                  <a:schemeClr val="accent2">
                    <a:lumMod val="40000"/>
                    <a:lumOff val="60000"/>
                  </a:schemeClr>
                </a:solidFill>
                <a:latin typeface="Arial" panose="020B0604020202020204" pitchFamily="34" charset="0"/>
                <a:cs typeface="Arial" panose="020B0604020202020204" pitchFamily="34" charset="0"/>
              </a:rPr>
              <a:t>				</a:t>
            </a:r>
            <a:r>
              <a:rPr lang="en-US" dirty="0" smtClean="0">
                <a:solidFill>
                  <a:schemeClr val="bg1"/>
                </a:solidFill>
                <a:latin typeface="Arial" panose="020B0604020202020204" pitchFamily="34" charset="0"/>
                <a:cs typeface="Arial" panose="020B0604020202020204" pitchFamily="34" charset="0"/>
              </a:rPr>
              <a:t>or</a:t>
            </a:r>
            <a:r>
              <a:rPr lang="en-US" dirty="0" smtClean="0">
                <a:solidFill>
                  <a:schemeClr val="accent2">
                    <a:lumMod val="40000"/>
                    <a:lumOff val="60000"/>
                  </a:schemeClr>
                </a:solidFill>
                <a:latin typeface="Arial" panose="020B0604020202020204" pitchFamily="34" charset="0"/>
                <a:cs typeface="Arial" panose="020B0604020202020204" pitchFamily="34" charset="0"/>
              </a:rPr>
              <a:t> Yeshua</a:t>
            </a:r>
            <a:endParaRPr lang="en-US" dirty="0">
              <a:solidFill>
                <a:schemeClr val="accent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53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bwMode="auto">
          <a:xfrm>
            <a:off x="685800" y="228600"/>
            <a:ext cx="533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lumMod val="65000"/>
                  </a:schemeClr>
                </a:solidFill>
                <a:latin typeface="Arial" pitchFamily="34" charset="0"/>
                <a:cs typeface="Arial" pitchFamily="34" charset="0"/>
              </a:rPr>
              <a:t>3 Spring Appointed Times</a:t>
            </a:r>
          </a:p>
        </p:txBody>
      </p:sp>
      <p:sp>
        <p:nvSpPr>
          <p:cNvPr id="5" name="Content Placeholder 2"/>
          <p:cNvSpPr txBox="1">
            <a:spLocks/>
          </p:cNvSpPr>
          <p:nvPr/>
        </p:nvSpPr>
        <p:spPr bwMode="auto">
          <a:xfrm>
            <a:off x="1295400" y="849086"/>
            <a:ext cx="5638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a:solidFill>
                  <a:schemeClr val="bg1"/>
                </a:solidFill>
                <a:latin typeface="Arial" pitchFamily="34" charset="0"/>
                <a:cs typeface="Arial" pitchFamily="34" charset="0"/>
              </a:rPr>
              <a:t>Passover </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Unleavened </a:t>
            </a:r>
            <a:r>
              <a:rPr lang="en-US" dirty="0">
                <a:solidFill>
                  <a:schemeClr val="bg1"/>
                </a:solidFill>
                <a:latin typeface="Arial" pitchFamily="34" charset="0"/>
                <a:cs typeface="Arial" pitchFamily="34" charset="0"/>
              </a:rPr>
              <a:t>Bread </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dirty="0" err="1" smtClean="0">
                <a:solidFill>
                  <a:schemeClr val="bg1"/>
                </a:solidFill>
                <a:latin typeface="Arial" pitchFamily="34" charset="0"/>
                <a:cs typeface="Arial" pitchFamily="34" charset="0"/>
              </a:rPr>
              <a:t>Firstfruits</a:t>
            </a:r>
            <a:endParaRPr lang="en-US" dirty="0" smtClean="0">
              <a:solidFill>
                <a:srgbClr val="F89378"/>
              </a:solidFill>
              <a:latin typeface="Arial" pitchFamily="34" charset="0"/>
              <a:cs typeface="Arial" pitchFamily="34" charset="0"/>
            </a:endParaRPr>
          </a:p>
        </p:txBody>
      </p:sp>
      <p:sp>
        <p:nvSpPr>
          <p:cNvPr id="10" name="Content Placeholder 2"/>
          <p:cNvSpPr txBox="1">
            <a:spLocks/>
          </p:cNvSpPr>
          <p:nvPr/>
        </p:nvSpPr>
        <p:spPr bwMode="auto">
          <a:xfrm>
            <a:off x="685800" y="3810000"/>
            <a:ext cx="533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lumMod val="65000"/>
                  </a:schemeClr>
                </a:solidFill>
                <a:latin typeface="Arial" pitchFamily="34" charset="0"/>
                <a:cs typeface="Arial" pitchFamily="34" charset="0"/>
              </a:rPr>
              <a:t>3 Fall Appointed Times</a:t>
            </a:r>
          </a:p>
        </p:txBody>
      </p:sp>
      <p:sp>
        <p:nvSpPr>
          <p:cNvPr id="11" name="Content Placeholder 2"/>
          <p:cNvSpPr txBox="1">
            <a:spLocks/>
          </p:cNvSpPr>
          <p:nvPr/>
        </p:nvSpPr>
        <p:spPr bwMode="auto">
          <a:xfrm>
            <a:off x="1066800" y="4343400"/>
            <a:ext cx="6248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Trumpets</a:t>
            </a:r>
            <a:endParaRPr lang="en-US" dirty="0" smtClean="0">
              <a:solidFill>
                <a:schemeClr val="accent2">
                  <a:lumMod val="60000"/>
                  <a:lumOff val="40000"/>
                </a:schemeClr>
              </a:solidFill>
              <a:latin typeface="Arial" pitchFamily="34" charset="0"/>
              <a:cs typeface="Arial" pitchFamily="34" charset="0"/>
            </a:endParaRPr>
          </a:p>
          <a:p>
            <a:pPr marL="0" indent="0">
              <a:buFontTx/>
              <a:buNone/>
            </a:pPr>
            <a:r>
              <a:rPr lang="en-US" dirty="0" smtClean="0">
                <a:solidFill>
                  <a:schemeClr val="bg1"/>
                </a:solidFill>
                <a:latin typeface="Arial" pitchFamily="34" charset="0"/>
                <a:cs typeface="Arial" pitchFamily="34" charset="0"/>
              </a:rPr>
              <a:t>Atonement</a:t>
            </a:r>
            <a:endParaRPr lang="en-US" dirty="0" smtClean="0">
              <a:solidFill>
                <a:schemeClr val="accent2">
                  <a:lumMod val="60000"/>
                  <a:lumOff val="40000"/>
                </a:schemeClr>
              </a:solidFill>
              <a:latin typeface="Arial" pitchFamily="34" charset="0"/>
              <a:cs typeface="Arial" pitchFamily="34" charset="0"/>
            </a:endParaRPr>
          </a:p>
          <a:p>
            <a:pPr marL="0" indent="0">
              <a:buNone/>
            </a:pPr>
            <a:r>
              <a:rPr lang="en-US" dirty="0" smtClean="0">
                <a:solidFill>
                  <a:schemeClr val="bg1"/>
                </a:solidFill>
                <a:latin typeface="Arial" pitchFamily="34" charset="0"/>
                <a:cs typeface="Arial" pitchFamily="34" charset="0"/>
              </a:rPr>
              <a:t>Sukkot</a:t>
            </a:r>
            <a:endParaRPr lang="en-US" dirty="0">
              <a:solidFill>
                <a:schemeClr val="accent2">
                  <a:lumMod val="60000"/>
                  <a:lumOff val="40000"/>
                </a:schemeClr>
              </a:solidFill>
              <a:latin typeface="Arial" pitchFamily="34" charset="0"/>
              <a:cs typeface="Arial" pitchFamily="34" charset="0"/>
            </a:endParaRPr>
          </a:p>
          <a:p>
            <a:pPr marL="0" indent="0">
              <a:buFontTx/>
              <a:buNone/>
            </a:pPr>
            <a:endParaRPr lang="en-US" dirty="0" smtClean="0">
              <a:solidFill>
                <a:schemeClr val="accent2">
                  <a:lumMod val="60000"/>
                  <a:lumOff val="40000"/>
                </a:schemeClr>
              </a:solidFill>
              <a:latin typeface="Arial" pitchFamily="34" charset="0"/>
              <a:cs typeface="Arial" pitchFamily="34" charset="0"/>
            </a:endParaRPr>
          </a:p>
        </p:txBody>
      </p:sp>
      <p:sp>
        <p:nvSpPr>
          <p:cNvPr id="8" name="Content Placeholder 2"/>
          <p:cNvSpPr txBox="1">
            <a:spLocks/>
          </p:cNvSpPr>
          <p:nvPr/>
        </p:nvSpPr>
        <p:spPr bwMode="auto">
          <a:xfrm>
            <a:off x="685800" y="2895600"/>
            <a:ext cx="6553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Shavuot (Weeks)</a:t>
            </a:r>
            <a:endParaRPr lang="en-US" dirty="0" smtClean="0">
              <a:solidFill>
                <a:srgbClr val="F89378"/>
              </a:solidFill>
              <a:latin typeface="Arial" pitchFamily="34" charset="0"/>
              <a:cs typeface="Arial" pitchFamily="34" charset="0"/>
            </a:endParaRPr>
          </a:p>
        </p:txBody>
      </p:sp>
      <p:sp>
        <p:nvSpPr>
          <p:cNvPr id="7" name="Content Placeholder 2"/>
          <p:cNvSpPr txBox="1">
            <a:spLocks/>
          </p:cNvSpPr>
          <p:nvPr/>
        </p:nvSpPr>
        <p:spPr bwMode="auto">
          <a:xfrm>
            <a:off x="5417820" y="990600"/>
            <a:ext cx="2133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accent5">
                    <a:lumMod val="75000"/>
                  </a:schemeClr>
                </a:solidFill>
                <a:latin typeface="Arial" pitchFamily="34" charset="0"/>
                <a:cs typeface="Arial" pitchFamily="34" charset="0"/>
              </a:rPr>
              <a:t>Barley </a:t>
            </a:r>
            <a:br>
              <a:rPr lang="en-US" dirty="0" smtClean="0">
                <a:solidFill>
                  <a:schemeClr val="accent5">
                    <a:lumMod val="75000"/>
                  </a:schemeClr>
                </a:solidFill>
                <a:latin typeface="Arial" pitchFamily="34" charset="0"/>
                <a:cs typeface="Arial" pitchFamily="34" charset="0"/>
              </a:rPr>
            </a:br>
            <a:r>
              <a:rPr lang="en-US" dirty="0" smtClean="0">
                <a:solidFill>
                  <a:schemeClr val="accent5">
                    <a:lumMod val="75000"/>
                  </a:schemeClr>
                </a:solidFill>
                <a:latin typeface="Arial" pitchFamily="34" charset="0"/>
                <a:cs typeface="Arial" pitchFamily="34" charset="0"/>
              </a:rPr>
              <a:t>Harvest</a:t>
            </a:r>
          </a:p>
        </p:txBody>
      </p:sp>
      <p:sp>
        <p:nvSpPr>
          <p:cNvPr id="18" name="Content Placeholder 2"/>
          <p:cNvSpPr txBox="1">
            <a:spLocks/>
          </p:cNvSpPr>
          <p:nvPr/>
        </p:nvSpPr>
        <p:spPr bwMode="auto">
          <a:xfrm>
            <a:off x="5349240" y="2785654"/>
            <a:ext cx="2270760" cy="110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accent5">
                    <a:lumMod val="75000"/>
                  </a:schemeClr>
                </a:solidFill>
                <a:latin typeface="Arial" pitchFamily="34" charset="0"/>
                <a:cs typeface="Arial" pitchFamily="34" charset="0"/>
              </a:rPr>
              <a:t>Wheat </a:t>
            </a:r>
            <a:br>
              <a:rPr lang="en-US" dirty="0" smtClean="0">
                <a:solidFill>
                  <a:schemeClr val="accent5">
                    <a:lumMod val="75000"/>
                  </a:schemeClr>
                </a:solidFill>
                <a:latin typeface="Arial" pitchFamily="34" charset="0"/>
                <a:cs typeface="Arial" pitchFamily="34" charset="0"/>
              </a:rPr>
            </a:br>
            <a:r>
              <a:rPr lang="en-US" dirty="0" smtClean="0">
                <a:solidFill>
                  <a:schemeClr val="accent5">
                    <a:lumMod val="75000"/>
                  </a:schemeClr>
                </a:solidFill>
                <a:latin typeface="Arial" pitchFamily="34" charset="0"/>
                <a:cs typeface="Arial" pitchFamily="34" charset="0"/>
              </a:rPr>
              <a:t>Harvest</a:t>
            </a:r>
          </a:p>
        </p:txBody>
      </p:sp>
      <p:sp>
        <p:nvSpPr>
          <p:cNvPr id="12" name="Content Placeholder 2"/>
          <p:cNvSpPr txBox="1">
            <a:spLocks/>
          </p:cNvSpPr>
          <p:nvPr/>
        </p:nvSpPr>
        <p:spPr bwMode="auto">
          <a:xfrm>
            <a:off x="5328557" y="4648200"/>
            <a:ext cx="2270760" cy="110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accent5">
                    <a:lumMod val="75000"/>
                  </a:schemeClr>
                </a:solidFill>
                <a:latin typeface="Arial" pitchFamily="34" charset="0"/>
                <a:cs typeface="Arial" pitchFamily="34" charset="0"/>
              </a:rPr>
              <a:t>Final </a:t>
            </a:r>
            <a:br>
              <a:rPr lang="en-US" dirty="0" smtClean="0">
                <a:solidFill>
                  <a:schemeClr val="accent5">
                    <a:lumMod val="75000"/>
                  </a:schemeClr>
                </a:solidFill>
                <a:latin typeface="Arial" pitchFamily="34" charset="0"/>
                <a:cs typeface="Arial" pitchFamily="34" charset="0"/>
              </a:rPr>
            </a:br>
            <a:r>
              <a:rPr lang="en-US" dirty="0" smtClean="0">
                <a:solidFill>
                  <a:schemeClr val="accent5">
                    <a:lumMod val="75000"/>
                  </a:schemeClr>
                </a:solidFill>
                <a:latin typeface="Arial" pitchFamily="34" charset="0"/>
                <a:cs typeface="Arial" pitchFamily="34" charset="0"/>
              </a:rPr>
              <a:t>Harvest</a:t>
            </a:r>
          </a:p>
        </p:txBody>
      </p:sp>
    </p:spTree>
    <p:extLst>
      <p:ext uri="{BB962C8B-B14F-4D97-AF65-F5344CB8AC3E}">
        <p14:creationId xmlns:p14="http://schemas.microsoft.com/office/powerpoint/2010/main" val="405612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P spid="8" grpId="0"/>
      <p:bldP spid="7" grpId="0"/>
      <p:bldP spid="18"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wdl\Documents\Biblical Resources\SA Seminar\passover lam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0"/>
            <a:ext cx="10820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28800" y="457200"/>
            <a:ext cx="7772400" cy="1143000"/>
          </a:xfrm>
        </p:spPr>
        <p:txBody>
          <a:bodyPr/>
          <a:lstStyle/>
          <a:p>
            <a:r>
              <a:rPr lang="en-US" sz="8000" dirty="0" smtClean="0">
                <a:solidFill>
                  <a:srgbClr val="FF0000"/>
                </a:solidFill>
                <a:latin typeface="Nyala" panose="02000504070300020003" pitchFamily="2" charset="0"/>
              </a:rPr>
              <a:t>Passover</a:t>
            </a:r>
            <a:endParaRPr lang="en-US" sz="8000" dirty="0">
              <a:solidFill>
                <a:srgbClr val="FF0000"/>
              </a:solidFill>
              <a:latin typeface="Nyala" panose="02000504070300020003" pitchFamily="2" charset="0"/>
            </a:endParaRPr>
          </a:p>
        </p:txBody>
      </p:sp>
    </p:spTree>
    <p:extLst>
      <p:ext uri="{BB962C8B-B14F-4D97-AF65-F5344CB8AC3E}">
        <p14:creationId xmlns:p14="http://schemas.microsoft.com/office/powerpoint/2010/main" val="1102366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7772400" cy="3733800"/>
          </a:xfrm>
        </p:spPr>
        <p:txBody>
          <a:bodyPr/>
          <a:lstStyle/>
          <a:p>
            <a:pPr marL="0" indent="0">
              <a:buNone/>
            </a:pPr>
            <a:r>
              <a:rPr lang="en-US" dirty="0" smtClean="0">
                <a:solidFill>
                  <a:schemeClr val="bg1">
                    <a:lumMod val="65000"/>
                  </a:schemeClr>
                </a:solidFill>
                <a:latin typeface="Arial" pitchFamily="34" charset="0"/>
                <a:cs typeface="Arial" pitchFamily="34" charset="0"/>
              </a:rPr>
              <a:t>Leviticus 23:4-5 </a:t>
            </a:r>
            <a:r>
              <a:rPr lang="en-US" dirty="0" smtClean="0">
                <a:solidFill>
                  <a:schemeClr val="bg1">
                    <a:lumMod val="65000"/>
                  </a:schemeClr>
                </a:solidFill>
                <a:latin typeface="Arial" pitchFamily="34" charset="0"/>
                <a:cs typeface="Arial" pitchFamily="34" charset="0"/>
              </a:rPr>
              <a:t/>
            </a:r>
            <a:br>
              <a:rPr lang="en-US"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These </a:t>
            </a:r>
            <a:r>
              <a:rPr lang="en-US" dirty="0" smtClean="0">
                <a:solidFill>
                  <a:schemeClr val="bg1"/>
                </a:solidFill>
                <a:latin typeface="Arial" pitchFamily="34" charset="0"/>
                <a:cs typeface="Arial" pitchFamily="34" charset="0"/>
              </a:rPr>
              <a:t>are the appointed feasts of YHWH, the holy convocations, which you shall proclaim at the time appointed for them. In the first month, on the fourteenth day of the month at twilight, is YHWH’s </a:t>
            </a:r>
            <a:r>
              <a:rPr lang="en-US" dirty="0" smtClean="0">
                <a:solidFill>
                  <a:srgbClr val="F89378"/>
                </a:solidFill>
                <a:latin typeface="Arial" pitchFamily="34" charset="0"/>
                <a:cs typeface="Arial" pitchFamily="34" charset="0"/>
              </a:rPr>
              <a:t>Passover</a:t>
            </a:r>
            <a:r>
              <a:rPr lang="en-US" dirty="0" smtClean="0">
                <a:solidFill>
                  <a:schemeClr val="bg1"/>
                </a:solidFill>
                <a:latin typeface="Arial" pitchFamily="34" charset="0"/>
                <a:cs typeface="Arial" pitchFamily="34" charset="0"/>
              </a:rPr>
              <a:t>. </a:t>
            </a:r>
            <a:r>
              <a:rPr lang="en-US" dirty="0" smtClean="0">
                <a:solidFill>
                  <a:srgbClr val="F89378"/>
                </a:solidFill>
                <a:latin typeface="Arial" pitchFamily="34" charset="0"/>
                <a:cs typeface="Arial" pitchFamily="34" charset="0"/>
              </a:rPr>
              <a:t> </a:t>
            </a:r>
          </a:p>
          <a:p>
            <a:pPr marL="0" indent="0">
              <a:buNone/>
            </a:pPr>
            <a:endParaRPr lang="en-US" dirty="0"/>
          </a:p>
        </p:txBody>
      </p:sp>
    </p:spTree>
    <p:extLst>
      <p:ext uri="{BB962C8B-B14F-4D97-AF65-F5344CB8AC3E}">
        <p14:creationId xmlns:p14="http://schemas.microsoft.com/office/powerpoint/2010/main" val="227611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7772400" cy="6553200"/>
          </a:xfrm>
        </p:spPr>
        <p:txBody>
          <a:bodyPr/>
          <a:lstStyle/>
          <a:p>
            <a:pPr marL="0" indent="0">
              <a:buNone/>
            </a:pPr>
            <a:r>
              <a:rPr lang="en-US" dirty="0">
                <a:solidFill>
                  <a:schemeClr val="bg1">
                    <a:lumMod val="65000"/>
                  </a:schemeClr>
                </a:solidFill>
                <a:latin typeface="Arial" pitchFamily="34" charset="0"/>
                <a:cs typeface="Arial" pitchFamily="34" charset="0"/>
              </a:rPr>
              <a:t>Exodus </a:t>
            </a:r>
            <a:r>
              <a:rPr lang="en-US" dirty="0" smtClean="0">
                <a:solidFill>
                  <a:schemeClr val="bg1">
                    <a:lumMod val="65000"/>
                  </a:schemeClr>
                </a:solidFill>
                <a:latin typeface="Arial" pitchFamily="34" charset="0"/>
                <a:cs typeface="Arial" pitchFamily="34" charset="0"/>
              </a:rPr>
              <a:t>12:3–6 </a:t>
            </a:r>
            <a:r>
              <a:rPr lang="en-US" dirty="0">
                <a:solidFill>
                  <a:schemeClr val="bg1">
                    <a:lumMod val="65000"/>
                  </a:schemeClr>
                </a:solidFill>
                <a:latin typeface="Arial" pitchFamily="34" charset="0"/>
                <a:cs typeface="Arial" pitchFamily="34" charset="0"/>
              </a:rPr>
              <a:t/>
            </a:r>
            <a:br>
              <a:rPr lang="en-US" dirty="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Tell </a:t>
            </a:r>
            <a:r>
              <a:rPr lang="en-US" dirty="0">
                <a:solidFill>
                  <a:schemeClr val="bg1"/>
                </a:solidFill>
                <a:latin typeface="Arial" pitchFamily="34" charset="0"/>
                <a:cs typeface="Arial" pitchFamily="34" charset="0"/>
              </a:rPr>
              <a:t>all the congregation of Israel that on the </a:t>
            </a:r>
            <a:r>
              <a:rPr lang="en-US" dirty="0">
                <a:solidFill>
                  <a:srgbClr val="F89378"/>
                </a:solidFill>
                <a:latin typeface="Arial" pitchFamily="34" charset="0"/>
                <a:cs typeface="Arial" pitchFamily="34" charset="0"/>
              </a:rPr>
              <a:t>tenth day of this month </a:t>
            </a:r>
            <a:r>
              <a:rPr lang="en-US" dirty="0">
                <a:solidFill>
                  <a:schemeClr val="bg1"/>
                </a:solidFill>
                <a:latin typeface="Arial" pitchFamily="34" charset="0"/>
                <a:cs typeface="Arial" pitchFamily="34" charset="0"/>
              </a:rPr>
              <a:t>every man shall take a lamb according to their fathers’ houses, a lamb for a </a:t>
            </a:r>
            <a:r>
              <a:rPr lang="en-US" dirty="0" smtClean="0">
                <a:solidFill>
                  <a:schemeClr val="bg1"/>
                </a:solidFill>
                <a:latin typeface="Arial" pitchFamily="34" charset="0"/>
                <a:cs typeface="Arial" pitchFamily="34" charset="0"/>
              </a:rPr>
              <a:t>household… Your </a:t>
            </a:r>
            <a:r>
              <a:rPr lang="en-US" dirty="0">
                <a:solidFill>
                  <a:schemeClr val="bg1"/>
                </a:solidFill>
                <a:latin typeface="Arial" pitchFamily="34" charset="0"/>
                <a:cs typeface="Arial" pitchFamily="34" charset="0"/>
              </a:rPr>
              <a:t>lamb shall be </a:t>
            </a:r>
            <a:r>
              <a:rPr lang="en-US" dirty="0">
                <a:solidFill>
                  <a:srgbClr val="F89378"/>
                </a:solidFill>
                <a:latin typeface="Arial" pitchFamily="34" charset="0"/>
                <a:cs typeface="Arial" pitchFamily="34" charset="0"/>
              </a:rPr>
              <a:t>without blemish</a:t>
            </a:r>
            <a:r>
              <a:rPr lang="en-US" dirty="0">
                <a:solidFill>
                  <a:schemeClr val="bg1"/>
                </a:solidFill>
                <a:latin typeface="Arial" pitchFamily="34" charset="0"/>
                <a:cs typeface="Arial" pitchFamily="34" charset="0"/>
              </a:rPr>
              <a:t>, a </a:t>
            </a:r>
            <a:r>
              <a:rPr lang="en-US" dirty="0">
                <a:solidFill>
                  <a:srgbClr val="F89378"/>
                </a:solidFill>
                <a:latin typeface="Arial" pitchFamily="34" charset="0"/>
                <a:cs typeface="Arial" pitchFamily="34" charset="0"/>
              </a:rPr>
              <a:t>male</a:t>
            </a:r>
            <a:r>
              <a:rPr lang="en-US" dirty="0">
                <a:solidFill>
                  <a:schemeClr val="bg1"/>
                </a:solidFill>
                <a:latin typeface="Arial" pitchFamily="34" charset="0"/>
                <a:cs typeface="Arial" pitchFamily="34" charset="0"/>
              </a:rPr>
              <a:t> a year old. You may take it from the sheep or from the goats</a:t>
            </a:r>
            <a:r>
              <a:rPr lang="en-US" dirty="0" smtClean="0">
                <a:solidFill>
                  <a:schemeClr val="bg1"/>
                </a:solidFill>
                <a:latin typeface="Arial" pitchFamily="34" charset="0"/>
                <a:cs typeface="Arial" pitchFamily="34" charset="0"/>
              </a:rPr>
              <a:t>, </a:t>
            </a:r>
            <a:r>
              <a:rPr lang="en-US" dirty="0">
                <a:solidFill>
                  <a:schemeClr val="bg1"/>
                </a:solidFill>
                <a:latin typeface="Arial" pitchFamily="34" charset="0"/>
                <a:cs typeface="Arial" pitchFamily="34" charset="0"/>
              </a:rPr>
              <a:t>and you shall keep it until the fourteenth day of this month, when the whole assembly of the congregation of Israel shall kill their lambs at </a:t>
            </a:r>
            <a:r>
              <a:rPr lang="en-US" dirty="0">
                <a:solidFill>
                  <a:srgbClr val="7878DE"/>
                </a:solidFill>
                <a:latin typeface="Arial" pitchFamily="34" charset="0"/>
                <a:cs typeface="Arial" pitchFamily="34" charset="0"/>
              </a:rPr>
              <a:t>twilight</a:t>
            </a:r>
            <a:r>
              <a:rPr lang="en-US" dirty="0">
                <a:solidFill>
                  <a:schemeClr val="bg1"/>
                </a:solidFill>
                <a:latin typeface="Arial" pitchFamily="34" charset="0"/>
                <a:cs typeface="Arial" pitchFamily="34" charset="0"/>
              </a:rPr>
              <a:t>. </a:t>
            </a:r>
            <a:endParaRPr lang="en-US" dirty="0">
              <a:solidFill>
                <a:schemeClr val="bg1"/>
              </a:solidFill>
            </a:endParaRPr>
          </a:p>
        </p:txBody>
      </p:sp>
    </p:spTree>
    <p:extLst>
      <p:ext uri="{BB962C8B-B14F-4D97-AF65-F5344CB8AC3E}">
        <p14:creationId xmlns:p14="http://schemas.microsoft.com/office/powerpoint/2010/main" val="279233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3962400"/>
            <a:ext cx="3590544" cy="1905000"/>
          </a:xfrm>
        </p:spPr>
        <p:txBody>
          <a:bodyPr/>
          <a:lstStyle/>
          <a:p>
            <a:pPr marL="0" indent="0" algn="ctr">
              <a:buNone/>
            </a:pPr>
            <a:r>
              <a:rPr lang="en-US" dirty="0" smtClean="0">
                <a:solidFill>
                  <a:srgbClr val="7878DE"/>
                </a:solidFill>
                <a:latin typeface="Arial" pitchFamily="34" charset="0"/>
                <a:cs typeface="Arial" pitchFamily="34" charset="0"/>
              </a:rPr>
              <a:t>LEARN</a:t>
            </a:r>
            <a:r>
              <a:rPr lang="en-US" dirty="0" smtClean="0">
                <a:solidFill>
                  <a:schemeClr val="bg1"/>
                </a:solidFill>
                <a:latin typeface="Arial" pitchFamily="34" charset="0"/>
                <a:cs typeface="Arial" pitchFamily="34" charset="0"/>
              </a:rPr>
              <a:t> the Text</a:t>
            </a:r>
          </a:p>
          <a:p>
            <a:pPr marL="0" indent="0" algn="ctr">
              <a:buNone/>
            </a:pPr>
            <a:r>
              <a:rPr lang="en-US" dirty="0" smtClean="0">
                <a:solidFill>
                  <a:srgbClr val="7878DE"/>
                </a:solidFill>
                <a:latin typeface="Arial" pitchFamily="34" charset="0"/>
                <a:cs typeface="Arial" pitchFamily="34" charset="0"/>
              </a:rPr>
              <a:t>LIVE</a:t>
            </a:r>
            <a:r>
              <a:rPr lang="en-US" dirty="0" smtClean="0">
                <a:solidFill>
                  <a:schemeClr val="bg1"/>
                </a:solidFill>
                <a:latin typeface="Arial" pitchFamily="34" charset="0"/>
                <a:cs typeface="Arial" pitchFamily="34" charset="0"/>
              </a:rPr>
              <a:t> the Text</a:t>
            </a:r>
          </a:p>
          <a:p>
            <a:pPr marL="0" indent="0" algn="ctr">
              <a:buNone/>
            </a:pPr>
            <a:r>
              <a:rPr lang="en-US" dirty="0" smtClean="0">
                <a:solidFill>
                  <a:srgbClr val="7878DE"/>
                </a:solidFill>
                <a:latin typeface="Arial" pitchFamily="34" charset="0"/>
                <a:cs typeface="Arial" pitchFamily="34" charset="0"/>
              </a:rPr>
              <a:t>DIE</a:t>
            </a:r>
            <a:r>
              <a:rPr lang="en-US" dirty="0" smtClean="0">
                <a:solidFill>
                  <a:schemeClr val="bg1"/>
                </a:solidFill>
                <a:latin typeface="Arial" pitchFamily="34" charset="0"/>
                <a:cs typeface="Arial" pitchFamily="34" charset="0"/>
              </a:rPr>
              <a:t> the Text</a:t>
            </a:r>
            <a:endParaRPr lang="en-US" dirty="0">
              <a:solidFill>
                <a:schemeClr val="bg1"/>
              </a:solidFill>
            </a:endParaRPr>
          </a:p>
          <a:p>
            <a:pPr marL="0" indent="0" algn="ctr">
              <a:buNone/>
            </a:pPr>
            <a:endParaRPr lang="en-US" dirty="0">
              <a:solidFill>
                <a:schemeClr val="bg1"/>
              </a:solidFill>
            </a:endParaRPr>
          </a:p>
        </p:txBody>
      </p:sp>
      <p:sp>
        <p:nvSpPr>
          <p:cNvPr id="4" name="Content Placeholder 2"/>
          <p:cNvSpPr txBox="1">
            <a:spLocks/>
          </p:cNvSpPr>
          <p:nvPr/>
        </p:nvSpPr>
        <p:spPr bwMode="auto">
          <a:xfrm>
            <a:off x="2362200" y="457200"/>
            <a:ext cx="4114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rgbClr val="F89378"/>
                </a:solidFill>
                <a:latin typeface="Arial" pitchFamily="34" charset="0"/>
                <a:cs typeface="Arial" pitchFamily="34" charset="0"/>
              </a:rPr>
              <a:t>Thriving in Ministry</a:t>
            </a:r>
            <a:endParaRPr lang="en-US" dirty="0" smtClean="0">
              <a:solidFill>
                <a:schemeClr val="accent2">
                  <a:lumMod val="60000"/>
                  <a:lumOff val="40000"/>
                </a:schemeClr>
              </a:solidFill>
              <a:latin typeface="Arial" pitchFamily="34" charset="0"/>
              <a:cs typeface="Arial" pitchFamily="34" charset="0"/>
            </a:endParaRPr>
          </a:p>
        </p:txBody>
      </p:sp>
      <p:sp>
        <p:nvSpPr>
          <p:cNvPr id="5" name="Content Placeholder 2"/>
          <p:cNvSpPr txBox="1">
            <a:spLocks/>
          </p:cNvSpPr>
          <p:nvPr/>
        </p:nvSpPr>
        <p:spPr bwMode="auto">
          <a:xfrm>
            <a:off x="1447800" y="2324100"/>
            <a:ext cx="60960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bg1"/>
                </a:solidFill>
                <a:latin typeface="Arial" pitchFamily="34" charset="0"/>
                <a:cs typeface="Arial" pitchFamily="34" charset="0"/>
              </a:rPr>
              <a:t>A Journey into an Intimate </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Relationship with God</a:t>
            </a:r>
          </a:p>
        </p:txBody>
      </p:sp>
      <p:sp>
        <p:nvSpPr>
          <p:cNvPr id="7" name="Content Placeholder 2"/>
          <p:cNvSpPr txBox="1">
            <a:spLocks/>
          </p:cNvSpPr>
          <p:nvPr/>
        </p:nvSpPr>
        <p:spPr bwMode="auto">
          <a:xfrm>
            <a:off x="2343150" y="1219200"/>
            <a:ext cx="4114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rgbClr val="F89378"/>
                </a:solidFill>
                <a:latin typeface="Arial" pitchFamily="34" charset="0"/>
                <a:cs typeface="Arial" pitchFamily="34" charset="0"/>
              </a:rPr>
              <a:t>Thriving in Life</a:t>
            </a:r>
            <a:endParaRPr lang="en-US" dirty="0" smtClean="0">
              <a:solidFill>
                <a:schemeClr val="accent2">
                  <a:lumMod val="60000"/>
                  <a:lumOff val="40000"/>
                </a:schemeClr>
              </a:solidFill>
              <a:latin typeface="Arial" pitchFamily="34" charset="0"/>
              <a:cs typeface="Arial" pitchFamily="34" charset="0"/>
            </a:endParaRPr>
          </a:p>
        </p:txBody>
      </p:sp>
    </p:spTree>
    <p:extLst>
      <p:ext uri="{BB962C8B-B14F-4D97-AF65-F5344CB8AC3E}">
        <p14:creationId xmlns:p14="http://schemas.microsoft.com/office/powerpoint/2010/main" val="123623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7772400" cy="6553200"/>
          </a:xfrm>
        </p:spPr>
        <p:txBody>
          <a:bodyPr/>
          <a:lstStyle/>
          <a:p>
            <a:pPr marL="0" indent="0">
              <a:buNone/>
            </a:pPr>
            <a:r>
              <a:rPr lang="en-US" dirty="0">
                <a:solidFill>
                  <a:schemeClr val="bg1">
                    <a:lumMod val="65000"/>
                  </a:schemeClr>
                </a:solidFill>
                <a:latin typeface="Arial" pitchFamily="34" charset="0"/>
                <a:cs typeface="Arial" pitchFamily="34" charset="0"/>
              </a:rPr>
              <a:t>Exodus </a:t>
            </a:r>
            <a:r>
              <a:rPr lang="en-US" dirty="0" smtClean="0">
                <a:solidFill>
                  <a:schemeClr val="bg1">
                    <a:lumMod val="65000"/>
                  </a:schemeClr>
                </a:solidFill>
                <a:latin typeface="Arial" pitchFamily="34" charset="0"/>
                <a:cs typeface="Arial" pitchFamily="34" charset="0"/>
              </a:rPr>
              <a:t>12:7–11 </a:t>
            </a:r>
            <a:r>
              <a:rPr lang="en-US" dirty="0">
                <a:solidFill>
                  <a:schemeClr val="bg1">
                    <a:lumMod val="65000"/>
                  </a:schemeClr>
                </a:solidFill>
                <a:latin typeface="Arial" pitchFamily="34" charset="0"/>
                <a:cs typeface="Arial" pitchFamily="34" charset="0"/>
              </a:rPr>
              <a:t/>
            </a:r>
            <a:br>
              <a:rPr lang="en-US" dirty="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Then </a:t>
            </a:r>
            <a:r>
              <a:rPr lang="en-US" dirty="0">
                <a:solidFill>
                  <a:schemeClr val="bg1"/>
                </a:solidFill>
                <a:latin typeface="Arial" pitchFamily="34" charset="0"/>
                <a:cs typeface="Arial" pitchFamily="34" charset="0"/>
              </a:rPr>
              <a:t>they shall take some of </a:t>
            </a:r>
            <a:r>
              <a:rPr lang="en-US" dirty="0">
                <a:solidFill>
                  <a:srgbClr val="7878DE"/>
                </a:solidFill>
                <a:latin typeface="Arial" pitchFamily="34" charset="0"/>
                <a:cs typeface="Arial" pitchFamily="34" charset="0"/>
              </a:rPr>
              <a:t>the blood </a:t>
            </a:r>
            <a:r>
              <a:rPr lang="en-US" dirty="0">
                <a:solidFill>
                  <a:schemeClr val="bg1"/>
                </a:solidFill>
                <a:latin typeface="Arial" pitchFamily="34" charset="0"/>
                <a:cs typeface="Arial" pitchFamily="34" charset="0"/>
              </a:rPr>
              <a:t>and put it on the two doorposts and the lintel of the houses in which they eat it. </a:t>
            </a:r>
            <a:r>
              <a:rPr lang="en-US" dirty="0" smtClean="0">
                <a:solidFill>
                  <a:schemeClr val="bg1"/>
                </a:solidFill>
                <a:latin typeface="Arial" pitchFamily="34" charset="0"/>
                <a:cs typeface="Arial" pitchFamily="34" charset="0"/>
              </a:rPr>
              <a:t> </a:t>
            </a:r>
            <a:r>
              <a:rPr lang="en-US" dirty="0">
                <a:solidFill>
                  <a:schemeClr val="bg1"/>
                </a:solidFill>
                <a:latin typeface="Arial" pitchFamily="34" charset="0"/>
                <a:cs typeface="Arial" pitchFamily="34" charset="0"/>
              </a:rPr>
              <a:t>They shall eat the flesh that night, roasted on the fire; with unleavened bread and bitter herbs they shall eat </a:t>
            </a:r>
            <a:r>
              <a:rPr lang="en-US" dirty="0" smtClean="0">
                <a:solidFill>
                  <a:schemeClr val="bg1"/>
                </a:solidFill>
                <a:latin typeface="Arial" pitchFamily="34" charset="0"/>
                <a:cs typeface="Arial" pitchFamily="34" charset="0"/>
              </a:rPr>
              <a:t>it… </a:t>
            </a:r>
            <a:r>
              <a:rPr lang="en-US" dirty="0">
                <a:solidFill>
                  <a:schemeClr val="bg1"/>
                </a:solidFill>
                <a:latin typeface="Arial" pitchFamily="34" charset="0"/>
                <a:cs typeface="Arial" pitchFamily="34" charset="0"/>
              </a:rPr>
              <a:t>In this manner you shall eat it: with your belt fastened, your sandals on your feet, and your staff in your hand. And you shall eat it in haste. </a:t>
            </a:r>
            <a:r>
              <a:rPr lang="en-US" dirty="0">
                <a:solidFill>
                  <a:srgbClr val="F89378"/>
                </a:solidFill>
                <a:latin typeface="Arial" pitchFamily="34" charset="0"/>
                <a:cs typeface="Arial" pitchFamily="34" charset="0"/>
              </a:rPr>
              <a:t>It is </a:t>
            </a:r>
            <a:r>
              <a:rPr lang="en-US" dirty="0" smtClean="0">
                <a:solidFill>
                  <a:srgbClr val="F89378"/>
                </a:solidFill>
                <a:latin typeface="Arial" pitchFamily="34" charset="0"/>
                <a:cs typeface="Arial" pitchFamily="34" charset="0"/>
              </a:rPr>
              <a:t>YHWH’s Passover</a:t>
            </a:r>
            <a:r>
              <a:rPr lang="en-US" dirty="0">
                <a:solidFill>
                  <a:srgbClr val="F89378"/>
                </a:solidFill>
                <a:latin typeface="Arial" pitchFamily="34" charset="0"/>
                <a:cs typeface="Arial" pitchFamily="34" charset="0"/>
              </a:rPr>
              <a:t>. </a:t>
            </a:r>
            <a:endParaRPr lang="en-US" dirty="0">
              <a:solidFill>
                <a:srgbClr val="F89378"/>
              </a:solidFill>
            </a:endParaRPr>
          </a:p>
        </p:txBody>
      </p:sp>
    </p:spTree>
    <p:extLst>
      <p:ext uri="{BB962C8B-B14F-4D97-AF65-F5344CB8AC3E}">
        <p14:creationId xmlns:p14="http://schemas.microsoft.com/office/powerpoint/2010/main" val="415811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305800" cy="6553200"/>
          </a:xfrm>
        </p:spPr>
        <p:txBody>
          <a:bodyPr/>
          <a:lstStyle/>
          <a:p>
            <a:pPr marL="0" indent="0">
              <a:buNone/>
            </a:pPr>
            <a:r>
              <a:rPr lang="en-US" dirty="0">
                <a:solidFill>
                  <a:schemeClr val="bg1">
                    <a:lumMod val="65000"/>
                  </a:schemeClr>
                </a:solidFill>
                <a:latin typeface="Arial" pitchFamily="34" charset="0"/>
                <a:cs typeface="Arial" pitchFamily="34" charset="0"/>
              </a:rPr>
              <a:t>Exodus </a:t>
            </a:r>
            <a:r>
              <a:rPr lang="en-US" dirty="0" smtClean="0">
                <a:solidFill>
                  <a:schemeClr val="bg1">
                    <a:lumMod val="65000"/>
                  </a:schemeClr>
                </a:solidFill>
                <a:latin typeface="Arial" pitchFamily="34" charset="0"/>
                <a:cs typeface="Arial" pitchFamily="34" charset="0"/>
              </a:rPr>
              <a:t>12:12–14 </a:t>
            </a:r>
            <a:r>
              <a:rPr lang="en-US" dirty="0">
                <a:solidFill>
                  <a:schemeClr val="bg1">
                    <a:lumMod val="65000"/>
                  </a:schemeClr>
                </a:solidFill>
                <a:latin typeface="Arial" pitchFamily="34" charset="0"/>
                <a:cs typeface="Arial" pitchFamily="34" charset="0"/>
              </a:rPr>
              <a:t/>
            </a:r>
            <a:br>
              <a:rPr lang="en-US" dirty="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For </a:t>
            </a:r>
            <a:r>
              <a:rPr lang="en-US" dirty="0">
                <a:solidFill>
                  <a:schemeClr val="bg1"/>
                </a:solidFill>
                <a:latin typeface="Arial" pitchFamily="34" charset="0"/>
                <a:cs typeface="Arial" pitchFamily="34" charset="0"/>
              </a:rPr>
              <a:t>I will pass through the land of Egypt that night, and I will strike all the </a:t>
            </a:r>
            <a:r>
              <a:rPr lang="en-US" dirty="0" smtClean="0">
                <a:solidFill>
                  <a:schemeClr val="bg1"/>
                </a:solidFill>
                <a:latin typeface="Arial" pitchFamily="34" charset="0"/>
                <a:cs typeface="Arial" pitchFamily="34" charset="0"/>
              </a:rPr>
              <a:t>firstborn… </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The </a:t>
            </a:r>
            <a:r>
              <a:rPr lang="en-US" dirty="0">
                <a:solidFill>
                  <a:schemeClr val="bg1"/>
                </a:solidFill>
                <a:latin typeface="Arial" pitchFamily="34" charset="0"/>
                <a:cs typeface="Arial" pitchFamily="34" charset="0"/>
              </a:rPr>
              <a:t>blood shall be a sign for you, on the houses where you are. And when I see the blood, I will pass over you, and no plague will befall you to destroy you, when I strike the land of Egypt.  </a:t>
            </a:r>
            <a:r>
              <a:rPr lang="en-US" dirty="0" smtClean="0">
                <a:solidFill>
                  <a:schemeClr val="bg1"/>
                </a:solidFill>
                <a:latin typeface="Arial" pitchFamily="34" charset="0"/>
                <a:cs typeface="Arial" pitchFamily="34" charset="0"/>
              </a:rPr>
              <a:t>This </a:t>
            </a:r>
            <a:r>
              <a:rPr lang="en-US" dirty="0">
                <a:solidFill>
                  <a:schemeClr val="bg1"/>
                </a:solidFill>
                <a:latin typeface="Arial" pitchFamily="34" charset="0"/>
                <a:cs typeface="Arial" pitchFamily="34" charset="0"/>
              </a:rPr>
              <a:t>day shall be for you a memorial day, and </a:t>
            </a:r>
            <a:r>
              <a:rPr lang="en-US" dirty="0">
                <a:solidFill>
                  <a:srgbClr val="F89378"/>
                </a:solidFill>
                <a:latin typeface="Arial" pitchFamily="34" charset="0"/>
                <a:cs typeface="Arial" pitchFamily="34" charset="0"/>
              </a:rPr>
              <a:t>you shall keep it as a feast to </a:t>
            </a:r>
            <a:r>
              <a:rPr lang="en-US" dirty="0" smtClean="0">
                <a:solidFill>
                  <a:srgbClr val="F89378"/>
                </a:solidFill>
                <a:latin typeface="Arial" pitchFamily="34" charset="0"/>
                <a:cs typeface="Arial" pitchFamily="34" charset="0"/>
              </a:rPr>
              <a:t>YHWH; </a:t>
            </a:r>
            <a:r>
              <a:rPr lang="en-US" dirty="0">
                <a:solidFill>
                  <a:srgbClr val="F89378"/>
                </a:solidFill>
                <a:latin typeface="Arial" pitchFamily="34" charset="0"/>
                <a:cs typeface="Arial" pitchFamily="34" charset="0"/>
              </a:rPr>
              <a:t>throughout your generations, as a statute </a:t>
            </a:r>
            <a:r>
              <a:rPr lang="en-US" dirty="0">
                <a:solidFill>
                  <a:srgbClr val="7878DE"/>
                </a:solidFill>
                <a:latin typeface="Arial" pitchFamily="34" charset="0"/>
                <a:cs typeface="Arial" pitchFamily="34" charset="0"/>
              </a:rPr>
              <a:t>forever</a:t>
            </a:r>
            <a:r>
              <a:rPr lang="en-US" dirty="0">
                <a:solidFill>
                  <a:srgbClr val="F89378"/>
                </a:solidFill>
                <a:latin typeface="Arial" pitchFamily="34" charset="0"/>
                <a:cs typeface="Arial" pitchFamily="34" charset="0"/>
              </a:rPr>
              <a:t>, you shall keep it as a feast.</a:t>
            </a:r>
          </a:p>
          <a:p>
            <a:pPr marL="0" indent="0">
              <a:buNone/>
            </a:pPr>
            <a:endParaRPr lang="en-US" dirty="0">
              <a:solidFill>
                <a:schemeClr val="bg1"/>
              </a:solidFill>
            </a:endParaRPr>
          </a:p>
        </p:txBody>
      </p:sp>
    </p:spTree>
    <p:extLst>
      <p:ext uri="{BB962C8B-B14F-4D97-AF65-F5344CB8AC3E}">
        <p14:creationId xmlns:p14="http://schemas.microsoft.com/office/powerpoint/2010/main" val="423117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09600"/>
            <a:ext cx="7772400" cy="4114800"/>
          </a:xfrm>
        </p:spPr>
        <p:txBody>
          <a:bodyPr/>
          <a:lstStyle/>
          <a:p>
            <a:pPr marL="0" indent="0">
              <a:buNone/>
            </a:pPr>
            <a:r>
              <a:rPr lang="en-US" dirty="0" smtClean="0">
                <a:solidFill>
                  <a:schemeClr val="bg1"/>
                </a:solidFill>
                <a:latin typeface="Arial" panose="020B0604020202020204" pitchFamily="34" charset="0"/>
                <a:cs typeface="Arial" panose="020B0604020202020204" pitchFamily="34" charset="0"/>
              </a:rPr>
              <a:t>Passover </a:t>
            </a:r>
            <a:r>
              <a:rPr lang="en-US" dirty="0">
                <a:solidFill>
                  <a:schemeClr val="bg1"/>
                </a:solidFill>
                <a:latin typeface="Arial" panose="020B0604020202020204" pitchFamily="34" charset="0"/>
                <a:cs typeface="Arial" panose="020B0604020202020204" pitchFamily="34" charset="0"/>
              </a:rPr>
              <a:t>starts at sunset, </a:t>
            </a:r>
            <a:br>
              <a:rPr lang="en-US" dirty="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and ends at the following </a:t>
            </a:r>
            <a:r>
              <a:rPr lang="en-US" dirty="0">
                <a:solidFill>
                  <a:schemeClr val="bg1"/>
                </a:solidFill>
                <a:latin typeface="Arial" panose="020B0604020202020204" pitchFamily="34" charset="0"/>
                <a:cs typeface="Arial" panose="020B0604020202020204" pitchFamily="34" charset="0"/>
              </a:rPr>
              <a:t>sunset.  </a:t>
            </a:r>
            <a:endParaRPr lang="en-US" dirty="0" smtClean="0">
              <a:solidFill>
                <a:schemeClr val="bg1"/>
              </a:solidFill>
              <a:latin typeface="Arial" panose="020B0604020202020204" pitchFamily="34" charset="0"/>
              <a:cs typeface="Arial" panose="020B0604020202020204" pitchFamily="34" charset="0"/>
            </a:endParaRPr>
          </a:p>
          <a:p>
            <a:pPr marL="0" indent="0">
              <a:buNone/>
            </a:pPr>
            <a:r>
              <a:rPr lang="en-US" dirty="0" smtClean="0">
                <a:solidFill>
                  <a:srgbClr val="F89378"/>
                </a:solidFill>
                <a:latin typeface="Arial" panose="020B0604020202020204" pitchFamily="34" charset="0"/>
                <a:cs typeface="Arial" panose="020B0604020202020204" pitchFamily="34" charset="0"/>
              </a:rPr>
              <a:t>Yeshua ate </a:t>
            </a:r>
            <a:r>
              <a:rPr lang="en-US" dirty="0">
                <a:solidFill>
                  <a:srgbClr val="F89378"/>
                </a:solidFill>
                <a:latin typeface="Arial" panose="020B0604020202020204" pitchFamily="34" charset="0"/>
                <a:cs typeface="Arial" panose="020B0604020202020204" pitchFamily="34" charset="0"/>
              </a:rPr>
              <a:t>his Passover meal in the evening that began Passover.  </a:t>
            </a:r>
            <a:endParaRPr lang="en-US" dirty="0" smtClean="0">
              <a:solidFill>
                <a:srgbClr val="F89378"/>
              </a:solidFill>
              <a:latin typeface="Arial" panose="020B0604020202020204" pitchFamily="34" charset="0"/>
              <a:cs typeface="Arial" panose="020B0604020202020204" pitchFamily="34" charset="0"/>
            </a:endParaRPr>
          </a:p>
          <a:p>
            <a:pPr marL="0" indent="0">
              <a:buNone/>
            </a:pPr>
            <a:r>
              <a:rPr lang="en-US" dirty="0" smtClean="0">
                <a:solidFill>
                  <a:schemeClr val="bg1"/>
                </a:solidFill>
                <a:latin typeface="Arial" panose="020B0604020202020204" pitchFamily="34" charset="0"/>
                <a:cs typeface="Arial" panose="020B0604020202020204" pitchFamily="34" charset="0"/>
              </a:rPr>
              <a:t>Before the next sunset, on Passover </a:t>
            </a:r>
            <a:r>
              <a:rPr lang="en-US" dirty="0">
                <a:solidFill>
                  <a:schemeClr val="bg1"/>
                </a:solidFill>
                <a:latin typeface="Arial" panose="020B0604020202020204" pitchFamily="34" charset="0"/>
                <a:cs typeface="Arial" panose="020B0604020202020204" pitchFamily="34" charset="0"/>
              </a:rPr>
              <a:t>day, he was nailed to cross, and became our Passover Lamb</a:t>
            </a:r>
            <a:r>
              <a:rPr lang="en-US" dirty="0" smtClean="0">
                <a:solidFill>
                  <a:schemeClr val="bg1"/>
                </a:solidFill>
                <a:latin typeface="Arial" panose="020B0604020202020204" pitchFamily="34" charset="0"/>
                <a:cs typeface="Arial" panose="020B0604020202020204" pitchFamily="34" charset="0"/>
              </a:rPr>
              <a:t>.</a:t>
            </a:r>
          </a:p>
          <a:p>
            <a:pPr marL="0" indent="0">
              <a:buNone/>
            </a:pPr>
            <a:endParaRPr lang="en-US" dirty="0">
              <a:solidFill>
                <a:schemeClr val="bg1"/>
              </a:solidFill>
              <a:latin typeface="Arial" panose="020B0604020202020204" pitchFamily="34" charset="0"/>
              <a:cs typeface="Arial" panose="020B0604020202020204" pitchFamily="34" charset="0"/>
            </a:endParaRPr>
          </a:p>
          <a:p>
            <a:pPr marL="0" indent="0">
              <a:buNone/>
            </a:pPr>
            <a:r>
              <a:rPr lang="en-US" dirty="0" smtClean="0">
                <a:solidFill>
                  <a:srgbClr val="7878DE"/>
                </a:solidFill>
                <a:latin typeface="Arial" panose="020B0604020202020204" pitchFamily="34" charset="0"/>
                <a:cs typeface="Arial" panose="020B0604020202020204" pitchFamily="34" charset="0"/>
              </a:rPr>
              <a:t>(Matthew 27)</a:t>
            </a:r>
            <a:endParaRPr lang="en-US" dirty="0">
              <a:solidFill>
                <a:srgbClr val="7878D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22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7772400" cy="4876800"/>
          </a:xfrm>
        </p:spPr>
        <p:txBody>
          <a:bodyPr/>
          <a:lstStyle/>
          <a:p>
            <a:pPr marL="0" indent="0">
              <a:buNone/>
            </a:pPr>
            <a:r>
              <a:rPr lang="en-US" dirty="0">
                <a:solidFill>
                  <a:schemeClr val="bg1">
                    <a:lumMod val="65000"/>
                  </a:schemeClr>
                </a:solidFill>
                <a:latin typeface="Arial" pitchFamily="34" charset="0"/>
                <a:cs typeface="Arial" pitchFamily="34" charset="0"/>
              </a:rPr>
              <a:t>1 Corinthians </a:t>
            </a:r>
            <a:r>
              <a:rPr lang="en-US" dirty="0" smtClean="0">
                <a:solidFill>
                  <a:schemeClr val="bg1">
                    <a:lumMod val="65000"/>
                  </a:schemeClr>
                </a:solidFill>
                <a:latin typeface="Arial" pitchFamily="34" charset="0"/>
                <a:cs typeface="Arial" pitchFamily="34" charset="0"/>
              </a:rPr>
              <a:t>5:7–8</a:t>
            </a:r>
            <a:r>
              <a:rPr lang="en-US" dirty="0">
                <a:solidFill>
                  <a:schemeClr val="bg1">
                    <a:lumMod val="65000"/>
                  </a:schemeClr>
                </a:solidFill>
                <a:latin typeface="Arial" pitchFamily="34" charset="0"/>
                <a:cs typeface="Arial" pitchFamily="34" charset="0"/>
              </a:rPr>
              <a:t/>
            </a:r>
            <a:br>
              <a:rPr lang="en-US" dirty="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Cleanse </a:t>
            </a:r>
            <a:r>
              <a:rPr lang="en-US" dirty="0">
                <a:solidFill>
                  <a:schemeClr val="bg1"/>
                </a:solidFill>
                <a:latin typeface="Arial" pitchFamily="34" charset="0"/>
                <a:cs typeface="Arial" pitchFamily="34" charset="0"/>
              </a:rPr>
              <a:t>out the old leaven that you may be a new lump, as you really are unleavened. For </a:t>
            </a:r>
            <a:r>
              <a:rPr lang="en-US" dirty="0">
                <a:solidFill>
                  <a:srgbClr val="FF9966"/>
                </a:solidFill>
                <a:latin typeface="Arial" pitchFamily="34" charset="0"/>
                <a:cs typeface="Arial" pitchFamily="34" charset="0"/>
              </a:rPr>
              <a:t>Christ, our Passover lamb</a:t>
            </a:r>
            <a:r>
              <a:rPr lang="en-US" dirty="0">
                <a:solidFill>
                  <a:schemeClr val="bg1"/>
                </a:solidFill>
                <a:latin typeface="Arial" pitchFamily="34" charset="0"/>
                <a:cs typeface="Arial" pitchFamily="34" charset="0"/>
              </a:rPr>
              <a:t>, has been sacrificed. </a:t>
            </a:r>
            <a:r>
              <a:rPr lang="en-US" dirty="0" smtClean="0">
                <a:solidFill>
                  <a:srgbClr val="7878DE"/>
                </a:solidFill>
                <a:latin typeface="Arial" pitchFamily="34" charset="0"/>
                <a:cs typeface="Arial" pitchFamily="34" charset="0"/>
              </a:rPr>
              <a:t>Let </a:t>
            </a:r>
            <a:r>
              <a:rPr lang="en-US" dirty="0">
                <a:solidFill>
                  <a:srgbClr val="7878DE"/>
                </a:solidFill>
                <a:latin typeface="Arial" pitchFamily="34" charset="0"/>
                <a:cs typeface="Arial" pitchFamily="34" charset="0"/>
              </a:rPr>
              <a:t>us therefore celebrate the festival</a:t>
            </a:r>
            <a:r>
              <a:rPr lang="en-US" dirty="0">
                <a:solidFill>
                  <a:schemeClr val="bg1"/>
                </a:solidFill>
                <a:latin typeface="Arial" pitchFamily="34" charset="0"/>
                <a:cs typeface="Arial" pitchFamily="34" charset="0"/>
              </a:rPr>
              <a:t>, not with the old leaven, the leaven of malice and evil, but with the unleavened bread of sincerity and truth.</a:t>
            </a:r>
          </a:p>
          <a:p>
            <a:pPr marL="0" indent="0">
              <a:buNone/>
            </a:pPr>
            <a:endParaRPr lang="en-US" dirty="0"/>
          </a:p>
        </p:txBody>
      </p:sp>
      <p:sp>
        <p:nvSpPr>
          <p:cNvPr id="4" name="Content Placeholder 2"/>
          <p:cNvSpPr txBox="1">
            <a:spLocks/>
          </p:cNvSpPr>
          <p:nvPr/>
        </p:nvSpPr>
        <p:spPr bwMode="auto">
          <a:xfrm>
            <a:off x="457200" y="5334000"/>
            <a:ext cx="6248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kern="0" dirty="0" smtClean="0">
                <a:solidFill>
                  <a:schemeClr val="bg1">
                    <a:lumMod val="65000"/>
                  </a:schemeClr>
                </a:solidFill>
                <a:latin typeface="Arial" pitchFamily="34" charset="0"/>
                <a:cs typeface="Arial" pitchFamily="34" charset="0"/>
              </a:rPr>
              <a:t>Note: </a:t>
            </a:r>
            <a:r>
              <a:rPr lang="en-US" kern="0" dirty="0" smtClean="0">
                <a:solidFill>
                  <a:schemeClr val="bg1"/>
                </a:solidFill>
                <a:latin typeface="Arial" pitchFamily="34" charset="0"/>
                <a:cs typeface="Arial" pitchFamily="34" charset="0"/>
              </a:rPr>
              <a:t>Corinth was mostly Gentile!</a:t>
            </a:r>
            <a:endParaRPr lang="en-US" kern="0" dirty="0">
              <a:solidFill>
                <a:schemeClr val="bg1"/>
              </a:solidFill>
            </a:endParaRPr>
          </a:p>
        </p:txBody>
      </p:sp>
    </p:spTree>
    <p:extLst>
      <p:ext uri="{BB962C8B-B14F-4D97-AF65-F5344CB8AC3E}">
        <p14:creationId xmlns:p14="http://schemas.microsoft.com/office/powerpoint/2010/main" val="214227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438400"/>
            <a:ext cx="8305800" cy="2362200"/>
          </a:xfrm>
        </p:spPr>
        <p:txBody>
          <a:bodyPr/>
          <a:lstStyle/>
          <a:p>
            <a:pPr marL="0" indent="0">
              <a:buNone/>
            </a:pPr>
            <a:r>
              <a:rPr lang="en-US" dirty="0">
                <a:solidFill>
                  <a:schemeClr val="bg1">
                    <a:lumMod val="65000"/>
                  </a:schemeClr>
                </a:solidFill>
                <a:latin typeface="Arial" pitchFamily="34" charset="0"/>
                <a:cs typeface="Arial" pitchFamily="34" charset="0"/>
              </a:rPr>
              <a:t>Ezekiel </a:t>
            </a:r>
            <a:r>
              <a:rPr lang="en-US" dirty="0" smtClean="0">
                <a:solidFill>
                  <a:schemeClr val="bg1">
                    <a:lumMod val="65000"/>
                  </a:schemeClr>
                </a:solidFill>
                <a:latin typeface="Arial" pitchFamily="34" charset="0"/>
                <a:cs typeface="Arial" pitchFamily="34" charset="0"/>
              </a:rPr>
              <a:t>45:21</a:t>
            </a:r>
            <a:r>
              <a:rPr lang="en-US" dirty="0">
                <a:solidFill>
                  <a:schemeClr val="bg1">
                    <a:lumMod val="65000"/>
                  </a:schemeClr>
                </a:solidFill>
                <a:latin typeface="Arial" pitchFamily="34" charset="0"/>
                <a:cs typeface="Arial" pitchFamily="34" charset="0"/>
              </a:rPr>
              <a:t/>
            </a:r>
            <a:br>
              <a:rPr lang="en-US" dirty="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In </a:t>
            </a:r>
            <a:r>
              <a:rPr lang="en-US" dirty="0">
                <a:solidFill>
                  <a:schemeClr val="bg1"/>
                </a:solidFill>
                <a:latin typeface="Arial" pitchFamily="34" charset="0"/>
                <a:cs typeface="Arial" pitchFamily="34" charset="0"/>
              </a:rPr>
              <a:t>the first month, on the fourteenth day of the month, you shall celebrate the Feast of the </a:t>
            </a:r>
            <a:r>
              <a:rPr lang="en-US" dirty="0" smtClean="0">
                <a:solidFill>
                  <a:schemeClr val="bg1"/>
                </a:solidFill>
                <a:latin typeface="Arial" pitchFamily="34" charset="0"/>
                <a:cs typeface="Arial" pitchFamily="34" charset="0"/>
              </a:rPr>
              <a:t>Passover.</a:t>
            </a:r>
            <a:endParaRPr lang="en-US" dirty="0">
              <a:solidFill>
                <a:schemeClr val="bg1"/>
              </a:solidFill>
            </a:endParaRPr>
          </a:p>
        </p:txBody>
      </p:sp>
      <p:sp>
        <p:nvSpPr>
          <p:cNvPr id="4" name="Content Placeholder 2"/>
          <p:cNvSpPr txBox="1">
            <a:spLocks/>
          </p:cNvSpPr>
          <p:nvPr/>
        </p:nvSpPr>
        <p:spPr bwMode="auto">
          <a:xfrm>
            <a:off x="304800" y="381000"/>
            <a:ext cx="86106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kern="0" dirty="0" smtClean="0">
                <a:solidFill>
                  <a:schemeClr val="bg1"/>
                </a:solidFill>
                <a:latin typeface="Arial" pitchFamily="34" charset="0"/>
                <a:cs typeface="Arial" pitchFamily="34" charset="0"/>
              </a:rPr>
              <a:t>We celebrate in remembrance!</a:t>
            </a:r>
          </a:p>
          <a:p>
            <a:pPr marL="0" indent="0">
              <a:buFontTx/>
              <a:buNone/>
            </a:pPr>
            <a:r>
              <a:rPr lang="en-US" kern="0" dirty="0" smtClean="0">
                <a:solidFill>
                  <a:srgbClr val="F89378"/>
                </a:solidFill>
                <a:latin typeface="Arial" pitchFamily="34" charset="0"/>
                <a:cs typeface="Arial" pitchFamily="34" charset="0"/>
              </a:rPr>
              <a:t>Even in the end times, during the millennium, we will still be celebrating the Passover:</a:t>
            </a:r>
            <a:endParaRPr lang="en-US" kern="0" dirty="0">
              <a:solidFill>
                <a:srgbClr val="F89378"/>
              </a:solidFill>
            </a:endParaRPr>
          </a:p>
        </p:txBody>
      </p:sp>
    </p:spTree>
    <p:extLst>
      <p:ext uri="{BB962C8B-B14F-4D97-AF65-F5344CB8AC3E}">
        <p14:creationId xmlns:p14="http://schemas.microsoft.com/office/powerpoint/2010/main" val="261983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46482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Passover</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371600"/>
            <a:ext cx="8382000" cy="3581400"/>
          </a:xfrm>
        </p:spPr>
        <p:txBody>
          <a:bodyPr/>
          <a:lstStyle/>
          <a:p>
            <a:r>
              <a:rPr lang="en-US" dirty="0" smtClean="0">
                <a:solidFill>
                  <a:schemeClr val="bg1"/>
                </a:solidFill>
                <a:latin typeface="Arial" panose="020B0604020202020204" pitchFamily="34" charset="0"/>
                <a:cs typeface="Arial" panose="020B0604020202020204" pitchFamily="34" charset="0"/>
              </a:rPr>
              <a:t>Recalls the </a:t>
            </a:r>
            <a:r>
              <a:rPr lang="en-US" dirty="0" smtClean="0">
                <a:solidFill>
                  <a:schemeClr val="accent2">
                    <a:lumMod val="60000"/>
                    <a:lumOff val="40000"/>
                  </a:schemeClr>
                </a:solidFill>
                <a:latin typeface="Arial" panose="020B0604020202020204" pitchFamily="34" charset="0"/>
                <a:cs typeface="Arial" panose="020B0604020202020204" pitchFamily="34" charset="0"/>
              </a:rPr>
              <a:t>passing over </a:t>
            </a:r>
            <a:r>
              <a:rPr lang="en-US" dirty="0" smtClean="0">
                <a:solidFill>
                  <a:schemeClr val="bg1"/>
                </a:solidFill>
                <a:latin typeface="Arial" panose="020B0604020202020204" pitchFamily="34" charset="0"/>
                <a:cs typeface="Arial" panose="020B0604020202020204" pitchFamily="34" charset="0"/>
              </a:rPr>
              <a:t>of the destroyer - death to every household not covered by the blood of the sacrificed lamb</a:t>
            </a:r>
          </a:p>
          <a:p>
            <a:r>
              <a:rPr lang="en-US" dirty="0" smtClean="0">
                <a:solidFill>
                  <a:schemeClr val="bg1"/>
                </a:solidFill>
                <a:latin typeface="Arial" panose="020B0604020202020204" pitchFamily="34" charset="0"/>
                <a:cs typeface="Arial" panose="020B0604020202020204" pitchFamily="34" charset="0"/>
              </a:rPr>
              <a:t>Looks forward to the sacrifice of Yeshua </a:t>
            </a:r>
            <a:br>
              <a:rPr lang="en-US" dirty="0" smtClean="0">
                <a:solidFill>
                  <a:schemeClr val="bg1"/>
                </a:solidFill>
                <a:latin typeface="Arial" panose="020B0604020202020204" pitchFamily="34" charset="0"/>
                <a:cs typeface="Arial" panose="020B0604020202020204" pitchFamily="34" charset="0"/>
              </a:rPr>
            </a:br>
            <a:r>
              <a:rPr lang="en-US" dirty="0" smtClean="0">
                <a:solidFill>
                  <a:srgbClr val="F89378"/>
                </a:solidFill>
                <a:latin typeface="Arial" panose="020B0604020202020204" pitchFamily="34" charset="0"/>
                <a:cs typeface="Arial" panose="020B0604020202020204" pitchFamily="34" charset="0"/>
              </a:rPr>
              <a:t>on the very same day</a:t>
            </a:r>
            <a:r>
              <a:rPr lang="en-US" dirty="0" smtClean="0">
                <a:solidFill>
                  <a:schemeClr val="bg1"/>
                </a:solidFill>
                <a:latin typeface="Arial" panose="020B0604020202020204" pitchFamily="34" charset="0"/>
                <a:cs typeface="Arial" panose="020B0604020202020204" pitchFamily="34" charset="0"/>
              </a:rPr>
              <a:t>, when he was crucified as our sacrificial Lamb</a:t>
            </a:r>
          </a:p>
        </p:txBody>
      </p:sp>
    </p:spTree>
    <p:extLst>
      <p:ext uri="{BB962C8B-B14F-4D97-AF65-F5344CB8AC3E}">
        <p14:creationId xmlns:p14="http://schemas.microsoft.com/office/powerpoint/2010/main" val="59739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2.kqed.org/bayareabites/wp-content/uploads/sites/24/2014/04/final-matz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896" y="0"/>
            <a:ext cx="102972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33400"/>
            <a:ext cx="7772400" cy="1143000"/>
          </a:xfrm>
          <a:effectLst>
            <a:outerShdw blurRad="50800" dist="38100" dir="2700000" algn="tl" rotWithShape="0">
              <a:schemeClr val="bg1">
                <a:alpha val="40000"/>
              </a:schemeClr>
            </a:outerShdw>
          </a:effectLst>
        </p:spPr>
        <p:txBody>
          <a:bodyPr/>
          <a:lstStyle/>
          <a:p>
            <a:r>
              <a:rPr lang="en-US" sz="8000" dirty="0" smtClean="0">
                <a:solidFill>
                  <a:srgbClr val="582C00"/>
                </a:solidFill>
                <a:latin typeface="Nyala" panose="02000504070300020003" pitchFamily="2" charset="0"/>
              </a:rPr>
              <a:t>Unleavened Bread</a:t>
            </a:r>
            <a:endParaRPr lang="en-US" sz="8000" dirty="0">
              <a:solidFill>
                <a:srgbClr val="582C00"/>
              </a:solidFill>
              <a:latin typeface="Nyala" panose="02000504070300020003" pitchFamily="2" charset="0"/>
            </a:endParaRPr>
          </a:p>
        </p:txBody>
      </p:sp>
    </p:spTree>
    <p:extLst>
      <p:ext uri="{BB962C8B-B14F-4D97-AF65-F5344CB8AC3E}">
        <p14:creationId xmlns:p14="http://schemas.microsoft.com/office/powerpoint/2010/main" val="1569317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7696200" cy="3733800"/>
          </a:xfrm>
        </p:spPr>
        <p:txBody>
          <a:bodyPr/>
          <a:lstStyle/>
          <a:p>
            <a:pPr marL="0" indent="0">
              <a:buNone/>
            </a:pPr>
            <a:r>
              <a:rPr lang="en-US" dirty="0" smtClean="0">
                <a:solidFill>
                  <a:schemeClr val="bg1">
                    <a:lumMod val="65000"/>
                  </a:schemeClr>
                </a:solidFill>
                <a:latin typeface="Arial" pitchFamily="34" charset="0"/>
                <a:cs typeface="Arial" pitchFamily="34" charset="0"/>
              </a:rPr>
              <a:t>Leviticus 23:6-7 </a:t>
            </a:r>
            <a:r>
              <a:rPr lang="en-US" dirty="0" smtClean="0">
                <a:solidFill>
                  <a:schemeClr val="bg1">
                    <a:lumMod val="65000"/>
                  </a:schemeClr>
                </a:solidFill>
                <a:latin typeface="Arial" pitchFamily="34" charset="0"/>
                <a:cs typeface="Arial" pitchFamily="34" charset="0"/>
              </a:rPr>
              <a:t/>
            </a:r>
            <a:br>
              <a:rPr lang="en-US"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And </a:t>
            </a:r>
            <a:r>
              <a:rPr lang="en-US" dirty="0" smtClean="0">
                <a:solidFill>
                  <a:schemeClr val="bg1"/>
                </a:solidFill>
                <a:latin typeface="Arial" pitchFamily="34" charset="0"/>
                <a:cs typeface="Arial" pitchFamily="34" charset="0"/>
              </a:rPr>
              <a:t>on the fifteenth day of the same month is the feast of </a:t>
            </a:r>
            <a:r>
              <a:rPr lang="en-US" dirty="0" smtClean="0">
                <a:solidFill>
                  <a:srgbClr val="F89378"/>
                </a:solidFill>
                <a:latin typeface="Arial" pitchFamily="34" charset="0"/>
                <a:cs typeface="Arial" pitchFamily="34" charset="0"/>
              </a:rPr>
              <a:t>Unleavened Bread </a:t>
            </a:r>
            <a:r>
              <a:rPr lang="en-US" dirty="0" smtClean="0">
                <a:solidFill>
                  <a:schemeClr val="bg1"/>
                </a:solidFill>
                <a:latin typeface="Arial" pitchFamily="34" charset="0"/>
                <a:cs typeface="Arial" pitchFamily="34" charset="0"/>
              </a:rPr>
              <a:t>to YHWH; for seven days you shall eat unleavened bread. On the first day you shall have a holy convocation; you shall not do any ordinary work. </a:t>
            </a:r>
            <a:r>
              <a:rPr lang="en-US" dirty="0" smtClean="0">
                <a:solidFill>
                  <a:srgbClr val="F89378"/>
                </a:solidFill>
                <a:latin typeface="Arial" pitchFamily="34" charset="0"/>
                <a:cs typeface="Arial" pitchFamily="34" charset="0"/>
              </a:rPr>
              <a:t> </a:t>
            </a:r>
          </a:p>
          <a:p>
            <a:pPr marL="0" indent="0">
              <a:buNone/>
            </a:pPr>
            <a:endParaRPr lang="en-US" dirty="0"/>
          </a:p>
        </p:txBody>
      </p:sp>
    </p:spTree>
    <p:extLst>
      <p:ext uri="{BB962C8B-B14F-4D97-AF65-F5344CB8AC3E}">
        <p14:creationId xmlns:p14="http://schemas.microsoft.com/office/powerpoint/2010/main" val="24596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305800" cy="6553200"/>
          </a:xfrm>
        </p:spPr>
        <p:txBody>
          <a:bodyPr/>
          <a:lstStyle/>
          <a:p>
            <a:pPr marL="0" indent="0">
              <a:buNone/>
            </a:pPr>
            <a:r>
              <a:rPr lang="en-US" dirty="0">
                <a:solidFill>
                  <a:schemeClr val="bg1">
                    <a:lumMod val="65000"/>
                  </a:schemeClr>
                </a:solidFill>
                <a:latin typeface="Arial" pitchFamily="34" charset="0"/>
                <a:cs typeface="Arial" pitchFamily="34" charset="0"/>
              </a:rPr>
              <a:t>Exodus </a:t>
            </a:r>
            <a:r>
              <a:rPr lang="en-US" dirty="0" smtClean="0">
                <a:solidFill>
                  <a:schemeClr val="bg1">
                    <a:lumMod val="65000"/>
                  </a:schemeClr>
                </a:solidFill>
                <a:latin typeface="Arial" pitchFamily="34" charset="0"/>
                <a:cs typeface="Arial" pitchFamily="34" charset="0"/>
              </a:rPr>
              <a:t>12:7–11 </a:t>
            </a:r>
            <a:r>
              <a:rPr lang="en-US" dirty="0">
                <a:solidFill>
                  <a:schemeClr val="bg1">
                    <a:lumMod val="65000"/>
                  </a:schemeClr>
                </a:solidFill>
                <a:latin typeface="Arial" pitchFamily="34" charset="0"/>
                <a:cs typeface="Arial" pitchFamily="34" charset="0"/>
              </a:rPr>
              <a:t/>
            </a:r>
            <a:br>
              <a:rPr lang="en-US" dirty="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Then </a:t>
            </a:r>
            <a:r>
              <a:rPr lang="en-US" dirty="0">
                <a:solidFill>
                  <a:schemeClr val="bg1"/>
                </a:solidFill>
                <a:latin typeface="Arial" pitchFamily="34" charset="0"/>
                <a:cs typeface="Arial" pitchFamily="34" charset="0"/>
              </a:rPr>
              <a:t>they shall take some of </a:t>
            </a:r>
            <a:r>
              <a:rPr lang="en-US" dirty="0">
                <a:solidFill>
                  <a:srgbClr val="7878DE"/>
                </a:solidFill>
                <a:latin typeface="Arial" pitchFamily="34" charset="0"/>
                <a:cs typeface="Arial" pitchFamily="34" charset="0"/>
              </a:rPr>
              <a:t>the blood </a:t>
            </a:r>
            <a:r>
              <a:rPr lang="en-US" dirty="0">
                <a:solidFill>
                  <a:schemeClr val="bg1"/>
                </a:solidFill>
                <a:latin typeface="Arial" pitchFamily="34" charset="0"/>
                <a:cs typeface="Arial" pitchFamily="34" charset="0"/>
              </a:rPr>
              <a:t>and put it on the two doorposts and the lintel of the houses in which they eat it. </a:t>
            </a:r>
            <a:r>
              <a:rPr lang="en-US" dirty="0" smtClean="0">
                <a:solidFill>
                  <a:schemeClr val="bg1"/>
                </a:solidFill>
                <a:latin typeface="Arial" pitchFamily="34" charset="0"/>
                <a:cs typeface="Arial" pitchFamily="34" charset="0"/>
              </a:rPr>
              <a:t> </a:t>
            </a:r>
            <a:r>
              <a:rPr lang="en-US" dirty="0">
                <a:solidFill>
                  <a:schemeClr val="bg1"/>
                </a:solidFill>
                <a:latin typeface="Arial" pitchFamily="34" charset="0"/>
                <a:cs typeface="Arial" pitchFamily="34" charset="0"/>
              </a:rPr>
              <a:t>They shall eat the flesh that night, roasted on the fire; with unleavened bread and bitter herbs they shall eat </a:t>
            </a:r>
            <a:r>
              <a:rPr lang="en-US" dirty="0" smtClean="0">
                <a:solidFill>
                  <a:schemeClr val="bg1"/>
                </a:solidFill>
                <a:latin typeface="Arial" pitchFamily="34" charset="0"/>
                <a:cs typeface="Arial" pitchFamily="34" charset="0"/>
              </a:rPr>
              <a:t>it… </a:t>
            </a:r>
            <a:r>
              <a:rPr lang="en-US" dirty="0">
                <a:solidFill>
                  <a:schemeClr val="bg1"/>
                </a:solidFill>
                <a:latin typeface="Arial" pitchFamily="34" charset="0"/>
                <a:cs typeface="Arial" pitchFamily="34" charset="0"/>
              </a:rPr>
              <a:t>In this manner you shall eat it: with your belt fastened, your sandals on your feet, and your staff in your hand. </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And </a:t>
            </a:r>
            <a:r>
              <a:rPr lang="en-US" dirty="0">
                <a:solidFill>
                  <a:schemeClr val="bg1"/>
                </a:solidFill>
                <a:latin typeface="Arial" pitchFamily="34" charset="0"/>
                <a:cs typeface="Arial" pitchFamily="34" charset="0"/>
              </a:rPr>
              <a:t>you shall eat it in haste. </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dirty="0" smtClean="0">
                <a:solidFill>
                  <a:srgbClr val="F89378"/>
                </a:solidFill>
                <a:latin typeface="Arial" pitchFamily="34" charset="0"/>
                <a:cs typeface="Arial" pitchFamily="34" charset="0"/>
              </a:rPr>
              <a:t>It </a:t>
            </a:r>
            <a:r>
              <a:rPr lang="en-US" dirty="0">
                <a:solidFill>
                  <a:srgbClr val="F89378"/>
                </a:solidFill>
                <a:latin typeface="Arial" pitchFamily="34" charset="0"/>
                <a:cs typeface="Arial" pitchFamily="34" charset="0"/>
              </a:rPr>
              <a:t>is </a:t>
            </a:r>
            <a:r>
              <a:rPr lang="en-US" dirty="0" smtClean="0">
                <a:solidFill>
                  <a:srgbClr val="F89378"/>
                </a:solidFill>
                <a:latin typeface="Arial" pitchFamily="34" charset="0"/>
                <a:cs typeface="Arial" pitchFamily="34" charset="0"/>
              </a:rPr>
              <a:t>YHWH’s Passover</a:t>
            </a:r>
            <a:r>
              <a:rPr lang="en-US" dirty="0">
                <a:solidFill>
                  <a:srgbClr val="F89378"/>
                </a:solidFill>
                <a:latin typeface="Arial" pitchFamily="34" charset="0"/>
                <a:cs typeface="Arial" pitchFamily="34" charset="0"/>
              </a:rPr>
              <a:t>. </a:t>
            </a:r>
            <a:endParaRPr lang="en-US" dirty="0">
              <a:solidFill>
                <a:srgbClr val="F89378"/>
              </a:solidFill>
            </a:endParaRPr>
          </a:p>
        </p:txBody>
      </p:sp>
    </p:spTree>
    <p:extLst>
      <p:ext uri="{BB962C8B-B14F-4D97-AF65-F5344CB8AC3E}">
        <p14:creationId xmlns:p14="http://schemas.microsoft.com/office/powerpoint/2010/main" val="402375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66700"/>
            <a:ext cx="8229600" cy="6553200"/>
          </a:xfrm>
        </p:spPr>
        <p:txBody>
          <a:bodyPr/>
          <a:lstStyle/>
          <a:p>
            <a:pPr marL="0" indent="0">
              <a:buNone/>
            </a:pPr>
            <a:r>
              <a:rPr lang="en-US" dirty="0">
                <a:solidFill>
                  <a:schemeClr val="bg1">
                    <a:lumMod val="65000"/>
                  </a:schemeClr>
                </a:solidFill>
                <a:latin typeface="Arial" pitchFamily="34" charset="0"/>
                <a:cs typeface="Arial" pitchFamily="34" charset="0"/>
              </a:rPr>
              <a:t>Exodus </a:t>
            </a:r>
            <a:r>
              <a:rPr lang="en-US" dirty="0" smtClean="0">
                <a:solidFill>
                  <a:schemeClr val="bg1">
                    <a:lumMod val="65000"/>
                  </a:schemeClr>
                </a:solidFill>
                <a:latin typeface="Arial" pitchFamily="34" charset="0"/>
                <a:cs typeface="Arial" pitchFamily="34" charset="0"/>
              </a:rPr>
              <a:t>12:15–16 </a:t>
            </a:r>
            <a:r>
              <a:rPr lang="en-US" dirty="0">
                <a:solidFill>
                  <a:schemeClr val="bg1">
                    <a:lumMod val="65000"/>
                  </a:schemeClr>
                </a:solidFill>
                <a:latin typeface="Arial" pitchFamily="34" charset="0"/>
                <a:cs typeface="Arial" pitchFamily="34" charset="0"/>
              </a:rPr>
              <a:t/>
            </a:r>
            <a:br>
              <a:rPr lang="en-US" dirty="0">
                <a:solidFill>
                  <a:schemeClr val="bg1">
                    <a:lumMod val="65000"/>
                  </a:schemeClr>
                </a:solidFill>
                <a:latin typeface="Arial" pitchFamily="34" charset="0"/>
                <a:cs typeface="Arial" pitchFamily="34" charset="0"/>
              </a:rPr>
            </a:br>
            <a:r>
              <a:rPr lang="en-US" dirty="0" smtClean="0">
                <a:solidFill>
                  <a:srgbClr val="F89378"/>
                </a:solidFill>
                <a:latin typeface="Arial" pitchFamily="34" charset="0"/>
                <a:cs typeface="Arial" pitchFamily="34" charset="0"/>
              </a:rPr>
              <a:t>Seven </a:t>
            </a:r>
            <a:r>
              <a:rPr lang="en-US" dirty="0">
                <a:solidFill>
                  <a:srgbClr val="F89378"/>
                </a:solidFill>
                <a:latin typeface="Arial" pitchFamily="34" charset="0"/>
                <a:cs typeface="Arial" pitchFamily="34" charset="0"/>
              </a:rPr>
              <a:t>days you shall eat unleavened bread. </a:t>
            </a:r>
            <a:r>
              <a:rPr lang="en-US" dirty="0">
                <a:solidFill>
                  <a:schemeClr val="bg1"/>
                </a:solidFill>
                <a:latin typeface="Arial" pitchFamily="34" charset="0"/>
                <a:cs typeface="Arial" pitchFamily="34" charset="0"/>
              </a:rPr>
              <a:t>On the first day you shall remove leaven out of your houses, for if anyone eats what is leavened, from the first day until the seventh day, that person shall be cut off from Israel. </a:t>
            </a:r>
            <a:r>
              <a:rPr lang="en-US" dirty="0" smtClean="0">
                <a:solidFill>
                  <a:schemeClr val="bg1"/>
                </a:solidFill>
                <a:latin typeface="Arial" pitchFamily="34" charset="0"/>
                <a:cs typeface="Arial" pitchFamily="34" charset="0"/>
              </a:rPr>
              <a:t> </a:t>
            </a:r>
            <a:r>
              <a:rPr lang="en-US" dirty="0">
                <a:solidFill>
                  <a:schemeClr val="bg1"/>
                </a:solidFill>
                <a:latin typeface="Arial" pitchFamily="34" charset="0"/>
                <a:cs typeface="Arial" pitchFamily="34" charset="0"/>
              </a:rPr>
              <a:t>On the first day you shall hold a holy assembly, and on the seventh day a holy assembly. No work shall be done on those days. But what everyone needs </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to </a:t>
            </a:r>
            <a:r>
              <a:rPr lang="en-US" dirty="0">
                <a:solidFill>
                  <a:schemeClr val="bg1"/>
                </a:solidFill>
                <a:latin typeface="Arial" pitchFamily="34" charset="0"/>
                <a:cs typeface="Arial" pitchFamily="34" charset="0"/>
              </a:rPr>
              <a:t>eat, that alone may be </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prepared </a:t>
            </a:r>
            <a:r>
              <a:rPr lang="en-US" dirty="0">
                <a:solidFill>
                  <a:schemeClr val="bg1"/>
                </a:solidFill>
                <a:latin typeface="Arial" pitchFamily="34" charset="0"/>
                <a:cs typeface="Arial" pitchFamily="34" charset="0"/>
              </a:rPr>
              <a:t>by you. </a:t>
            </a:r>
          </a:p>
        </p:txBody>
      </p:sp>
    </p:spTree>
    <p:extLst>
      <p:ext uri="{BB962C8B-B14F-4D97-AF65-F5344CB8AC3E}">
        <p14:creationId xmlns:p14="http://schemas.microsoft.com/office/powerpoint/2010/main" val="123567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0" y="2057400"/>
            <a:ext cx="3590544" cy="762000"/>
          </a:xfrm>
        </p:spPr>
        <p:txBody>
          <a:bodyPr/>
          <a:lstStyle/>
          <a:p>
            <a:pPr marL="0" indent="0" algn="ctr">
              <a:buNone/>
            </a:pPr>
            <a:r>
              <a:rPr lang="en-US" dirty="0" smtClean="0">
                <a:solidFill>
                  <a:srgbClr val="7878DE"/>
                </a:solidFill>
                <a:latin typeface="Arial" pitchFamily="34" charset="0"/>
                <a:cs typeface="Arial" pitchFamily="34" charset="0"/>
              </a:rPr>
              <a:t>TODAY</a:t>
            </a:r>
            <a:endParaRPr lang="en-US" dirty="0">
              <a:solidFill>
                <a:schemeClr val="bg1"/>
              </a:solidFill>
            </a:endParaRPr>
          </a:p>
          <a:p>
            <a:pPr marL="0" indent="0" algn="ctr">
              <a:buNone/>
            </a:pPr>
            <a:endParaRPr lang="en-US" dirty="0">
              <a:solidFill>
                <a:schemeClr val="bg1"/>
              </a:solidFill>
            </a:endParaRPr>
          </a:p>
        </p:txBody>
      </p:sp>
      <p:sp>
        <p:nvSpPr>
          <p:cNvPr id="4" name="Content Placeholder 2"/>
          <p:cNvSpPr txBox="1">
            <a:spLocks/>
          </p:cNvSpPr>
          <p:nvPr/>
        </p:nvSpPr>
        <p:spPr bwMode="auto">
          <a:xfrm>
            <a:off x="2362200" y="762000"/>
            <a:ext cx="4114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rgbClr val="F89378"/>
                </a:solidFill>
                <a:latin typeface="Arial" pitchFamily="34" charset="0"/>
                <a:cs typeface="Arial" pitchFamily="34" charset="0"/>
              </a:rPr>
              <a:t>The Old Testament</a:t>
            </a:r>
            <a:endParaRPr lang="en-US" dirty="0" smtClean="0">
              <a:solidFill>
                <a:schemeClr val="accent2">
                  <a:lumMod val="60000"/>
                  <a:lumOff val="40000"/>
                </a:schemeClr>
              </a:solidFill>
              <a:latin typeface="Arial" pitchFamily="34" charset="0"/>
              <a:cs typeface="Arial" pitchFamily="34" charset="0"/>
            </a:endParaRPr>
          </a:p>
        </p:txBody>
      </p:sp>
      <p:sp>
        <p:nvSpPr>
          <p:cNvPr id="5" name="Content Placeholder 2"/>
          <p:cNvSpPr txBox="1">
            <a:spLocks/>
          </p:cNvSpPr>
          <p:nvPr/>
        </p:nvSpPr>
        <p:spPr bwMode="auto">
          <a:xfrm>
            <a:off x="1752600" y="1352550"/>
            <a:ext cx="60960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a:solidFill>
                  <a:schemeClr val="bg1"/>
                </a:solidFill>
                <a:latin typeface="Arial" pitchFamily="34" charset="0"/>
                <a:cs typeface="Arial" pitchFamily="34" charset="0"/>
              </a:rPr>
              <a:t>a</a:t>
            </a:r>
            <a:r>
              <a:rPr lang="en-US" dirty="0" smtClean="0">
                <a:solidFill>
                  <a:schemeClr val="bg1"/>
                </a:solidFill>
                <a:latin typeface="Arial" pitchFamily="34" charset="0"/>
                <a:cs typeface="Arial" pitchFamily="34" charset="0"/>
              </a:rPr>
              <a:t>nd it’s relevance to believers </a:t>
            </a:r>
          </a:p>
        </p:txBody>
      </p:sp>
      <p:sp>
        <p:nvSpPr>
          <p:cNvPr id="6" name="Content Placeholder 2"/>
          <p:cNvSpPr txBox="1">
            <a:spLocks/>
          </p:cNvSpPr>
          <p:nvPr/>
        </p:nvSpPr>
        <p:spPr bwMode="auto">
          <a:xfrm>
            <a:off x="561975" y="4495800"/>
            <a:ext cx="51816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rgbClr val="F89378"/>
                </a:solidFill>
                <a:latin typeface="Arial" pitchFamily="34" charset="0"/>
                <a:cs typeface="Arial" pitchFamily="34" charset="0"/>
              </a:rPr>
              <a:t>“Struggling” with Scriptures</a:t>
            </a:r>
          </a:p>
          <a:p>
            <a:pPr marL="0" indent="0" algn="ctr">
              <a:buFontTx/>
              <a:buNone/>
            </a:pPr>
            <a:r>
              <a:rPr lang="en-US" dirty="0" smtClean="0">
                <a:solidFill>
                  <a:schemeClr val="bg1"/>
                </a:solidFill>
                <a:latin typeface="Arial" pitchFamily="34" charset="0"/>
                <a:cs typeface="Arial" pitchFamily="34" charset="0"/>
              </a:rPr>
              <a:t>Beginning the Journey</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to Intimacy</a:t>
            </a:r>
          </a:p>
        </p:txBody>
      </p:sp>
      <p:sp>
        <p:nvSpPr>
          <p:cNvPr id="8" name="Content Placeholder 2"/>
          <p:cNvSpPr txBox="1">
            <a:spLocks/>
          </p:cNvSpPr>
          <p:nvPr/>
        </p:nvSpPr>
        <p:spPr bwMode="auto">
          <a:xfrm>
            <a:off x="914400" y="3048000"/>
            <a:ext cx="3429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bg1"/>
                </a:solidFill>
                <a:latin typeface="Arial" pitchFamily="34" charset="0"/>
                <a:cs typeface="Arial" pitchFamily="34" charset="0"/>
              </a:rPr>
              <a:t>Israel    =</a:t>
            </a:r>
          </a:p>
        </p:txBody>
      </p:sp>
      <p:sp>
        <p:nvSpPr>
          <p:cNvPr id="9" name="Content Placeholder 2"/>
          <p:cNvSpPr txBox="1">
            <a:spLocks/>
          </p:cNvSpPr>
          <p:nvPr/>
        </p:nvSpPr>
        <p:spPr bwMode="auto">
          <a:xfrm>
            <a:off x="2971800" y="3048000"/>
            <a:ext cx="518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bg1"/>
                </a:solidFill>
                <a:latin typeface="Arial" pitchFamily="34" charset="0"/>
                <a:cs typeface="Arial" pitchFamily="34" charset="0"/>
              </a:rPr>
              <a:t>“struggle with God”</a:t>
            </a:r>
          </a:p>
        </p:txBody>
      </p:sp>
    </p:spTree>
    <p:extLst>
      <p:ext uri="{BB962C8B-B14F-4D97-AF65-F5344CB8AC3E}">
        <p14:creationId xmlns:p14="http://schemas.microsoft.com/office/powerpoint/2010/main" val="78075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305800" cy="5334000"/>
          </a:xfrm>
        </p:spPr>
        <p:txBody>
          <a:bodyPr/>
          <a:lstStyle/>
          <a:p>
            <a:pPr marL="0" indent="0">
              <a:buNone/>
            </a:pPr>
            <a:r>
              <a:rPr lang="en-US" dirty="0">
                <a:solidFill>
                  <a:schemeClr val="bg1">
                    <a:lumMod val="65000"/>
                  </a:schemeClr>
                </a:solidFill>
                <a:latin typeface="Arial" pitchFamily="34" charset="0"/>
                <a:cs typeface="Arial" pitchFamily="34" charset="0"/>
              </a:rPr>
              <a:t>Exodus </a:t>
            </a:r>
            <a:r>
              <a:rPr lang="en-US" dirty="0" smtClean="0">
                <a:solidFill>
                  <a:schemeClr val="bg1">
                    <a:lumMod val="65000"/>
                  </a:schemeClr>
                </a:solidFill>
                <a:latin typeface="Arial" pitchFamily="34" charset="0"/>
                <a:cs typeface="Arial" pitchFamily="34" charset="0"/>
              </a:rPr>
              <a:t>12:17–18 </a:t>
            </a:r>
            <a:r>
              <a:rPr lang="en-US" dirty="0">
                <a:solidFill>
                  <a:schemeClr val="bg1">
                    <a:lumMod val="65000"/>
                  </a:schemeClr>
                </a:solidFill>
                <a:latin typeface="Arial" pitchFamily="34" charset="0"/>
                <a:cs typeface="Arial" pitchFamily="34" charset="0"/>
              </a:rPr>
              <a:t/>
            </a:r>
            <a:br>
              <a:rPr lang="en-US" dirty="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And </a:t>
            </a:r>
            <a:r>
              <a:rPr lang="en-US" dirty="0">
                <a:solidFill>
                  <a:schemeClr val="bg1"/>
                </a:solidFill>
                <a:latin typeface="Arial" pitchFamily="34" charset="0"/>
                <a:cs typeface="Arial" pitchFamily="34" charset="0"/>
              </a:rPr>
              <a:t>you shall </a:t>
            </a:r>
            <a:r>
              <a:rPr lang="en-US" dirty="0">
                <a:solidFill>
                  <a:srgbClr val="F89378"/>
                </a:solidFill>
                <a:latin typeface="Arial" pitchFamily="34" charset="0"/>
                <a:cs typeface="Arial" pitchFamily="34" charset="0"/>
              </a:rPr>
              <a:t>observe the Feast of Unleavened Bread</a:t>
            </a:r>
            <a:r>
              <a:rPr lang="en-US" dirty="0">
                <a:solidFill>
                  <a:schemeClr val="bg1"/>
                </a:solidFill>
                <a:latin typeface="Arial" pitchFamily="34" charset="0"/>
                <a:cs typeface="Arial" pitchFamily="34" charset="0"/>
              </a:rPr>
              <a:t>, for on this very day I brought your hosts out of the land of Egypt. Therefore you shall observe this day, throughout your generations, </a:t>
            </a:r>
            <a:r>
              <a:rPr lang="en-US" dirty="0">
                <a:solidFill>
                  <a:srgbClr val="7878DE"/>
                </a:solidFill>
                <a:latin typeface="Arial" pitchFamily="34" charset="0"/>
                <a:cs typeface="Arial" pitchFamily="34" charset="0"/>
              </a:rPr>
              <a:t>as a statute forever.</a:t>
            </a:r>
            <a:r>
              <a:rPr lang="en-US" dirty="0">
                <a:solidFill>
                  <a:schemeClr val="bg1"/>
                </a:solidFill>
                <a:latin typeface="Arial" pitchFamily="34" charset="0"/>
                <a:cs typeface="Arial" pitchFamily="34" charset="0"/>
              </a:rPr>
              <a:t> </a:t>
            </a:r>
            <a:r>
              <a:rPr lang="en-US" dirty="0" smtClean="0">
                <a:solidFill>
                  <a:schemeClr val="bg1"/>
                </a:solidFill>
                <a:latin typeface="Arial" pitchFamily="34" charset="0"/>
                <a:cs typeface="Arial" pitchFamily="34" charset="0"/>
              </a:rPr>
              <a:t>In </a:t>
            </a:r>
            <a:r>
              <a:rPr lang="en-US" dirty="0">
                <a:solidFill>
                  <a:schemeClr val="bg1"/>
                </a:solidFill>
                <a:latin typeface="Arial" pitchFamily="34" charset="0"/>
                <a:cs typeface="Arial" pitchFamily="34" charset="0"/>
              </a:rPr>
              <a:t>the first month, from the fourteenth day of the month at evening, you shall eat unleavened bread until the twenty-first day of the month at evening.</a:t>
            </a:r>
          </a:p>
        </p:txBody>
      </p:sp>
    </p:spTree>
    <p:extLst>
      <p:ext uri="{BB962C8B-B14F-4D97-AF65-F5344CB8AC3E}">
        <p14:creationId xmlns:p14="http://schemas.microsoft.com/office/powerpoint/2010/main" val="344372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686800" cy="4724400"/>
          </a:xfrm>
        </p:spPr>
        <p:txBody>
          <a:bodyPr/>
          <a:lstStyle/>
          <a:p>
            <a:pPr marL="0" indent="0">
              <a:buNone/>
            </a:pPr>
            <a:r>
              <a:rPr lang="en-US" dirty="0" smtClean="0">
                <a:solidFill>
                  <a:schemeClr val="bg1"/>
                </a:solidFill>
                <a:latin typeface="Arial" pitchFamily="34" charset="0"/>
                <a:cs typeface="Arial" pitchFamily="34" charset="0"/>
              </a:rPr>
              <a:t>Firstborn was killed… then deliverance began</a:t>
            </a:r>
          </a:p>
          <a:p>
            <a:pPr marL="0" indent="0">
              <a:buNone/>
            </a:pPr>
            <a:endParaRPr lang="en-US" dirty="0">
              <a:solidFill>
                <a:schemeClr val="bg1"/>
              </a:solidFill>
              <a:latin typeface="Arial" pitchFamily="34" charset="0"/>
              <a:cs typeface="Arial" pitchFamily="34" charset="0"/>
            </a:endParaRPr>
          </a:p>
          <a:p>
            <a:pPr marL="0" indent="0">
              <a:buNone/>
            </a:pPr>
            <a:r>
              <a:rPr lang="en-US" dirty="0" smtClean="0">
                <a:solidFill>
                  <a:schemeClr val="bg1"/>
                </a:solidFill>
                <a:latin typeface="Arial" pitchFamily="34" charset="0"/>
                <a:cs typeface="Arial" pitchFamily="34" charset="0"/>
              </a:rPr>
              <a:t>This foreshadowed </a:t>
            </a:r>
            <a:r>
              <a:rPr lang="en-US" dirty="0" smtClean="0">
                <a:solidFill>
                  <a:srgbClr val="F89378"/>
                </a:solidFill>
                <a:latin typeface="Arial" pitchFamily="34" charset="0"/>
                <a:cs typeface="Arial" pitchFamily="34" charset="0"/>
              </a:rPr>
              <a:t>Yeshua, the firstborn</a:t>
            </a:r>
            <a:r>
              <a:rPr lang="en-US" dirty="0" smtClean="0">
                <a:solidFill>
                  <a:schemeClr val="bg1">
                    <a:lumMod val="65000"/>
                  </a:schemeClr>
                </a:solidFill>
                <a:latin typeface="Arial" pitchFamily="34" charset="0"/>
                <a:cs typeface="Arial" pitchFamily="34" charset="0"/>
              </a:rPr>
              <a:t> </a:t>
            </a:r>
            <a:br>
              <a:rPr lang="en-US"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of YHWH being killing, initiating deliverance.</a:t>
            </a:r>
          </a:p>
          <a:p>
            <a:pPr marL="0" indent="0">
              <a:buNone/>
            </a:pPr>
            <a:endParaRPr lang="en-US" dirty="0">
              <a:solidFill>
                <a:schemeClr val="bg1">
                  <a:lumMod val="65000"/>
                </a:schemeClr>
              </a:solidFill>
              <a:latin typeface="Arial" pitchFamily="34" charset="0"/>
              <a:cs typeface="Arial" pitchFamily="34" charset="0"/>
            </a:endParaRPr>
          </a:p>
          <a:p>
            <a:pPr marL="0" indent="0">
              <a:buNone/>
            </a:pPr>
            <a:r>
              <a:rPr lang="en-US" dirty="0">
                <a:solidFill>
                  <a:schemeClr val="bg1">
                    <a:lumMod val="65000"/>
                  </a:schemeClr>
                </a:solidFill>
                <a:latin typeface="Arial" pitchFamily="34" charset="0"/>
                <a:cs typeface="Arial" pitchFamily="34" charset="0"/>
              </a:rPr>
              <a:t>Colossians </a:t>
            </a:r>
            <a:r>
              <a:rPr lang="en-US" dirty="0" smtClean="0">
                <a:solidFill>
                  <a:schemeClr val="bg1">
                    <a:lumMod val="65000"/>
                  </a:schemeClr>
                </a:solidFill>
                <a:latin typeface="Arial" pitchFamily="34" charset="0"/>
                <a:cs typeface="Arial" pitchFamily="34" charset="0"/>
              </a:rPr>
              <a:t>1:15</a:t>
            </a:r>
            <a:r>
              <a:rPr lang="en-US" dirty="0">
                <a:solidFill>
                  <a:schemeClr val="bg1"/>
                </a:solidFill>
                <a:latin typeface="Arial" pitchFamily="34" charset="0"/>
                <a:cs typeface="Arial" pitchFamily="34" charset="0"/>
              </a:rPr>
              <a:t/>
            </a:r>
            <a:br>
              <a:rPr lang="en-US" dirty="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He </a:t>
            </a:r>
            <a:r>
              <a:rPr lang="en-US" dirty="0">
                <a:solidFill>
                  <a:schemeClr val="bg1"/>
                </a:solidFill>
                <a:latin typeface="Arial" pitchFamily="34" charset="0"/>
                <a:cs typeface="Arial" pitchFamily="34" charset="0"/>
              </a:rPr>
              <a:t>is the image of the invisible God, the </a:t>
            </a:r>
            <a:r>
              <a:rPr lang="en-US" dirty="0">
                <a:solidFill>
                  <a:srgbClr val="7878DE"/>
                </a:solidFill>
                <a:latin typeface="Arial" pitchFamily="34" charset="0"/>
                <a:cs typeface="Arial" pitchFamily="34" charset="0"/>
              </a:rPr>
              <a:t>firstborn</a:t>
            </a:r>
            <a:r>
              <a:rPr lang="en-US" dirty="0">
                <a:solidFill>
                  <a:schemeClr val="bg1"/>
                </a:solidFill>
                <a:latin typeface="Arial" pitchFamily="34" charset="0"/>
                <a:cs typeface="Arial" pitchFamily="34" charset="0"/>
              </a:rPr>
              <a:t> of all creation.</a:t>
            </a:r>
          </a:p>
          <a:p>
            <a:pPr marL="0" indent="0">
              <a:buNone/>
            </a:pPr>
            <a:endParaRPr lang="en-US" dirty="0" smtClean="0">
              <a:solidFill>
                <a:schemeClr val="bg1"/>
              </a:solidFill>
              <a:latin typeface="Arial" pitchFamily="34" charset="0"/>
              <a:cs typeface="Arial" pitchFamily="34" charset="0"/>
            </a:endParaRPr>
          </a:p>
          <a:p>
            <a:pPr marL="0" indent="0">
              <a:buNone/>
            </a:pPr>
            <a:endParaRPr lang="en-US" dirty="0">
              <a:solidFill>
                <a:schemeClr val="bg1"/>
              </a:solidFill>
            </a:endParaRPr>
          </a:p>
        </p:txBody>
      </p:sp>
    </p:spTree>
    <p:extLst>
      <p:ext uri="{BB962C8B-B14F-4D97-AF65-F5344CB8AC3E}">
        <p14:creationId xmlns:p14="http://schemas.microsoft.com/office/powerpoint/2010/main" val="228656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686800" cy="6477000"/>
          </a:xfrm>
        </p:spPr>
        <p:txBody>
          <a:bodyPr/>
          <a:lstStyle/>
          <a:p>
            <a:pPr marL="0" indent="0">
              <a:buNone/>
            </a:pPr>
            <a:r>
              <a:rPr lang="en-US" dirty="0" smtClean="0">
                <a:solidFill>
                  <a:srgbClr val="F89378"/>
                </a:solidFill>
                <a:latin typeface="Arial" pitchFamily="34" charset="0"/>
                <a:cs typeface="Arial" pitchFamily="34" charset="0"/>
              </a:rPr>
              <a:t>Unleavened bread </a:t>
            </a:r>
            <a:r>
              <a:rPr lang="en-US" dirty="0" smtClean="0">
                <a:solidFill>
                  <a:schemeClr val="bg1"/>
                </a:solidFill>
                <a:latin typeface="Arial" pitchFamily="34" charset="0"/>
                <a:cs typeface="Arial" pitchFamily="34" charset="0"/>
              </a:rPr>
              <a:t>– God’s provision during the time of deliverance – “the Great Escape!”</a:t>
            </a:r>
          </a:p>
          <a:p>
            <a:pPr marL="0" indent="0">
              <a:buNone/>
            </a:pPr>
            <a:endParaRPr lang="en-US" dirty="0">
              <a:solidFill>
                <a:schemeClr val="bg1">
                  <a:lumMod val="65000"/>
                </a:schemeClr>
              </a:solidFill>
              <a:latin typeface="Arial" pitchFamily="34" charset="0"/>
              <a:cs typeface="Arial" pitchFamily="34" charset="0"/>
            </a:endParaRPr>
          </a:p>
          <a:p>
            <a:pPr marL="0" indent="0">
              <a:buNone/>
            </a:pPr>
            <a:r>
              <a:rPr lang="en-US" dirty="0" smtClean="0">
                <a:solidFill>
                  <a:srgbClr val="F89378"/>
                </a:solidFill>
                <a:latin typeface="Arial" pitchFamily="34" charset="0"/>
                <a:cs typeface="Arial" pitchFamily="34" charset="0"/>
              </a:rPr>
              <a:t>Yeshua, the bread of life.</a:t>
            </a:r>
          </a:p>
          <a:p>
            <a:pPr marL="0" indent="0">
              <a:buNone/>
            </a:pPr>
            <a:endParaRPr lang="en-US" dirty="0">
              <a:solidFill>
                <a:srgbClr val="F89378"/>
              </a:solidFill>
              <a:latin typeface="Arial" pitchFamily="34" charset="0"/>
              <a:cs typeface="Arial" pitchFamily="34" charset="0"/>
            </a:endParaRPr>
          </a:p>
          <a:p>
            <a:pPr marL="0" indent="0">
              <a:buNone/>
            </a:pPr>
            <a:r>
              <a:rPr lang="en-US" dirty="0" smtClean="0">
                <a:solidFill>
                  <a:schemeClr val="bg1">
                    <a:lumMod val="65000"/>
                  </a:schemeClr>
                </a:solidFill>
                <a:latin typeface="Arial" pitchFamily="34" charset="0"/>
                <a:cs typeface="Arial" pitchFamily="34" charset="0"/>
              </a:rPr>
              <a:t>John </a:t>
            </a:r>
            <a:r>
              <a:rPr lang="en-US" dirty="0" smtClean="0">
                <a:solidFill>
                  <a:schemeClr val="bg1">
                    <a:lumMod val="65000"/>
                  </a:schemeClr>
                </a:solidFill>
                <a:latin typeface="Arial" pitchFamily="34" charset="0"/>
                <a:cs typeface="Arial" pitchFamily="34" charset="0"/>
              </a:rPr>
              <a:t>6:51</a:t>
            </a:r>
            <a:r>
              <a:rPr lang="en-US" dirty="0">
                <a:solidFill>
                  <a:schemeClr val="bg1">
                    <a:lumMod val="65000"/>
                  </a:schemeClr>
                </a:solidFill>
                <a:latin typeface="Arial" pitchFamily="34" charset="0"/>
                <a:cs typeface="Arial" pitchFamily="34" charset="0"/>
              </a:rPr>
              <a:t/>
            </a:r>
            <a:br>
              <a:rPr lang="en-US" dirty="0">
                <a:solidFill>
                  <a:schemeClr val="bg1">
                    <a:lumMod val="65000"/>
                  </a:schemeClr>
                </a:solidFill>
                <a:latin typeface="Arial" pitchFamily="34" charset="0"/>
                <a:cs typeface="Arial" pitchFamily="34" charset="0"/>
              </a:rPr>
            </a:br>
            <a:r>
              <a:rPr lang="en-US" dirty="0" smtClean="0">
                <a:solidFill>
                  <a:srgbClr val="7878DE"/>
                </a:solidFill>
                <a:latin typeface="Arial" pitchFamily="34" charset="0"/>
                <a:cs typeface="Arial" pitchFamily="34" charset="0"/>
              </a:rPr>
              <a:t>I </a:t>
            </a:r>
            <a:r>
              <a:rPr lang="en-US" dirty="0">
                <a:solidFill>
                  <a:srgbClr val="7878DE"/>
                </a:solidFill>
                <a:latin typeface="Arial" pitchFamily="34" charset="0"/>
                <a:cs typeface="Arial" pitchFamily="34" charset="0"/>
              </a:rPr>
              <a:t>am the living bread </a:t>
            </a:r>
            <a:r>
              <a:rPr lang="en-US" dirty="0">
                <a:solidFill>
                  <a:schemeClr val="bg1"/>
                </a:solidFill>
                <a:latin typeface="Arial" pitchFamily="34" charset="0"/>
                <a:cs typeface="Arial" pitchFamily="34" charset="0"/>
              </a:rPr>
              <a:t>that came down from heaven. If anyone eats of this bread, he will live forever. And the bread that </a:t>
            </a:r>
            <a:r>
              <a:rPr lang="en-US" dirty="0" smtClean="0">
                <a:solidFill>
                  <a:schemeClr val="bg1"/>
                </a:solidFill>
                <a:latin typeface="Arial" pitchFamily="34" charset="0"/>
                <a:cs typeface="Arial" pitchFamily="34" charset="0"/>
              </a:rPr>
              <a:t>I</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will </a:t>
            </a:r>
            <a:r>
              <a:rPr lang="en-US" dirty="0">
                <a:solidFill>
                  <a:schemeClr val="bg1"/>
                </a:solidFill>
                <a:latin typeface="Arial" pitchFamily="34" charset="0"/>
                <a:cs typeface="Arial" pitchFamily="34" charset="0"/>
              </a:rPr>
              <a:t>give for the life of the world </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is </a:t>
            </a:r>
            <a:r>
              <a:rPr lang="en-US" dirty="0">
                <a:solidFill>
                  <a:schemeClr val="bg1"/>
                </a:solidFill>
                <a:latin typeface="Arial" pitchFamily="34" charset="0"/>
                <a:cs typeface="Arial" pitchFamily="34" charset="0"/>
              </a:rPr>
              <a:t>my flesh</a:t>
            </a:r>
            <a:r>
              <a:rPr lang="en-US" dirty="0" smtClean="0">
                <a:solidFill>
                  <a:schemeClr val="bg1"/>
                </a:solidFill>
                <a:latin typeface="Arial" pitchFamily="34" charset="0"/>
                <a:cs typeface="Arial" pitchFamily="34" charset="0"/>
              </a:rPr>
              <a:t>.</a:t>
            </a:r>
            <a:endParaRPr lang="en-US" dirty="0">
              <a:solidFill>
                <a:schemeClr val="bg1"/>
              </a:solidFill>
              <a:latin typeface="Arial" pitchFamily="34" charset="0"/>
              <a:cs typeface="Arial" pitchFamily="34" charset="0"/>
            </a:endParaRPr>
          </a:p>
          <a:p>
            <a:pPr marL="0" indent="0">
              <a:buNone/>
            </a:pPr>
            <a:endParaRPr lang="en-US" dirty="0" smtClean="0">
              <a:solidFill>
                <a:schemeClr val="bg1"/>
              </a:solidFill>
              <a:latin typeface="Arial" pitchFamily="34" charset="0"/>
              <a:cs typeface="Arial" pitchFamily="34" charset="0"/>
            </a:endParaRPr>
          </a:p>
          <a:p>
            <a:pPr marL="0" indent="0">
              <a:buNone/>
            </a:pPr>
            <a:endParaRPr lang="en-US" dirty="0">
              <a:solidFill>
                <a:schemeClr val="bg1"/>
              </a:solidFill>
            </a:endParaRPr>
          </a:p>
        </p:txBody>
      </p:sp>
    </p:spTree>
    <p:extLst>
      <p:ext uri="{BB962C8B-B14F-4D97-AF65-F5344CB8AC3E}">
        <p14:creationId xmlns:p14="http://schemas.microsoft.com/office/powerpoint/2010/main" val="150756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6304"/>
            <a:ext cx="8686800" cy="6781800"/>
          </a:xfrm>
        </p:spPr>
        <p:txBody>
          <a:bodyPr/>
          <a:lstStyle/>
          <a:p>
            <a:pPr marL="0" indent="0">
              <a:buNone/>
            </a:pPr>
            <a:r>
              <a:rPr lang="en-US" dirty="0" smtClean="0">
                <a:solidFill>
                  <a:schemeClr val="bg1"/>
                </a:solidFill>
                <a:latin typeface="Arial" pitchFamily="34" charset="0"/>
                <a:cs typeface="Arial" pitchFamily="34" charset="0"/>
              </a:rPr>
              <a:t>Leaven – symbolic of sin</a:t>
            </a:r>
            <a:endParaRPr lang="en-US" dirty="0">
              <a:solidFill>
                <a:schemeClr val="bg1"/>
              </a:solidFill>
              <a:latin typeface="Arial" pitchFamily="34" charset="0"/>
              <a:cs typeface="Arial" pitchFamily="34" charset="0"/>
            </a:endParaRPr>
          </a:p>
          <a:p>
            <a:pPr marL="0" indent="0">
              <a:buNone/>
            </a:pPr>
            <a:r>
              <a:rPr lang="en-US" dirty="0" smtClean="0">
                <a:solidFill>
                  <a:srgbClr val="F89378"/>
                </a:solidFill>
                <a:latin typeface="Arial" pitchFamily="34" charset="0"/>
                <a:cs typeface="Arial" pitchFamily="34" charset="0"/>
              </a:rPr>
              <a:t>Yeshua is unleavened bread!</a:t>
            </a:r>
          </a:p>
          <a:p>
            <a:pPr marL="0" indent="0">
              <a:buNone/>
            </a:pPr>
            <a:endParaRPr lang="en-US" dirty="0">
              <a:solidFill>
                <a:srgbClr val="F89378"/>
              </a:solidFill>
              <a:latin typeface="Arial" pitchFamily="34" charset="0"/>
              <a:cs typeface="Arial" pitchFamily="34" charset="0"/>
            </a:endParaRPr>
          </a:p>
          <a:p>
            <a:pPr marL="0" indent="0">
              <a:buNone/>
            </a:pPr>
            <a:r>
              <a:rPr lang="en-US" dirty="0" smtClean="0">
                <a:solidFill>
                  <a:schemeClr val="bg1">
                    <a:lumMod val="65000"/>
                  </a:schemeClr>
                </a:solidFill>
                <a:latin typeface="Arial" pitchFamily="34" charset="0"/>
                <a:cs typeface="Arial" pitchFamily="34" charset="0"/>
              </a:rPr>
              <a:t>Mark 8:15</a:t>
            </a:r>
            <a:br>
              <a:rPr lang="en-US"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Watch </a:t>
            </a:r>
            <a:r>
              <a:rPr lang="en-US" dirty="0">
                <a:solidFill>
                  <a:schemeClr val="bg1"/>
                </a:solidFill>
                <a:latin typeface="Arial" pitchFamily="34" charset="0"/>
                <a:cs typeface="Arial" pitchFamily="34" charset="0"/>
              </a:rPr>
              <a:t>out; beware of the leaven of </a:t>
            </a:r>
            <a:r>
              <a:rPr lang="en-US" dirty="0" smtClean="0">
                <a:solidFill>
                  <a:schemeClr val="bg1"/>
                </a:solidFill>
                <a:latin typeface="Arial" pitchFamily="34" charset="0"/>
                <a:cs typeface="Arial" pitchFamily="34" charset="0"/>
              </a:rPr>
              <a:t>the Pharisees </a:t>
            </a:r>
            <a:r>
              <a:rPr lang="en-US" dirty="0">
                <a:solidFill>
                  <a:schemeClr val="bg1"/>
                </a:solidFill>
                <a:latin typeface="Arial" pitchFamily="34" charset="0"/>
                <a:cs typeface="Arial" pitchFamily="34" charset="0"/>
              </a:rPr>
              <a:t>and the leaven of </a:t>
            </a:r>
            <a:r>
              <a:rPr lang="en-US" dirty="0" smtClean="0">
                <a:solidFill>
                  <a:schemeClr val="bg1"/>
                </a:solidFill>
                <a:latin typeface="Arial" pitchFamily="34" charset="0"/>
                <a:cs typeface="Arial" pitchFamily="34" charset="0"/>
              </a:rPr>
              <a:t>Herod.</a:t>
            </a:r>
          </a:p>
          <a:p>
            <a:pPr marL="0" indent="0">
              <a:buNone/>
            </a:pPr>
            <a:endParaRPr lang="en-US" dirty="0" smtClean="0">
              <a:solidFill>
                <a:schemeClr val="bg1">
                  <a:lumMod val="65000"/>
                </a:schemeClr>
              </a:solidFill>
              <a:latin typeface="Arial" pitchFamily="34" charset="0"/>
              <a:cs typeface="Arial" pitchFamily="34" charset="0"/>
            </a:endParaRPr>
          </a:p>
          <a:p>
            <a:pPr marL="0" indent="0">
              <a:buNone/>
            </a:pPr>
            <a:r>
              <a:rPr lang="en-US" dirty="0" smtClean="0">
                <a:solidFill>
                  <a:schemeClr val="bg1">
                    <a:lumMod val="65000"/>
                  </a:schemeClr>
                </a:solidFill>
                <a:latin typeface="Arial" pitchFamily="34" charset="0"/>
                <a:cs typeface="Arial" pitchFamily="34" charset="0"/>
              </a:rPr>
              <a:t>1 </a:t>
            </a:r>
            <a:r>
              <a:rPr lang="en-US" dirty="0">
                <a:solidFill>
                  <a:schemeClr val="bg1">
                    <a:lumMod val="65000"/>
                  </a:schemeClr>
                </a:solidFill>
                <a:latin typeface="Arial" pitchFamily="34" charset="0"/>
                <a:cs typeface="Arial" pitchFamily="34" charset="0"/>
              </a:rPr>
              <a:t>Corinthians </a:t>
            </a:r>
            <a:r>
              <a:rPr lang="en-US" dirty="0" smtClean="0">
                <a:solidFill>
                  <a:schemeClr val="bg1">
                    <a:lumMod val="65000"/>
                  </a:schemeClr>
                </a:solidFill>
                <a:latin typeface="Arial" pitchFamily="34" charset="0"/>
                <a:cs typeface="Arial" pitchFamily="34" charset="0"/>
              </a:rPr>
              <a:t>5:8</a:t>
            </a:r>
            <a:r>
              <a:rPr lang="en-US" dirty="0">
                <a:solidFill>
                  <a:schemeClr val="bg1">
                    <a:lumMod val="65000"/>
                  </a:schemeClr>
                </a:solidFill>
                <a:latin typeface="Arial" pitchFamily="34" charset="0"/>
                <a:cs typeface="Arial" pitchFamily="34" charset="0"/>
              </a:rPr>
              <a:t/>
            </a:r>
            <a:br>
              <a:rPr lang="en-US" dirty="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Celebrate </a:t>
            </a:r>
            <a:r>
              <a:rPr lang="en-US" dirty="0">
                <a:solidFill>
                  <a:schemeClr val="bg1"/>
                </a:solidFill>
                <a:latin typeface="Arial" pitchFamily="34" charset="0"/>
                <a:cs typeface="Arial" pitchFamily="34" charset="0"/>
              </a:rPr>
              <a:t>the festival, not with the old leaven, the </a:t>
            </a:r>
            <a:r>
              <a:rPr lang="en-US" dirty="0">
                <a:solidFill>
                  <a:srgbClr val="7878DE"/>
                </a:solidFill>
                <a:latin typeface="Arial" pitchFamily="34" charset="0"/>
                <a:cs typeface="Arial" pitchFamily="34" charset="0"/>
              </a:rPr>
              <a:t>leaven of malice and evil</a:t>
            </a:r>
            <a:r>
              <a:rPr lang="en-US" dirty="0">
                <a:solidFill>
                  <a:schemeClr val="bg1"/>
                </a:solidFill>
                <a:latin typeface="Arial" pitchFamily="34" charset="0"/>
                <a:cs typeface="Arial" pitchFamily="34" charset="0"/>
              </a:rPr>
              <a:t>, but </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with </a:t>
            </a:r>
            <a:r>
              <a:rPr lang="en-US" dirty="0">
                <a:solidFill>
                  <a:schemeClr val="bg1"/>
                </a:solidFill>
                <a:latin typeface="Arial" pitchFamily="34" charset="0"/>
                <a:cs typeface="Arial" pitchFamily="34" charset="0"/>
              </a:rPr>
              <a:t>the </a:t>
            </a:r>
            <a:r>
              <a:rPr lang="en-US" dirty="0">
                <a:solidFill>
                  <a:srgbClr val="F89378"/>
                </a:solidFill>
                <a:latin typeface="Arial" pitchFamily="34" charset="0"/>
                <a:cs typeface="Arial" pitchFamily="34" charset="0"/>
              </a:rPr>
              <a:t>unleavened bread of </a:t>
            </a:r>
            <a:r>
              <a:rPr lang="en-US" dirty="0" smtClean="0">
                <a:solidFill>
                  <a:srgbClr val="F89378"/>
                </a:solidFill>
                <a:latin typeface="Arial" pitchFamily="34" charset="0"/>
                <a:cs typeface="Arial" pitchFamily="34" charset="0"/>
              </a:rPr>
              <a:t/>
            </a:r>
            <a:br>
              <a:rPr lang="en-US" dirty="0" smtClean="0">
                <a:solidFill>
                  <a:srgbClr val="F89378"/>
                </a:solidFill>
                <a:latin typeface="Arial" pitchFamily="34" charset="0"/>
                <a:cs typeface="Arial" pitchFamily="34" charset="0"/>
              </a:rPr>
            </a:br>
            <a:r>
              <a:rPr lang="en-US" dirty="0" smtClean="0">
                <a:solidFill>
                  <a:srgbClr val="F89378"/>
                </a:solidFill>
                <a:latin typeface="Arial" pitchFamily="34" charset="0"/>
                <a:cs typeface="Arial" pitchFamily="34" charset="0"/>
              </a:rPr>
              <a:t>sincerity </a:t>
            </a:r>
            <a:r>
              <a:rPr lang="en-US" dirty="0">
                <a:solidFill>
                  <a:srgbClr val="F89378"/>
                </a:solidFill>
                <a:latin typeface="Arial" pitchFamily="34" charset="0"/>
                <a:cs typeface="Arial" pitchFamily="34" charset="0"/>
              </a:rPr>
              <a:t>and truth.</a:t>
            </a:r>
          </a:p>
          <a:p>
            <a:pPr marL="0" indent="0">
              <a:buNone/>
            </a:pPr>
            <a:endParaRPr lang="en-US" dirty="0" smtClean="0">
              <a:solidFill>
                <a:schemeClr val="bg1"/>
              </a:solidFill>
              <a:latin typeface="Arial" pitchFamily="34" charset="0"/>
              <a:cs typeface="Arial" pitchFamily="34" charset="0"/>
            </a:endParaRPr>
          </a:p>
          <a:p>
            <a:pPr marL="0" indent="0">
              <a:buNone/>
            </a:pPr>
            <a:endParaRPr lang="en-US" dirty="0" smtClean="0">
              <a:solidFill>
                <a:schemeClr val="bg1"/>
              </a:solidFill>
              <a:latin typeface="Arial" pitchFamily="34" charset="0"/>
              <a:cs typeface="Arial" pitchFamily="34" charset="0"/>
            </a:endParaRPr>
          </a:p>
          <a:p>
            <a:pPr marL="0" indent="0">
              <a:buNone/>
            </a:pPr>
            <a:endParaRPr lang="en-US" dirty="0">
              <a:solidFill>
                <a:schemeClr val="bg1"/>
              </a:solidFill>
            </a:endParaRPr>
          </a:p>
        </p:txBody>
      </p:sp>
    </p:spTree>
    <p:extLst>
      <p:ext uri="{BB962C8B-B14F-4D97-AF65-F5344CB8AC3E}">
        <p14:creationId xmlns:p14="http://schemas.microsoft.com/office/powerpoint/2010/main" val="244609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6304"/>
            <a:ext cx="8686800" cy="6781800"/>
          </a:xfrm>
        </p:spPr>
        <p:txBody>
          <a:bodyPr/>
          <a:lstStyle/>
          <a:p>
            <a:pPr marL="0" indent="0">
              <a:buNone/>
            </a:pPr>
            <a:r>
              <a:rPr lang="en-US" dirty="0" smtClean="0">
                <a:solidFill>
                  <a:srgbClr val="F89378"/>
                </a:solidFill>
                <a:latin typeface="Arial" pitchFamily="34" charset="0"/>
                <a:cs typeface="Arial" pitchFamily="34" charset="0"/>
              </a:rPr>
              <a:t>Unleavened Bread:</a:t>
            </a:r>
          </a:p>
          <a:p>
            <a:pPr marL="0" indent="0">
              <a:buNone/>
            </a:pPr>
            <a:r>
              <a:rPr lang="en-US" dirty="0" smtClean="0">
                <a:solidFill>
                  <a:schemeClr val="bg1"/>
                </a:solidFill>
                <a:latin typeface="Arial" pitchFamily="34" charset="0"/>
                <a:cs typeface="Arial" pitchFamily="34" charset="0"/>
              </a:rPr>
              <a:t>The great escape – through the Red Sea.</a:t>
            </a:r>
          </a:p>
          <a:p>
            <a:pPr marL="0" indent="0">
              <a:spcBef>
                <a:spcPts val="0"/>
              </a:spcBef>
              <a:buNone/>
            </a:pPr>
            <a:r>
              <a:rPr lang="en-US" dirty="0" smtClean="0">
                <a:solidFill>
                  <a:srgbClr val="F89378"/>
                </a:solidFill>
                <a:latin typeface="Arial" pitchFamily="34" charset="0"/>
                <a:cs typeface="Arial" pitchFamily="34" charset="0"/>
              </a:rPr>
              <a:t>The process of deliverance!</a:t>
            </a:r>
          </a:p>
          <a:p>
            <a:pPr marL="0" indent="0">
              <a:spcBef>
                <a:spcPts val="0"/>
              </a:spcBef>
              <a:buNone/>
            </a:pPr>
            <a:endParaRPr lang="en-US" dirty="0" smtClean="0">
              <a:solidFill>
                <a:schemeClr val="bg1"/>
              </a:solidFill>
              <a:latin typeface="Arial" pitchFamily="34" charset="0"/>
              <a:cs typeface="Arial" pitchFamily="34" charset="0"/>
            </a:endParaRPr>
          </a:p>
          <a:p>
            <a:pPr marL="0" indent="0">
              <a:spcBef>
                <a:spcPts val="0"/>
              </a:spcBef>
              <a:buNone/>
            </a:pPr>
            <a:r>
              <a:rPr lang="en-US" dirty="0" smtClean="0">
                <a:solidFill>
                  <a:srgbClr val="7878DE"/>
                </a:solidFill>
                <a:latin typeface="Arial" pitchFamily="34" charset="0"/>
                <a:cs typeface="Arial" pitchFamily="34" charset="0"/>
              </a:rPr>
              <a:t>On the first day of Unleavened Bread, </a:t>
            </a:r>
            <a:br>
              <a:rPr lang="en-US" dirty="0" smtClean="0">
                <a:solidFill>
                  <a:srgbClr val="7878DE"/>
                </a:solidFill>
                <a:latin typeface="Arial" pitchFamily="34" charset="0"/>
                <a:cs typeface="Arial" pitchFamily="34" charset="0"/>
              </a:rPr>
            </a:br>
            <a:r>
              <a:rPr lang="en-US" dirty="0" smtClean="0">
                <a:solidFill>
                  <a:srgbClr val="7878DE"/>
                </a:solidFill>
                <a:latin typeface="Arial" pitchFamily="34" charset="0"/>
                <a:cs typeface="Arial" pitchFamily="34" charset="0"/>
              </a:rPr>
              <a:t>Yeshua spend his first day in the tomb!</a:t>
            </a:r>
          </a:p>
          <a:p>
            <a:pPr marL="0" indent="0">
              <a:lnSpc>
                <a:spcPts val="3840"/>
              </a:lnSpc>
              <a:spcBef>
                <a:spcPts val="0"/>
              </a:spcBef>
              <a:buNone/>
            </a:pPr>
            <a:endParaRPr lang="en-US" dirty="0" smtClean="0">
              <a:solidFill>
                <a:schemeClr val="bg1"/>
              </a:solidFill>
              <a:latin typeface="Arial" pitchFamily="34" charset="0"/>
              <a:cs typeface="Arial" pitchFamily="34" charset="0"/>
            </a:endParaRPr>
          </a:p>
          <a:p>
            <a:pPr marL="0" indent="0">
              <a:buNone/>
            </a:pPr>
            <a:r>
              <a:rPr lang="en-US" dirty="0" smtClean="0">
                <a:solidFill>
                  <a:schemeClr val="bg1"/>
                </a:solidFill>
                <a:latin typeface="Arial" pitchFamily="34" charset="0"/>
                <a:cs typeface="Arial" pitchFamily="34" charset="0"/>
              </a:rPr>
              <a:t>His </a:t>
            </a:r>
            <a:r>
              <a:rPr lang="en-US" dirty="0">
                <a:solidFill>
                  <a:schemeClr val="bg1"/>
                </a:solidFill>
                <a:latin typeface="Arial" panose="020B0604020202020204" pitchFamily="34" charset="0"/>
                <a:cs typeface="Arial" panose="020B0604020202020204" pitchFamily="34" charset="0"/>
              </a:rPr>
              <a:t>body </a:t>
            </a:r>
            <a:r>
              <a:rPr lang="en-US" dirty="0" smtClean="0">
                <a:solidFill>
                  <a:schemeClr val="bg1"/>
                </a:solidFill>
                <a:latin typeface="Arial" panose="020B0604020202020204" pitchFamily="34" charset="0"/>
                <a:cs typeface="Arial" panose="020B0604020202020204" pitchFamily="34" charset="0"/>
              </a:rPr>
              <a:t>broken </a:t>
            </a:r>
            <a:r>
              <a:rPr lang="en-US" dirty="0">
                <a:solidFill>
                  <a:schemeClr val="bg1"/>
                </a:solidFill>
                <a:latin typeface="Arial" panose="020B0604020202020204" pitchFamily="34" charset="0"/>
                <a:cs typeface="Arial" panose="020B0604020202020204" pitchFamily="34" charset="0"/>
              </a:rPr>
              <a:t>for us, </a:t>
            </a:r>
            <a:r>
              <a:rPr lang="en-US" dirty="0" smtClean="0">
                <a:solidFill>
                  <a:schemeClr val="bg1"/>
                </a:solidFill>
                <a:latin typeface="Arial" panose="020B0604020202020204" pitchFamily="34" charset="0"/>
                <a:cs typeface="Arial" panose="020B0604020202020204" pitchFamily="34" charset="0"/>
              </a:rPr>
              <a:t>buried in the tomb, </a:t>
            </a:r>
            <a:r>
              <a:rPr lang="en-US" dirty="0">
                <a:solidFill>
                  <a:schemeClr val="bg1"/>
                </a:solidFill>
                <a:latin typeface="Arial" panose="020B0604020202020204" pitchFamily="34" charset="0"/>
                <a:cs typeface="Arial" panose="020B0604020202020204" pitchFamily="34" charset="0"/>
              </a:rPr>
              <a:t>like a seed in the ground, that it might sprout forth new life again. He literally went </a:t>
            </a:r>
            <a:r>
              <a:rPr lang="en-US" dirty="0" smtClean="0">
                <a:solidFill>
                  <a:schemeClr val="bg1"/>
                </a:solidFill>
                <a:latin typeface="Arial" panose="020B0604020202020204" pitchFamily="34" charset="0"/>
                <a:cs typeface="Arial" panose="020B0604020202020204" pitchFamily="34" charset="0"/>
              </a:rPr>
              <a:t>through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the </a:t>
            </a:r>
            <a:r>
              <a:rPr lang="en-US" dirty="0">
                <a:solidFill>
                  <a:schemeClr val="bg1"/>
                </a:solidFill>
                <a:latin typeface="Arial" panose="020B0604020202020204" pitchFamily="34" charset="0"/>
                <a:cs typeface="Arial" panose="020B0604020202020204" pitchFamily="34" charset="0"/>
              </a:rPr>
              <a:t>valley of death, to </a:t>
            </a:r>
            <a:r>
              <a:rPr lang="en-US" dirty="0" smtClean="0">
                <a:solidFill>
                  <a:schemeClr val="bg1"/>
                </a:solidFill>
                <a:latin typeface="Arial" panose="020B0604020202020204" pitchFamily="34" charset="0"/>
                <a:cs typeface="Arial" panose="020B0604020202020204" pitchFamily="34" charset="0"/>
              </a:rPr>
              <a:t>emerge </a:t>
            </a:r>
            <a:r>
              <a:rPr lang="en-US" dirty="0">
                <a:solidFill>
                  <a:schemeClr val="bg1"/>
                </a:solidFill>
                <a:latin typeface="Arial" panose="020B0604020202020204" pitchFamily="34" charset="0"/>
                <a:cs typeface="Arial" panose="020B0604020202020204" pitchFamily="34" charset="0"/>
              </a:rPr>
              <a:t>into </a:t>
            </a: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new </a:t>
            </a:r>
            <a:r>
              <a:rPr lang="en-US" dirty="0">
                <a:solidFill>
                  <a:schemeClr val="bg1"/>
                </a:solidFill>
                <a:latin typeface="Arial" panose="020B0604020202020204" pitchFamily="34" charset="0"/>
                <a:cs typeface="Arial" panose="020B0604020202020204" pitchFamily="34" charset="0"/>
              </a:rPr>
              <a:t>life on the other side.</a:t>
            </a:r>
            <a:endParaRPr lang="en-US" dirty="0" smtClean="0">
              <a:solidFill>
                <a:schemeClr val="bg1"/>
              </a:solidFill>
              <a:latin typeface="Arial" pitchFamily="34" charset="0"/>
              <a:cs typeface="Arial" pitchFamily="34" charset="0"/>
            </a:endParaRPr>
          </a:p>
          <a:p>
            <a:pPr marL="0" indent="0">
              <a:buNone/>
            </a:pPr>
            <a:endParaRPr lang="en-US" dirty="0" smtClean="0">
              <a:solidFill>
                <a:schemeClr val="bg1"/>
              </a:solidFill>
              <a:latin typeface="Arial" pitchFamily="34" charset="0"/>
              <a:cs typeface="Arial" pitchFamily="34" charset="0"/>
            </a:endParaRPr>
          </a:p>
          <a:p>
            <a:pPr marL="0" indent="0">
              <a:buNone/>
            </a:pPr>
            <a:endParaRPr lang="en-US" dirty="0">
              <a:solidFill>
                <a:schemeClr val="bg1"/>
              </a:solidFill>
            </a:endParaRPr>
          </a:p>
        </p:txBody>
      </p:sp>
    </p:spTree>
    <p:extLst>
      <p:ext uri="{BB962C8B-B14F-4D97-AF65-F5344CB8AC3E}">
        <p14:creationId xmlns:p14="http://schemas.microsoft.com/office/powerpoint/2010/main" val="422581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90700"/>
            <a:ext cx="8305800" cy="3048000"/>
          </a:xfrm>
        </p:spPr>
        <p:txBody>
          <a:bodyPr/>
          <a:lstStyle/>
          <a:p>
            <a:pPr marL="0" indent="0">
              <a:buNone/>
            </a:pPr>
            <a:r>
              <a:rPr lang="en-US" dirty="0">
                <a:solidFill>
                  <a:schemeClr val="bg1">
                    <a:lumMod val="65000"/>
                  </a:schemeClr>
                </a:solidFill>
                <a:latin typeface="Arial" pitchFamily="34" charset="0"/>
                <a:cs typeface="Arial" pitchFamily="34" charset="0"/>
              </a:rPr>
              <a:t>Ezekiel </a:t>
            </a:r>
            <a:r>
              <a:rPr lang="en-US" dirty="0" smtClean="0">
                <a:solidFill>
                  <a:schemeClr val="bg1">
                    <a:lumMod val="65000"/>
                  </a:schemeClr>
                </a:solidFill>
                <a:latin typeface="Arial" pitchFamily="34" charset="0"/>
                <a:cs typeface="Arial" pitchFamily="34" charset="0"/>
              </a:rPr>
              <a:t>45:21</a:t>
            </a:r>
            <a:r>
              <a:rPr lang="en-US" dirty="0">
                <a:solidFill>
                  <a:schemeClr val="bg1">
                    <a:lumMod val="65000"/>
                  </a:schemeClr>
                </a:solidFill>
                <a:latin typeface="Arial" pitchFamily="34" charset="0"/>
                <a:cs typeface="Arial" pitchFamily="34" charset="0"/>
              </a:rPr>
              <a:t/>
            </a:r>
            <a:br>
              <a:rPr lang="en-US" dirty="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In </a:t>
            </a:r>
            <a:r>
              <a:rPr lang="en-US" dirty="0">
                <a:solidFill>
                  <a:schemeClr val="bg1"/>
                </a:solidFill>
                <a:latin typeface="Arial" pitchFamily="34" charset="0"/>
                <a:cs typeface="Arial" pitchFamily="34" charset="0"/>
              </a:rPr>
              <a:t>the first month, on the fourteenth day of the month, you shall celebrate the Feast of the </a:t>
            </a:r>
            <a:r>
              <a:rPr lang="en-US" dirty="0" smtClean="0">
                <a:solidFill>
                  <a:schemeClr val="bg1"/>
                </a:solidFill>
                <a:latin typeface="Arial" pitchFamily="34" charset="0"/>
                <a:cs typeface="Arial" pitchFamily="34" charset="0"/>
              </a:rPr>
              <a:t>Passover,  </a:t>
            </a:r>
            <a:r>
              <a:rPr lang="en-US" dirty="0">
                <a:solidFill>
                  <a:srgbClr val="7878DE"/>
                </a:solidFill>
                <a:latin typeface="Arial" pitchFamily="34" charset="0"/>
                <a:cs typeface="Arial" pitchFamily="34" charset="0"/>
              </a:rPr>
              <a:t>and for seven days unleavened bread shall be eaten.</a:t>
            </a:r>
          </a:p>
          <a:p>
            <a:pPr marL="0" indent="0">
              <a:buNone/>
            </a:pPr>
            <a:endParaRPr lang="en-US" dirty="0">
              <a:solidFill>
                <a:schemeClr val="bg1"/>
              </a:solidFill>
            </a:endParaRPr>
          </a:p>
        </p:txBody>
      </p:sp>
      <p:sp>
        <p:nvSpPr>
          <p:cNvPr id="4" name="Content Placeholder 2"/>
          <p:cNvSpPr txBox="1">
            <a:spLocks/>
          </p:cNvSpPr>
          <p:nvPr/>
        </p:nvSpPr>
        <p:spPr bwMode="auto">
          <a:xfrm>
            <a:off x="304800" y="381000"/>
            <a:ext cx="8610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kern="0" dirty="0" smtClean="0">
                <a:solidFill>
                  <a:srgbClr val="F89378"/>
                </a:solidFill>
                <a:latin typeface="Arial" pitchFamily="34" charset="0"/>
                <a:cs typeface="Arial" pitchFamily="34" charset="0"/>
              </a:rPr>
              <a:t>During the millennium, </a:t>
            </a:r>
            <a:r>
              <a:rPr lang="en-US" kern="0" dirty="0" smtClean="0">
                <a:solidFill>
                  <a:schemeClr val="bg1"/>
                </a:solidFill>
                <a:latin typeface="Arial" pitchFamily="34" charset="0"/>
                <a:cs typeface="Arial" pitchFamily="34" charset="0"/>
              </a:rPr>
              <a:t>we will still celebrate Unleavened Bread!</a:t>
            </a:r>
            <a:endParaRPr lang="en-US" kern="0" dirty="0">
              <a:solidFill>
                <a:schemeClr val="bg1"/>
              </a:solidFill>
            </a:endParaRPr>
          </a:p>
        </p:txBody>
      </p:sp>
    </p:spTree>
    <p:extLst>
      <p:ext uri="{BB962C8B-B14F-4D97-AF65-F5344CB8AC3E}">
        <p14:creationId xmlns:p14="http://schemas.microsoft.com/office/powerpoint/2010/main" val="348248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59436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Unleavened Bread</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371600"/>
            <a:ext cx="8839200" cy="4724400"/>
          </a:xfrm>
        </p:spPr>
        <p:txBody>
          <a:bodyPr/>
          <a:lstStyle/>
          <a:p>
            <a:r>
              <a:rPr lang="en-US" dirty="0" smtClean="0">
                <a:solidFill>
                  <a:schemeClr val="bg1"/>
                </a:solidFill>
                <a:latin typeface="Arial" panose="020B0604020202020204" pitchFamily="34" charset="0"/>
                <a:cs typeface="Arial" panose="020B0604020202020204" pitchFamily="34" charset="0"/>
              </a:rPr>
              <a:t>Provision during deliverance from Egypt,</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the beginning of their great escape</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(into the depths of the Red Sea)</a:t>
            </a:r>
          </a:p>
          <a:p>
            <a:r>
              <a:rPr lang="en-US" dirty="0" smtClean="0">
                <a:solidFill>
                  <a:schemeClr val="bg1"/>
                </a:solidFill>
                <a:latin typeface="Arial" panose="020B0604020202020204" pitchFamily="34" charset="0"/>
                <a:cs typeface="Arial" panose="020B0604020202020204" pitchFamily="34" charset="0"/>
              </a:rPr>
              <a:t>Unleavened bread = sinless Messiah</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Yeshua = Bread of Life</a:t>
            </a:r>
          </a:p>
          <a:p>
            <a:r>
              <a:rPr lang="en-US" dirty="0" smtClean="0">
                <a:solidFill>
                  <a:schemeClr val="bg1"/>
                </a:solidFill>
                <a:latin typeface="Arial" panose="020B0604020202020204" pitchFamily="34" charset="0"/>
                <a:cs typeface="Arial" panose="020B0604020202020204" pitchFamily="34" charset="0"/>
              </a:rPr>
              <a:t>His body buried </a:t>
            </a:r>
            <a:r>
              <a:rPr lang="en-US" dirty="0" smtClean="0">
                <a:solidFill>
                  <a:srgbClr val="F89378"/>
                </a:solidFill>
                <a:latin typeface="Arial" panose="020B0604020202020204" pitchFamily="34" charset="0"/>
                <a:cs typeface="Arial" panose="020B0604020202020204" pitchFamily="34" charset="0"/>
              </a:rPr>
              <a:t>on the very same day</a:t>
            </a:r>
            <a:r>
              <a:rPr lang="en-US" dirty="0" smtClean="0">
                <a:solidFill>
                  <a:schemeClr val="bg1"/>
                </a:solidFill>
                <a:latin typeface="Arial" panose="020B0604020202020204" pitchFamily="34" charset="0"/>
                <a:cs typeface="Arial" panose="020B0604020202020204" pitchFamily="34" charset="0"/>
              </a:rPr>
              <a:t>,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like seed planted to raise up new life</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18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5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76200"/>
            <a:ext cx="7772400" cy="1143000"/>
          </a:xfrm>
        </p:spPr>
        <p:txBody>
          <a:bodyPr/>
          <a:lstStyle/>
          <a:p>
            <a:r>
              <a:rPr lang="en-US" sz="8000" dirty="0" err="1" smtClean="0">
                <a:solidFill>
                  <a:schemeClr val="tx1">
                    <a:lumMod val="85000"/>
                    <a:lumOff val="15000"/>
                  </a:schemeClr>
                </a:solidFill>
                <a:latin typeface="Nyala" panose="02000504070300020003" pitchFamily="2" charset="0"/>
              </a:rPr>
              <a:t>Firstfruits</a:t>
            </a:r>
            <a:endParaRPr lang="en-US" sz="8000" dirty="0">
              <a:solidFill>
                <a:schemeClr val="tx1">
                  <a:lumMod val="85000"/>
                  <a:lumOff val="15000"/>
                </a:schemeClr>
              </a:solidFill>
              <a:latin typeface="Nyala" panose="02000504070300020003" pitchFamily="2" charset="0"/>
            </a:endParaRPr>
          </a:p>
        </p:txBody>
      </p:sp>
    </p:spTree>
    <p:extLst>
      <p:ext uri="{BB962C8B-B14F-4D97-AF65-F5344CB8AC3E}">
        <p14:creationId xmlns:p14="http://schemas.microsoft.com/office/powerpoint/2010/main" val="18310404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3581400"/>
          </a:xfrm>
        </p:spPr>
        <p:txBody>
          <a:bodyPr/>
          <a:lstStyle/>
          <a:p>
            <a:pPr marL="0" indent="0">
              <a:buNone/>
            </a:pPr>
            <a:r>
              <a:rPr lang="en-US" dirty="0" smtClean="0">
                <a:solidFill>
                  <a:schemeClr val="bg1">
                    <a:lumMod val="65000"/>
                  </a:schemeClr>
                </a:solidFill>
                <a:latin typeface="Arial" pitchFamily="34" charset="0"/>
                <a:cs typeface="Arial" pitchFamily="34" charset="0"/>
              </a:rPr>
              <a:t>Leviticus 23:9-11 </a:t>
            </a:r>
          </a:p>
          <a:p>
            <a:pPr marL="0" indent="0">
              <a:buNone/>
            </a:pPr>
            <a:r>
              <a:rPr lang="en-US" dirty="0" smtClean="0">
                <a:solidFill>
                  <a:schemeClr val="bg1"/>
                </a:solidFill>
                <a:latin typeface="Arial" pitchFamily="34" charset="0"/>
                <a:cs typeface="Arial" pitchFamily="34" charset="0"/>
              </a:rPr>
              <a:t>And YHWH spoke to Moses, saying, “Speak to the people of Israel and say to them, When you come into the land that I give you and reap its harvest, you shall bring the sheaf of the </a:t>
            </a:r>
            <a:r>
              <a:rPr lang="en-US" dirty="0" smtClean="0">
                <a:solidFill>
                  <a:srgbClr val="F89378"/>
                </a:solidFill>
                <a:latin typeface="Arial" pitchFamily="34" charset="0"/>
                <a:cs typeface="Arial" pitchFamily="34" charset="0"/>
              </a:rPr>
              <a:t>firstfruits </a:t>
            </a:r>
            <a:r>
              <a:rPr lang="en-US" dirty="0" smtClean="0">
                <a:solidFill>
                  <a:schemeClr val="bg1"/>
                </a:solidFill>
                <a:latin typeface="Arial" pitchFamily="34" charset="0"/>
                <a:cs typeface="Arial" pitchFamily="34" charset="0"/>
              </a:rPr>
              <a:t>of your harvest to the priest, and he shall wave the sheaf before</a:t>
            </a:r>
            <a:endParaRPr lang="en-US" dirty="0"/>
          </a:p>
        </p:txBody>
      </p:sp>
      <p:sp>
        <p:nvSpPr>
          <p:cNvPr id="4" name="Content Placeholder 2"/>
          <p:cNvSpPr txBox="1">
            <a:spLocks/>
          </p:cNvSpPr>
          <p:nvPr/>
        </p:nvSpPr>
        <p:spPr bwMode="auto">
          <a:xfrm>
            <a:off x="381000" y="3886200"/>
            <a:ext cx="7162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kern="0" dirty="0" smtClean="0">
                <a:solidFill>
                  <a:schemeClr val="bg1"/>
                </a:solidFill>
                <a:latin typeface="Arial" pitchFamily="34" charset="0"/>
                <a:cs typeface="Arial" pitchFamily="34" charset="0"/>
              </a:rPr>
              <a:t>YHWH, so that you may be accepted. </a:t>
            </a:r>
            <a:r>
              <a:rPr lang="en-US" kern="0" dirty="0" smtClean="0">
                <a:solidFill>
                  <a:srgbClr val="F89378"/>
                </a:solidFill>
                <a:latin typeface="Arial" pitchFamily="34" charset="0"/>
                <a:cs typeface="Arial" pitchFamily="34" charset="0"/>
              </a:rPr>
              <a:t>On the day after the Sabbath </a:t>
            </a:r>
            <a:br>
              <a:rPr lang="en-US" kern="0" dirty="0" smtClean="0">
                <a:solidFill>
                  <a:srgbClr val="F89378"/>
                </a:solidFill>
                <a:latin typeface="Arial" pitchFamily="34" charset="0"/>
                <a:cs typeface="Arial" pitchFamily="34" charset="0"/>
              </a:rPr>
            </a:br>
            <a:r>
              <a:rPr lang="en-US" kern="0" dirty="0" smtClean="0">
                <a:solidFill>
                  <a:schemeClr val="bg1"/>
                </a:solidFill>
                <a:latin typeface="Arial" pitchFamily="34" charset="0"/>
                <a:cs typeface="Arial" pitchFamily="34" charset="0"/>
              </a:rPr>
              <a:t>the priest shall wave it.</a:t>
            </a:r>
            <a:r>
              <a:rPr lang="en-US" kern="0" dirty="0" smtClean="0">
                <a:solidFill>
                  <a:srgbClr val="F89378"/>
                </a:solidFill>
                <a:latin typeface="Arial" pitchFamily="34" charset="0"/>
                <a:cs typeface="Arial" pitchFamily="34" charset="0"/>
              </a:rPr>
              <a:t> </a:t>
            </a:r>
          </a:p>
          <a:p>
            <a:pPr marL="0" indent="0">
              <a:buFontTx/>
              <a:buNone/>
            </a:pPr>
            <a:endParaRPr lang="en-US" kern="0" dirty="0"/>
          </a:p>
        </p:txBody>
      </p:sp>
    </p:spTree>
    <p:extLst>
      <p:ext uri="{BB962C8B-B14F-4D97-AF65-F5344CB8AC3E}">
        <p14:creationId xmlns:p14="http://schemas.microsoft.com/office/powerpoint/2010/main" val="427680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bwMode="auto">
          <a:xfrm>
            <a:off x="762000" y="762000"/>
            <a:ext cx="7696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kern="0" dirty="0" smtClean="0">
                <a:solidFill>
                  <a:schemeClr val="bg1"/>
                </a:solidFill>
                <a:latin typeface="Arial" pitchFamily="34" charset="0"/>
                <a:cs typeface="Arial" pitchFamily="34" charset="0"/>
              </a:rPr>
              <a:t>The </a:t>
            </a:r>
            <a:r>
              <a:rPr lang="en-US" kern="0" dirty="0" err="1" smtClean="0">
                <a:solidFill>
                  <a:srgbClr val="F89378"/>
                </a:solidFill>
                <a:latin typeface="Arial" pitchFamily="34" charset="0"/>
                <a:cs typeface="Arial" pitchFamily="34" charset="0"/>
              </a:rPr>
              <a:t>firstfruit</a:t>
            </a:r>
            <a:r>
              <a:rPr lang="en-US" kern="0" dirty="0" smtClean="0">
                <a:solidFill>
                  <a:srgbClr val="F89378"/>
                </a:solidFill>
                <a:latin typeface="Arial" pitchFamily="34" charset="0"/>
                <a:cs typeface="Arial" pitchFamily="34" charset="0"/>
              </a:rPr>
              <a:t> </a:t>
            </a:r>
            <a:r>
              <a:rPr lang="en-US" kern="0" dirty="0" smtClean="0">
                <a:solidFill>
                  <a:schemeClr val="bg1"/>
                </a:solidFill>
                <a:latin typeface="Arial" pitchFamily="34" charset="0"/>
                <a:cs typeface="Arial" pitchFamily="34" charset="0"/>
              </a:rPr>
              <a:t>of the first harvest is lifted up as an offering to YHWH.</a:t>
            </a:r>
          </a:p>
          <a:p>
            <a:pPr marL="0" indent="0">
              <a:buFontTx/>
              <a:buNone/>
            </a:pPr>
            <a:endParaRPr lang="en-US" kern="0" dirty="0">
              <a:solidFill>
                <a:schemeClr val="bg1"/>
              </a:solidFill>
              <a:latin typeface="Arial" pitchFamily="34" charset="0"/>
              <a:cs typeface="Arial" pitchFamily="34" charset="0"/>
            </a:endParaRPr>
          </a:p>
          <a:p>
            <a:pPr marL="0" indent="0">
              <a:buFontTx/>
              <a:buNone/>
            </a:pPr>
            <a:r>
              <a:rPr lang="en-US" kern="0" dirty="0" smtClean="0">
                <a:solidFill>
                  <a:schemeClr val="bg1"/>
                </a:solidFill>
                <a:latin typeface="Arial" pitchFamily="34" charset="0"/>
                <a:cs typeface="Arial" pitchFamily="34" charset="0"/>
              </a:rPr>
              <a:t>This was the barley harvest.</a:t>
            </a:r>
          </a:p>
          <a:p>
            <a:pPr marL="0" indent="0">
              <a:buFontTx/>
              <a:buNone/>
            </a:pPr>
            <a:endParaRPr lang="en-US" kern="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3555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bwMode="auto">
          <a:xfrm>
            <a:off x="838200" y="762000"/>
            <a:ext cx="4724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rgbClr val="F89378"/>
                </a:solidFill>
                <a:latin typeface="Arial" pitchFamily="34" charset="0"/>
                <a:cs typeface="Arial" pitchFamily="34" charset="0"/>
              </a:rPr>
              <a:t>A possible outline…</a:t>
            </a:r>
          </a:p>
        </p:txBody>
      </p:sp>
      <p:sp>
        <p:nvSpPr>
          <p:cNvPr id="11" name="Content Placeholder 2"/>
          <p:cNvSpPr txBox="1">
            <a:spLocks/>
          </p:cNvSpPr>
          <p:nvPr/>
        </p:nvSpPr>
        <p:spPr bwMode="auto">
          <a:xfrm>
            <a:off x="1905000" y="1524000"/>
            <a:ext cx="8153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dirty="0" smtClean="0">
                <a:solidFill>
                  <a:schemeClr val="bg1"/>
                </a:solidFill>
                <a:latin typeface="Arial" pitchFamily="34" charset="0"/>
                <a:cs typeface="Arial" pitchFamily="34" charset="0"/>
              </a:rPr>
              <a:t>The Appointed Times</a:t>
            </a:r>
          </a:p>
        </p:txBody>
      </p:sp>
      <p:sp>
        <p:nvSpPr>
          <p:cNvPr id="12" name="Content Placeholder 2"/>
          <p:cNvSpPr txBox="1">
            <a:spLocks/>
          </p:cNvSpPr>
          <p:nvPr/>
        </p:nvSpPr>
        <p:spPr bwMode="auto">
          <a:xfrm>
            <a:off x="1905000" y="2247900"/>
            <a:ext cx="8153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dirty="0" smtClean="0">
                <a:solidFill>
                  <a:schemeClr val="bg1"/>
                </a:solidFill>
                <a:latin typeface="Arial" pitchFamily="34" charset="0"/>
                <a:cs typeface="Arial" pitchFamily="34" charset="0"/>
              </a:rPr>
              <a:t>Old &amp; New Covenants</a:t>
            </a:r>
          </a:p>
        </p:txBody>
      </p:sp>
      <p:sp>
        <p:nvSpPr>
          <p:cNvPr id="13" name="Content Placeholder 2"/>
          <p:cNvSpPr txBox="1">
            <a:spLocks/>
          </p:cNvSpPr>
          <p:nvPr/>
        </p:nvSpPr>
        <p:spPr bwMode="auto">
          <a:xfrm>
            <a:off x="1905000" y="3619500"/>
            <a:ext cx="8153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dirty="0" smtClean="0">
                <a:solidFill>
                  <a:schemeClr val="bg1"/>
                </a:solidFill>
                <a:latin typeface="Arial" pitchFamily="34" charset="0"/>
                <a:cs typeface="Arial" pitchFamily="34" charset="0"/>
              </a:rPr>
              <a:t>Struggling With Scriptures</a:t>
            </a:r>
          </a:p>
        </p:txBody>
      </p:sp>
      <p:sp>
        <p:nvSpPr>
          <p:cNvPr id="14" name="Content Placeholder 2"/>
          <p:cNvSpPr txBox="1">
            <a:spLocks/>
          </p:cNvSpPr>
          <p:nvPr/>
        </p:nvSpPr>
        <p:spPr bwMode="auto">
          <a:xfrm>
            <a:off x="1905000" y="2933700"/>
            <a:ext cx="8153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dirty="0" smtClean="0">
                <a:solidFill>
                  <a:schemeClr val="bg1"/>
                </a:solidFill>
                <a:latin typeface="Arial" pitchFamily="34" charset="0"/>
                <a:cs typeface="Arial" pitchFamily="34" charset="0"/>
              </a:rPr>
              <a:t>The Sabbath Day</a:t>
            </a:r>
          </a:p>
        </p:txBody>
      </p:sp>
    </p:spTree>
    <p:extLst>
      <p:ext uri="{BB962C8B-B14F-4D97-AF65-F5344CB8AC3E}">
        <p14:creationId xmlns:p14="http://schemas.microsoft.com/office/powerpoint/2010/main" val="377917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bwMode="auto">
          <a:xfrm>
            <a:off x="762000" y="3352800"/>
            <a:ext cx="7696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kern="0" dirty="0" smtClean="0">
                <a:solidFill>
                  <a:schemeClr val="bg1">
                    <a:lumMod val="65000"/>
                  </a:schemeClr>
                </a:solidFill>
                <a:latin typeface="Arial" pitchFamily="34" charset="0"/>
                <a:cs typeface="Arial" pitchFamily="34" charset="0"/>
              </a:rPr>
              <a:t>1 Corinthians 15:20</a:t>
            </a:r>
          </a:p>
          <a:p>
            <a:pPr marL="0" indent="0">
              <a:buFontTx/>
              <a:buNone/>
            </a:pPr>
            <a:r>
              <a:rPr lang="en-US" kern="0" dirty="0" smtClean="0">
                <a:solidFill>
                  <a:schemeClr val="bg1"/>
                </a:solidFill>
                <a:latin typeface="Arial" pitchFamily="34" charset="0"/>
                <a:cs typeface="Arial" pitchFamily="34" charset="0"/>
              </a:rPr>
              <a:t>But in fact Christ has been raised </a:t>
            </a:r>
            <a:br>
              <a:rPr lang="en-US" kern="0" dirty="0" smtClean="0">
                <a:solidFill>
                  <a:schemeClr val="bg1"/>
                </a:solidFill>
                <a:latin typeface="Arial" pitchFamily="34" charset="0"/>
                <a:cs typeface="Arial" pitchFamily="34" charset="0"/>
              </a:rPr>
            </a:br>
            <a:r>
              <a:rPr lang="en-US" kern="0" dirty="0" smtClean="0">
                <a:solidFill>
                  <a:schemeClr val="bg1"/>
                </a:solidFill>
                <a:latin typeface="Arial" pitchFamily="34" charset="0"/>
                <a:cs typeface="Arial" pitchFamily="34" charset="0"/>
              </a:rPr>
              <a:t>from the dead, the </a:t>
            </a:r>
            <a:r>
              <a:rPr lang="en-US" kern="0" dirty="0" smtClean="0">
                <a:solidFill>
                  <a:srgbClr val="F89378"/>
                </a:solidFill>
                <a:latin typeface="Arial" pitchFamily="34" charset="0"/>
                <a:cs typeface="Arial" pitchFamily="34" charset="0"/>
              </a:rPr>
              <a:t>firstfruits</a:t>
            </a:r>
            <a:r>
              <a:rPr lang="en-US" kern="0" dirty="0" smtClean="0">
                <a:solidFill>
                  <a:schemeClr val="bg1"/>
                </a:solidFill>
                <a:latin typeface="Arial" pitchFamily="34" charset="0"/>
                <a:cs typeface="Arial" pitchFamily="34" charset="0"/>
              </a:rPr>
              <a:t> of </a:t>
            </a:r>
            <a:br>
              <a:rPr lang="en-US" kern="0" dirty="0" smtClean="0">
                <a:solidFill>
                  <a:schemeClr val="bg1"/>
                </a:solidFill>
                <a:latin typeface="Arial" pitchFamily="34" charset="0"/>
                <a:cs typeface="Arial" pitchFamily="34" charset="0"/>
              </a:rPr>
            </a:br>
            <a:r>
              <a:rPr lang="en-US" kern="0" dirty="0" smtClean="0">
                <a:solidFill>
                  <a:schemeClr val="bg1"/>
                </a:solidFill>
                <a:latin typeface="Arial" pitchFamily="34" charset="0"/>
                <a:cs typeface="Arial" pitchFamily="34" charset="0"/>
              </a:rPr>
              <a:t>those who have fallen asleep. </a:t>
            </a:r>
            <a:endParaRPr lang="en-US" kern="0" dirty="0"/>
          </a:p>
        </p:txBody>
      </p:sp>
      <p:sp>
        <p:nvSpPr>
          <p:cNvPr id="3" name="Content Placeholder 2"/>
          <p:cNvSpPr txBox="1">
            <a:spLocks/>
          </p:cNvSpPr>
          <p:nvPr/>
        </p:nvSpPr>
        <p:spPr bwMode="auto">
          <a:xfrm>
            <a:off x="762000" y="762000"/>
            <a:ext cx="7696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kern="0" dirty="0" smtClean="0">
                <a:solidFill>
                  <a:schemeClr val="bg1"/>
                </a:solidFill>
                <a:latin typeface="Arial" pitchFamily="34" charset="0"/>
                <a:cs typeface="Arial" pitchFamily="34" charset="0"/>
              </a:rPr>
              <a:t>Yeshua, the Bread of Life, broken and buried, was raised up as the </a:t>
            </a:r>
            <a:r>
              <a:rPr lang="en-US" kern="0" dirty="0" err="1" smtClean="0">
                <a:solidFill>
                  <a:srgbClr val="F89378"/>
                </a:solidFill>
                <a:latin typeface="Arial" pitchFamily="34" charset="0"/>
                <a:cs typeface="Arial" pitchFamily="34" charset="0"/>
              </a:rPr>
              <a:t>firstfruit</a:t>
            </a:r>
            <a:r>
              <a:rPr lang="en-US" kern="0" dirty="0" smtClean="0">
                <a:solidFill>
                  <a:schemeClr val="bg1"/>
                </a:solidFill>
                <a:latin typeface="Arial" pitchFamily="34" charset="0"/>
                <a:cs typeface="Arial" pitchFamily="34" charset="0"/>
              </a:rPr>
              <a:t> of the harvest.</a:t>
            </a:r>
          </a:p>
          <a:p>
            <a:pPr marL="0" indent="0">
              <a:buFontTx/>
              <a:buNone/>
            </a:pPr>
            <a:endParaRPr lang="en-US" kern="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1233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720" y="457200"/>
            <a:ext cx="83820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Firstfruits = </a:t>
            </a:r>
            <a:r>
              <a:rPr lang="en-US" dirty="0" smtClean="0">
                <a:solidFill>
                  <a:schemeClr val="accent2">
                    <a:lumMod val="60000"/>
                    <a:lumOff val="40000"/>
                  </a:schemeClr>
                </a:solidFill>
                <a:latin typeface="Arial" panose="020B0604020202020204" pitchFamily="34" charset="0"/>
                <a:cs typeface="Arial" panose="020B0604020202020204" pitchFamily="34" charset="0"/>
              </a:rPr>
              <a:t>Resurrection Day</a:t>
            </a:r>
            <a:endParaRPr lang="en-US" dirty="0">
              <a:solidFill>
                <a:schemeClr val="accent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1447800"/>
            <a:ext cx="8382000" cy="2819400"/>
          </a:xfrm>
        </p:spPr>
        <p:txBody>
          <a:bodyPr/>
          <a:lstStyle/>
          <a:p>
            <a:r>
              <a:rPr lang="en-US" dirty="0" smtClean="0">
                <a:solidFill>
                  <a:schemeClr val="bg1"/>
                </a:solidFill>
                <a:latin typeface="Arial" panose="020B0604020202020204" pitchFamily="34" charset="0"/>
                <a:cs typeface="Arial" panose="020B0604020202020204" pitchFamily="34" charset="0"/>
              </a:rPr>
              <a:t>Offering the firstfruits of the first harvest</a:t>
            </a:r>
          </a:p>
          <a:p>
            <a:r>
              <a:rPr lang="en-US" dirty="0" smtClean="0">
                <a:solidFill>
                  <a:schemeClr val="bg1"/>
                </a:solidFill>
                <a:latin typeface="Arial" panose="020B0604020202020204" pitchFamily="34" charset="0"/>
                <a:cs typeface="Arial" panose="020B0604020202020204" pitchFamily="34" charset="0"/>
              </a:rPr>
              <a:t>Yeshua </a:t>
            </a:r>
            <a:r>
              <a:rPr lang="en-US" dirty="0" smtClean="0">
                <a:solidFill>
                  <a:schemeClr val="accent2">
                    <a:lumMod val="60000"/>
                    <a:lumOff val="40000"/>
                  </a:schemeClr>
                </a:solidFill>
                <a:latin typeface="Arial" panose="020B0604020202020204" pitchFamily="34" charset="0"/>
                <a:cs typeface="Arial" panose="020B0604020202020204" pitchFamily="34" charset="0"/>
              </a:rPr>
              <a:t>resurrected</a:t>
            </a:r>
            <a:r>
              <a:rPr lang="en-US" dirty="0" smtClean="0">
                <a:solidFill>
                  <a:schemeClr val="bg1"/>
                </a:solidFill>
                <a:latin typeface="Arial" panose="020B0604020202020204" pitchFamily="34" charset="0"/>
                <a:cs typeface="Arial" panose="020B0604020202020204" pitchFamily="34" charset="0"/>
              </a:rPr>
              <a:t> </a:t>
            </a:r>
            <a:r>
              <a:rPr lang="en-US" dirty="0" smtClean="0">
                <a:solidFill>
                  <a:srgbClr val="F89378"/>
                </a:solidFill>
                <a:latin typeface="Arial" panose="020B0604020202020204" pitchFamily="34" charset="0"/>
                <a:cs typeface="Arial" panose="020B0604020202020204" pitchFamily="34" charset="0"/>
              </a:rPr>
              <a:t>on the very same day</a:t>
            </a:r>
            <a:r>
              <a:rPr lang="en-US" dirty="0" smtClean="0">
                <a:solidFill>
                  <a:schemeClr val="bg1"/>
                </a:solidFill>
                <a:latin typeface="Arial" panose="020B0604020202020204" pitchFamily="34" charset="0"/>
                <a:cs typeface="Arial" panose="020B0604020202020204" pitchFamily="34" charset="0"/>
              </a:rPr>
              <a:t>, becoming the Firstfruits of the spiritual harvest of the earth</a:t>
            </a:r>
          </a:p>
        </p:txBody>
      </p:sp>
    </p:spTree>
    <p:extLst>
      <p:ext uri="{BB962C8B-B14F-4D97-AF65-F5344CB8AC3E}">
        <p14:creationId xmlns:p14="http://schemas.microsoft.com/office/powerpoint/2010/main" val="311015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763000" cy="1066800"/>
          </a:xfrm>
        </p:spPr>
        <p:txBody>
          <a:bodyPr/>
          <a:lstStyle/>
          <a:p>
            <a:pPr marL="0" indent="0" algn="ctr">
              <a:buNone/>
            </a:pPr>
            <a:r>
              <a:rPr lang="en-US" b="1" dirty="0" smtClean="0">
                <a:solidFill>
                  <a:srgbClr val="7878DE"/>
                </a:solidFill>
                <a:latin typeface="Arial" pitchFamily="34" charset="0"/>
                <a:cs typeface="Arial" pitchFamily="34" charset="0"/>
              </a:rPr>
              <a:t>Yeshua and the</a:t>
            </a:r>
            <a:br>
              <a:rPr lang="en-US" b="1" dirty="0" smtClean="0">
                <a:solidFill>
                  <a:srgbClr val="7878DE"/>
                </a:solidFill>
                <a:latin typeface="Arial" pitchFamily="34" charset="0"/>
                <a:cs typeface="Arial" pitchFamily="34" charset="0"/>
              </a:rPr>
            </a:br>
            <a:r>
              <a:rPr lang="en-US" b="1" dirty="0" smtClean="0">
                <a:solidFill>
                  <a:srgbClr val="F89378"/>
                </a:solidFill>
                <a:latin typeface="Arial" pitchFamily="34" charset="0"/>
                <a:cs typeface="Arial" pitchFamily="34" charset="0"/>
              </a:rPr>
              <a:t>Spring Appointed Times</a:t>
            </a:r>
            <a:endParaRPr lang="en-US" b="1" dirty="0">
              <a:solidFill>
                <a:srgbClr val="F89378"/>
              </a:solidFill>
            </a:endParaRPr>
          </a:p>
        </p:txBody>
      </p:sp>
      <p:pic>
        <p:nvPicPr>
          <p:cNvPr id="3152" name="Picture 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82763"/>
            <a:ext cx="9576754" cy="339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623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52"/>
                                        </p:tgtEl>
                                        <p:attrNameLst>
                                          <p:attrName>style.visibility</p:attrName>
                                        </p:attrNameLst>
                                      </p:cBhvr>
                                      <p:to>
                                        <p:strVal val="visible"/>
                                      </p:to>
                                    </p:set>
                                    <p:animEffect transition="in" filter="fade">
                                      <p:cBhvr>
                                        <p:cTn id="7" dur="500"/>
                                        <p:tgtEl>
                                          <p:spTgt spid="31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bwMode="auto">
          <a:xfrm>
            <a:off x="685800" y="228600"/>
            <a:ext cx="533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lumMod val="65000"/>
                  </a:schemeClr>
                </a:solidFill>
                <a:latin typeface="Arial" pitchFamily="34" charset="0"/>
                <a:cs typeface="Arial" pitchFamily="34" charset="0"/>
              </a:rPr>
              <a:t>3 Spring Appointed Times</a:t>
            </a:r>
          </a:p>
        </p:txBody>
      </p:sp>
      <p:sp>
        <p:nvSpPr>
          <p:cNvPr id="5" name="Content Placeholder 2"/>
          <p:cNvSpPr txBox="1">
            <a:spLocks/>
          </p:cNvSpPr>
          <p:nvPr/>
        </p:nvSpPr>
        <p:spPr bwMode="auto">
          <a:xfrm>
            <a:off x="1295400" y="849086"/>
            <a:ext cx="5638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a:solidFill>
                  <a:schemeClr val="bg1"/>
                </a:solidFill>
                <a:latin typeface="Arial" pitchFamily="34" charset="0"/>
                <a:cs typeface="Arial" pitchFamily="34" charset="0"/>
              </a:rPr>
              <a:t>Passover – </a:t>
            </a:r>
            <a:r>
              <a:rPr lang="en-US" dirty="0" smtClean="0">
                <a:solidFill>
                  <a:srgbClr val="F89378"/>
                </a:solidFill>
                <a:latin typeface="Arial" pitchFamily="34" charset="0"/>
                <a:cs typeface="Arial" pitchFamily="34" charset="0"/>
              </a:rPr>
              <a:t>Crucifixion</a:t>
            </a:r>
          </a:p>
          <a:p>
            <a:pPr marL="0" indent="0">
              <a:buFontTx/>
              <a:buNone/>
            </a:pPr>
            <a:r>
              <a:rPr lang="en-US" dirty="0" smtClean="0">
                <a:solidFill>
                  <a:schemeClr val="bg1"/>
                </a:solidFill>
                <a:latin typeface="Arial" pitchFamily="34" charset="0"/>
                <a:cs typeface="Arial" pitchFamily="34" charset="0"/>
              </a:rPr>
              <a:t>Unleavened </a:t>
            </a:r>
            <a:r>
              <a:rPr lang="en-US" dirty="0">
                <a:solidFill>
                  <a:schemeClr val="bg1"/>
                </a:solidFill>
                <a:latin typeface="Arial" pitchFamily="34" charset="0"/>
                <a:cs typeface="Arial" pitchFamily="34" charset="0"/>
              </a:rPr>
              <a:t>Bread – </a:t>
            </a:r>
            <a:r>
              <a:rPr lang="en-US" dirty="0" smtClean="0">
                <a:solidFill>
                  <a:srgbClr val="F89378"/>
                </a:solidFill>
                <a:latin typeface="Arial" pitchFamily="34" charset="0"/>
                <a:cs typeface="Arial" pitchFamily="34" charset="0"/>
              </a:rPr>
              <a:t>Burial</a:t>
            </a:r>
          </a:p>
          <a:p>
            <a:pPr marL="0" indent="0">
              <a:buFontTx/>
              <a:buNone/>
            </a:pPr>
            <a:r>
              <a:rPr lang="en-US" dirty="0">
                <a:solidFill>
                  <a:schemeClr val="bg1"/>
                </a:solidFill>
                <a:latin typeface="Arial" pitchFamily="34" charset="0"/>
                <a:cs typeface="Arial" pitchFamily="34" charset="0"/>
              </a:rPr>
              <a:t>Firstfruits – </a:t>
            </a:r>
            <a:r>
              <a:rPr lang="en-US" dirty="0" smtClean="0">
                <a:solidFill>
                  <a:srgbClr val="F89378"/>
                </a:solidFill>
                <a:latin typeface="Arial" pitchFamily="34" charset="0"/>
                <a:cs typeface="Arial" pitchFamily="34" charset="0"/>
              </a:rPr>
              <a:t>Resurrection</a:t>
            </a:r>
          </a:p>
        </p:txBody>
      </p:sp>
      <p:sp>
        <p:nvSpPr>
          <p:cNvPr id="10" name="Content Placeholder 2"/>
          <p:cNvSpPr txBox="1">
            <a:spLocks/>
          </p:cNvSpPr>
          <p:nvPr/>
        </p:nvSpPr>
        <p:spPr bwMode="auto">
          <a:xfrm>
            <a:off x="685800" y="3810000"/>
            <a:ext cx="533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lumMod val="65000"/>
                  </a:schemeClr>
                </a:solidFill>
                <a:latin typeface="Arial" pitchFamily="34" charset="0"/>
                <a:cs typeface="Arial" pitchFamily="34" charset="0"/>
              </a:rPr>
              <a:t>3 Fall Appointed Times</a:t>
            </a:r>
          </a:p>
        </p:txBody>
      </p:sp>
      <p:sp>
        <p:nvSpPr>
          <p:cNvPr id="11" name="Content Placeholder 2"/>
          <p:cNvSpPr txBox="1">
            <a:spLocks/>
          </p:cNvSpPr>
          <p:nvPr/>
        </p:nvSpPr>
        <p:spPr bwMode="auto">
          <a:xfrm>
            <a:off x="1066800" y="4343400"/>
            <a:ext cx="6248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Trumpets </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Atonement</a:t>
            </a:r>
            <a:endParaRPr lang="en-US" dirty="0" smtClean="0">
              <a:solidFill>
                <a:schemeClr val="accent2">
                  <a:lumMod val="60000"/>
                  <a:lumOff val="40000"/>
                </a:schemeClr>
              </a:solidFill>
              <a:latin typeface="Arial" pitchFamily="34" charset="0"/>
              <a:cs typeface="Arial" pitchFamily="34" charset="0"/>
            </a:endParaRPr>
          </a:p>
          <a:p>
            <a:pPr marL="0" indent="0">
              <a:buNone/>
            </a:pPr>
            <a:r>
              <a:rPr lang="en-US" dirty="0" smtClean="0">
                <a:solidFill>
                  <a:schemeClr val="bg1"/>
                </a:solidFill>
                <a:latin typeface="Arial" pitchFamily="34" charset="0"/>
                <a:cs typeface="Arial" pitchFamily="34" charset="0"/>
              </a:rPr>
              <a:t>Sukkot</a:t>
            </a:r>
            <a:endParaRPr lang="en-US" dirty="0">
              <a:solidFill>
                <a:schemeClr val="accent2">
                  <a:lumMod val="60000"/>
                  <a:lumOff val="40000"/>
                </a:schemeClr>
              </a:solidFill>
              <a:latin typeface="Arial" pitchFamily="34" charset="0"/>
              <a:cs typeface="Arial" pitchFamily="34" charset="0"/>
            </a:endParaRPr>
          </a:p>
          <a:p>
            <a:pPr marL="0" indent="0">
              <a:buFontTx/>
              <a:buNone/>
            </a:pPr>
            <a:endParaRPr lang="en-US" dirty="0" smtClean="0">
              <a:solidFill>
                <a:schemeClr val="accent2">
                  <a:lumMod val="60000"/>
                  <a:lumOff val="40000"/>
                </a:schemeClr>
              </a:solidFill>
              <a:latin typeface="Arial" pitchFamily="34" charset="0"/>
              <a:cs typeface="Arial" pitchFamily="34" charset="0"/>
            </a:endParaRPr>
          </a:p>
        </p:txBody>
      </p:sp>
      <p:sp>
        <p:nvSpPr>
          <p:cNvPr id="8" name="Content Placeholder 2"/>
          <p:cNvSpPr txBox="1">
            <a:spLocks/>
          </p:cNvSpPr>
          <p:nvPr/>
        </p:nvSpPr>
        <p:spPr bwMode="auto">
          <a:xfrm>
            <a:off x="685800" y="2895600"/>
            <a:ext cx="6553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Shavuot (Weeks)</a:t>
            </a:r>
            <a:endParaRPr lang="en-US" dirty="0" smtClean="0">
              <a:solidFill>
                <a:srgbClr val="F89378"/>
              </a:solidFill>
              <a:latin typeface="Arial" pitchFamily="34" charset="0"/>
              <a:cs typeface="Arial" pitchFamily="34" charset="0"/>
            </a:endParaRPr>
          </a:p>
        </p:txBody>
      </p:sp>
      <p:sp>
        <p:nvSpPr>
          <p:cNvPr id="7" name="Content Placeholder 2"/>
          <p:cNvSpPr txBox="1">
            <a:spLocks/>
          </p:cNvSpPr>
          <p:nvPr/>
        </p:nvSpPr>
        <p:spPr bwMode="auto">
          <a:xfrm>
            <a:off x="7099663" y="990600"/>
            <a:ext cx="2133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accent5">
                    <a:lumMod val="75000"/>
                  </a:schemeClr>
                </a:solidFill>
                <a:latin typeface="Arial" pitchFamily="34" charset="0"/>
                <a:cs typeface="Arial" pitchFamily="34" charset="0"/>
              </a:rPr>
              <a:t>Barley </a:t>
            </a:r>
            <a:br>
              <a:rPr lang="en-US" dirty="0" smtClean="0">
                <a:solidFill>
                  <a:schemeClr val="accent5">
                    <a:lumMod val="75000"/>
                  </a:schemeClr>
                </a:solidFill>
                <a:latin typeface="Arial" pitchFamily="34" charset="0"/>
                <a:cs typeface="Arial" pitchFamily="34" charset="0"/>
              </a:rPr>
            </a:br>
            <a:r>
              <a:rPr lang="en-US" dirty="0" smtClean="0">
                <a:solidFill>
                  <a:schemeClr val="accent5">
                    <a:lumMod val="75000"/>
                  </a:schemeClr>
                </a:solidFill>
                <a:latin typeface="Arial" pitchFamily="34" charset="0"/>
                <a:cs typeface="Arial" pitchFamily="34" charset="0"/>
              </a:rPr>
              <a:t>Harvest</a:t>
            </a:r>
          </a:p>
        </p:txBody>
      </p:sp>
      <p:sp>
        <p:nvSpPr>
          <p:cNvPr id="18" name="Content Placeholder 2"/>
          <p:cNvSpPr txBox="1">
            <a:spLocks/>
          </p:cNvSpPr>
          <p:nvPr/>
        </p:nvSpPr>
        <p:spPr bwMode="auto">
          <a:xfrm>
            <a:off x="7025640" y="2743200"/>
            <a:ext cx="2270760" cy="110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accent5">
                    <a:lumMod val="75000"/>
                  </a:schemeClr>
                </a:solidFill>
                <a:latin typeface="Arial" pitchFamily="34" charset="0"/>
                <a:cs typeface="Arial" pitchFamily="34" charset="0"/>
              </a:rPr>
              <a:t>Wheat </a:t>
            </a:r>
            <a:br>
              <a:rPr lang="en-US" dirty="0" smtClean="0">
                <a:solidFill>
                  <a:schemeClr val="accent5">
                    <a:lumMod val="75000"/>
                  </a:schemeClr>
                </a:solidFill>
                <a:latin typeface="Arial" pitchFamily="34" charset="0"/>
                <a:cs typeface="Arial" pitchFamily="34" charset="0"/>
              </a:rPr>
            </a:br>
            <a:r>
              <a:rPr lang="en-US" dirty="0" smtClean="0">
                <a:solidFill>
                  <a:schemeClr val="accent5">
                    <a:lumMod val="75000"/>
                  </a:schemeClr>
                </a:solidFill>
                <a:latin typeface="Arial" pitchFamily="34" charset="0"/>
                <a:cs typeface="Arial" pitchFamily="34" charset="0"/>
              </a:rPr>
              <a:t>Harvest</a:t>
            </a:r>
          </a:p>
        </p:txBody>
      </p:sp>
      <p:sp>
        <p:nvSpPr>
          <p:cNvPr id="12" name="Content Placeholder 2"/>
          <p:cNvSpPr txBox="1">
            <a:spLocks/>
          </p:cNvSpPr>
          <p:nvPr/>
        </p:nvSpPr>
        <p:spPr bwMode="auto">
          <a:xfrm>
            <a:off x="6955427" y="4605746"/>
            <a:ext cx="2270760" cy="110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accent5">
                    <a:lumMod val="75000"/>
                  </a:schemeClr>
                </a:solidFill>
                <a:latin typeface="Arial" pitchFamily="34" charset="0"/>
                <a:cs typeface="Arial" pitchFamily="34" charset="0"/>
              </a:rPr>
              <a:t>Final </a:t>
            </a:r>
            <a:br>
              <a:rPr lang="en-US" dirty="0" smtClean="0">
                <a:solidFill>
                  <a:schemeClr val="accent5">
                    <a:lumMod val="75000"/>
                  </a:schemeClr>
                </a:solidFill>
                <a:latin typeface="Arial" pitchFamily="34" charset="0"/>
                <a:cs typeface="Arial" pitchFamily="34" charset="0"/>
              </a:rPr>
            </a:br>
            <a:r>
              <a:rPr lang="en-US" dirty="0" smtClean="0">
                <a:solidFill>
                  <a:schemeClr val="accent5">
                    <a:lumMod val="75000"/>
                  </a:schemeClr>
                </a:solidFill>
                <a:latin typeface="Arial" pitchFamily="34" charset="0"/>
                <a:cs typeface="Arial" pitchFamily="34" charset="0"/>
              </a:rPr>
              <a:t>Harvest</a:t>
            </a:r>
          </a:p>
        </p:txBody>
      </p:sp>
    </p:spTree>
    <p:extLst>
      <p:ext uri="{BB962C8B-B14F-4D97-AF65-F5344CB8AC3E}">
        <p14:creationId xmlns:p14="http://schemas.microsoft.com/office/powerpoint/2010/main" val="53112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P spid="8" grpId="0"/>
      <p:bldP spid="7" grpId="0"/>
      <p:bldP spid="18"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2202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200" y="1295400"/>
            <a:ext cx="8077200" cy="2362200"/>
          </a:xfrm>
        </p:spPr>
        <p:txBody>
          <a:bodyPr/>
          <a:lstStyle/>
          <a:p>
            <a:pPr>
              <a:lnSpc>
                <a:spcPts val="7500"/>
              </a:lnSpc>
            </a:pPr>
            <a:r>
              <a:rPr lang="en-US" sz="7200" dirty="0" smtClean="0">
                <a:solidFill>
                  <a:schemeClr val="bg1">
                    <a:lumMod val="95000"/>
                  </a:schemeClr>
                </a:solidFill>
                <a:latin typeface="Nyala" panose="02000504070300020003" pitchFamily="2" charset="0"/>
              </a:rPr>
              <a:t>Shavuot (Weeks)</a:t>
            </a:r>
            <a:endParaRPr lang="en-US" sz="7200" dirty="0">
              <a:solidFill>
                <a:schemeClr val="bg1">
                  <a:lumMod val="95000"/>
                </a:schemeClr>
              </a:solidFill>
              <a:latin typeface="Nyala" panose="02000504070300020003" pitchFamily="2" charset="0"/>
            </a:endParaRPr>
          </a:p>
        </p:txBody>
      </p:sp>
    </p:spTree>
    <p:extLst>
      <p:ext uri="{BB962C8B-B14F-4D97-AF65-F5344CB8AC3E}">
        <p14:creationId xmlns:p14="http://schemas.microsoft.com/office/powerpoint/2010/main" val="2755167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6096000"/>
          </a:xfrm>
        </p:spPr>
        <p:txBody>
          <a:bodyPr/>
          <a:lstStyle/>
          <a:p>
            <a:pPr marL="0" indent="0">
              <a:buNone/>
            </a:pPr>
            <a:r>
              <a:rPr lang="en-US" dirty="0" smtClean="0">
                <a:solidFill>
                  <a:schemeClr val="bg1">
                    <a:lumMod val="65000"/>
                  </a:schemeClr>
                </a:solidFill>
                <a:latin typeface="Arial" pitchFamily="34" charset="0"/>
                <a:cs typeface="Arial" pitchFamily="34" charset="0"/>
              </a:rPr>
              <a:t>Leviticus 23:15-16, 21</a:t>
            </a:r>
          </a:p>
          <a:p>
            <a:pPr marL="0" indent="0">
              <a:buNone/>
            </a:pPr>
            <a:r>
              <a:rPr lang="en-US" dirty="0" smtClean="0">
                <a:solidFill>
                  <a:schemeClr val="bg1"/>
                </a:solidFill>
                <a:latin typeface="Arial" pitchFamily="34" charset="0"/>
                <a:cs typeface="Arial" pitchFamily="34" charset="0"/>
              </a:rPr>
              <a:t>You shall </a:t>
            </a:r>
            <a:r>
              <a:rPr lang="en-US" dirty="0" smtClean="0">
                <a:solidFill>
                  <a:srgbClr val="F89378"/>
                </a:solidFill>
                <a:latin typeface="Arial" pitchFamily="34" charset="0"/>
                <a:cs typeface="Arial" pitchFamily="34" charset="0"/>
              </a:rPr>
              <a:t>count seven full weeks </a:t>
            </a:r>
            <a:r>
              <a:rPr lang="en-US" dirty="0" smtClean="0">
                <a:solidFill>
                  <a:schemeClr val="bg1"/>
                </a:solidFill>
                <a:latin typeface="Arial" pitchFamily="34" charset="0"/>
                <a:cs typeface="Arial" pitchFamily="34" charset="0"/>
              </a:rPr>
              <a:t>from the day after the Sabbath, from the day that you brought the sheaf of the wave offering. You shall </a:t>
            </a:r>
            <a:r>
              <a:rPr lang="en-US" dirty="0" smtClean="0">
                <a:solidFill>
                  <a:srgbClr val="F89378"/>
                </a:solidFill>
                <a:latin typeface="Arial" pitchFamily="34" charset="0"/>
                <a:cs typeface="Arial" pitchFamily="34" charset="0"/>
              </a:rPr>
              <a:t>count fifty days </a:t>
            </a:r>
            <a:r>
              <a:rPr lang="en-US" dirty="0" smtClean="0">
                <a:solidFill>
                  <a:schemeClr val="bg1"/>
                </a:solidFill>
                <a:latin typeface="Arial" pitchFamily="34" charset="0"/>
                <a:cs typeface="Arial" pitchFamily="34" charset="0"/>
              </a:rPr>
              <a:t>to the day after the seventh Sabbath. Then you shall present a grain offering of </a:t>
            </a:r>
            <a:r>
              <a:rPr lang="en-US" dirty="0" smtClean="0">
                <a:solidFill>
                  <a:schemeClr val="accent2">
                    <a:lumMod val="60000"/>
                    <a:lumOff val="40000"/>
                  </a:schemeClr>
                </a:solidFill>
                <a:latin typeface="Arial" pitchFamily="34" charset="0"/>
                <a:cs typeface="Arial" pitchFamily="34" charset="0"/>
              </a:rPr>
              <a:t>new grain </a:t>
            </a:r>
            <a:r>
              <a:rPr lang="en-US" dirty="0" smtClean="0">
                <a:solidFill>
                  <a:schemeClr val="bg1"/>
                </a:solidFill>
                <a:latin typeface="Arial" pitchFamily="34" charset="0"/>
                <a:cs typeface="Arial" pitchFamily="34" charset="0"/>
              </a:rPr>
              <a:t>to YHWH… </a:t>
            </a:r>
            <a:endParaRPr lang="en-US" dirty="0"/>
          </a:p>
        </p:txBody>
      </p:sp>
      <p:sp>
        <p:nvSpPr>
          <p:cNvPr id="4" name="Content Placeholder 2"/>
          <p:cNvSpPr txBox="1">
            <a:spLocks/>
          </p:cNvSpPr>
          <p:nvPr/>
        </p:nvSpPr>
        <p:spPr bwMode="auto">
          <a:xfrm>
            <a:off x="381000" y="3886200"/>
            <a:ext cx="6705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kern="0" dirty="0" smtClean="0">
                <a:solidFill>
                  <a:schemeClr val="bg1"/>
                </a:solidFill>
                <a:latin typeface="Arial" pitchFamily="34" charset="0"/>
                <a:cs typeface="Arial" pitchFamily="34" charset="0"/>
              </a:rPr>
              <a:t>You shall hold a holy convocation. You shall not do any ordinary </a:t>
            </a:r>
            <a:br>
              <a:rPr lang="en-US" kern="0" dirty="0" smtClean="0">
                <a:solidFill>
                  <a:schemeClr val="bg1"/>
                </a:solidFill>
                <a:latin typeface="Arial" pitchFamily="34" charset="0"/>
                <a:cs typeface="Arial" pitchFamily="34" charset="0"/>
              </a:rPr>
            </a:br>
            <a:r>
              <a:rPr lang="en-US" kern="0" dirty="0" smtClean="0">
                <a:solidFill>
                  <a:schemeClr val="bg1"/>
                </a:solidFill>
                <a:latin typeface="Arial" pitchFamily="34" charset="0"/>
                <a:cs typeface="Arial" pitchFamily="34" charset="0"/>
              </a:rPr>
              <a:t>work. </a:t>
            </a:r>
            <a:r>
              <a:rPr lang="en-US" kern="0" dirty="0" smtClean="0">
                <a:solidFill>
                  <a:srgbClr val="F89378"/>
                </a:solidFill>
                <a:latin typeface="Arial" pitchFamily="34" charset="0"/>
                <a:cs typeface="Arial" pitchFamily="34" charset="0"/>
              </a:rPr>
              <a:t>It is a statute forever </a:t>
            </a:r>
            <a:br>
              <a:rPr lang="en-US" kern="0" dirty="0" smtClean="0">
                <a:solidFill>
                  <a:srgbClr val="F89378"/>
                </a:solidFill>
                <a:latin typeface="Arial" pitchFamily="34" charset="0"/>
                <a:cs typeface="Arial" pitchFamily="34" charset="0"/>
              </a:rPr>
            </a:br>
            <a:r>
              <a:rPr lang="en-US" kern="0" dirty="0" smtClean="0">
                <a:solidFill>
                  <a:srgbClr val="F89378"/>
                </a:solidFill>
                <a:latin typeface="Arial" pitchFamily="34" charset="0"/>
                <a:cs typeface="Arial" pitchFamily="34" charset="0"/>
              </a:rPr>
              <a:t>in all your dwelling places </a:t>
            </a:r>
            <a:br>
              <a:rPr lang="en-US" kern="0" dirty="0" smtClean="0">
                <a:solidFill>
                  <a:srgbClr val="F89378"/>
                </a:solidFill>
                <a:latin typeface="Arial" pitchFamily="34" charset="0"/>
                <a:cs typeface="Arial" pitchFamily="34" charset="0"/>
              </a:rPr>
            </a:br>
            <a:r>
              <a:rPr lang="en-US" kern="0" dirty="0" smtClean="0">
                <a:solidFill>
                  <a:srgbClr val="F89378"/>
                </a:solidFill>
                <a:latin typeface="Arial" pitchFamily="34" charset="0"/>
                <a:cs typeface="Arial" pitchFamily="34" charset="0"/>
              </a:rPr>
              <a:t>throughout your generations. </a:t>
            </a:r>
            <a:endParaRPr lang="en-US" kern="0" dirty="0">
              <a:solidFill>
                <a:srgbClr val="F89378"/>
              </a:solidFill>
            </a:endParaRPr>
          </a:p>
        </p:txBody>
      </p:sp>
    </p:spTree>
    <p:extLst>
      <p:ext uri="{BB962C8B-B14F-4D97-AF65-F5344CB8AC3E}">
        <p14:creationId xmlns:p14="http://schemas.microsoft.com/office/powerpoint/2010/main" val="189962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7848600" cy="3962400"/>
          </a:xfrm>
        </p:spPr>
        <p:txBody>
          <a:bodyPr/>
          <a:lstStyle/>
          <a:p>
            <a:pPr marL="0" indent="0">
              <a:buNone/>
            </a:pPr>
            <a:r>
              <a:rPr lang="en-US" dirty="0" smtClean="0">
                <a:solidFill>
                  <a:srgbClr val="F89378"/>
                </a:solidFill>
                <a:latin typeface="Arial" pitchFamily="34" charset="0"/>
                <a:cs typeface="Arial" pitchFamily="34" charset="0"/>
              </a:rPr>
              <a:t>According to tradition:</a:t>
            </a:r>
          </a:p>
          <a:p>
            <a:pPr marL="0" indent="0">
              <a:buNone/>
            </a:pPr>
            <a:endParaRPr lang="en-US" dirty="0">
              <a:solidFill>
                <a:schemeClr val="bg1"/>
              </a:solidFill>
            </a:endParaRPr>
          </a:p>
          <a:p>
            <a:pPr marL="0" indent="0">
              <a:buNone/>
            </a:pPr>
            <a:r>
              <a:rPr lang="en-US" dirty="0" smtClean="0">
                <a:solidFill>
                  <a:schemeClr val="bg1"/>
                </a:solidFill>
                <a:latin typeface="Arial" pitchFamily="34" charset="0"/>
                <a:cs typeface="Arial" pitchFamily="34" charset="0"/>
              </a:rPr>
              <a:t>Shavuot took place when the Ten Words were given to Moses on Mt Sinai.</a:t>
            </a:r>
          </a:p>
          <a:p>
            <a:pPr marL="0" indent="0">
              <a:buNone/>
            </a:pPr>
            <a:endParaRPr lang="en-US" dirty="0">
              <a:solidFill>
                <a:schemeClr val="bg1"/>
              </a:solidFill>
              <a:latin typeface="Arial" pitchFamily="34" charset="0"/>
              <a:cs typeface="Arial" pitchFamily="34" charset="0"/>
            </a:endParaRPr>
          </a:p>
          <a:p>
            <a:pPr marL="0" indent="0">
              <a:buNone/>
            </a:pPr>
            <a:r>
              <a:rPr lang="en-US" dirty="0" smtClean="0">
                <a:solidFill>
                  <a:srgbClr val="7878DE"/>
                </a:solidFill>
                <a:latin typeface="Arial" pitchFamily="34" charset="0"/>
                <a:cs typeface="Arial" pitchFamily="34" charset="0"/>
              </a:rPr>
              <a:t>Scripture supports this tradition.</a:t>
            </a:r>
          </a:p>
        </p:txBody>
      </p:sp>
    </p:spTree>
    <p:extLst>
      <p:ext uri="{BB962C8B-B14F-4D97-AF65-F5344CB8AC3E}">
        <p14:creationId xmlns:p14="http://schemas.microsoft.com/office/powerpoint/2010/main" val="151841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7848600" cy="2667000"/>
          </a:xfrm>
        </p:spPr>
        <p:txBody>
          <a:bodyPr/>
          <a:lstStyle/>
          <a:p>
            <a:pPr marL="0" indent="0">
              <a:buNone/>
            </a:pPr>
            <a:r>
              <a:rPr lang="en-US" dirty="0" smtClean="0">
                <a:solidFill>
                  <a:schemeClr val="bg1">
                    <a:lumMod val="65000"/>
                  </a:schemeClr>
                </a:solidFill>
                <a:latin typeface="Arial" pitchFamily="34" charset="0"/>
                <a:cs typeface="Arial" pitchFamily="34" charset="0"/>
              </a:rPr>
              <a:t>Exodus 19:1</a:t>
            </a:r>
          </a:p>
          <a:p>
            <a:pPr marL="0" indent="0">
              <a:buNone/>
            </a:pPr>
            <a:r>
              <a:rPr lang="en-US" dirty="0" smtClean="0">
                <a:solidFill>
                  <a:srgbClr val="F89378"/>
                </a:solidFill>
                <a:latin typeface="Arial" pitchFamily="34" charset="0"/>
                <a:cs typeface="Arial" pitchFamily="34" charset="0"/>
              </a:rPr>
              <a:t>On the third new moon </a:t>
            </a:r>
            <a:r>
              <a:rPr lang="en-US" dirty="0" smtClean="0">
                <a:solidFill>
                  <a:schemeClr val="bg1"/>
                </a:solidFill>
                <a:latin typeface="Arial" pitchFamily="34" charset="0"/>
                <a:cs typeface="Arial" pitchFamily="34" charset="0"/>
              </a:rPr>
              <a:t>after the people of Israel had gone out of the land of Egypt, </a:t>
            </a:r>
            <a:r>
              <a:rPr lang="en-US" dirty="0" smtClean="0">
                <a:solidFill>
                  <a:srgbClr val="F89378"/>
                </a:solidFill>
                <a:latin typeface="Arial" pitchFamily="34" charset="0"/>
                <a:cs typeface="Arial" pitchFamily="34" charset="0"/>
              </a:rPr>
              <a:t>on that day </a:t>
            </a:r>
            <a:r>
              <a:rPr lang="en-US" dirty="0" smtClean="0">
                <a:solidFill>
                  <a:schemeClr val="bg1"/>
                </a:solidFill>
                <a:latin typeface="Arial" pitchFamily="34" charset="0"/>
                <a:cs typeface="Arial" pitchFamily="34" charset="0"/>
              </a:rPr>
              <a:t>they came into the wilderness of Sinai. </a:t>
            </a:r>
            <a:endParaRPr lang="en-US" dirty="0"/>
          </a:p>
        </p:txBody>
      </p:sp>
    </p:spTree>
    <p:extLst>
      <p:ext uri="{BB962C8B-B14F-4D97-AF65-F5344CB8AC3E}">
        <p14:creationId xmlns:p14="http://schemas.microsoft.com/office/powerpoint/2010/main" val="40499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txBox="1">
            <a:spLocks/>
          </p:cNvSpPr>
          <p:nvPr/>
        </p:nvSpPr>
        <p:spPr bwMode="auto">
          <a:xfrm>
            <a:off x="381000" y="352044"/>
            <a:ext cx="4953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rgbClr val="F89378"/>
                </a:solidFill>
                <a:latin typeface="Arial" pitchFamily="34" charset="0"/>
                <a:cs typeface="Arial" pitchFamily="34" charset="0"/>
              </a:rPr>
              <a:t>Day 1.  </a:t>
            </a:r>
            <a:r>
              <a:rPr lang="en-US" dirty="0" smtClean="0">
                <a:solidFill>
                  <a:schemeClr val="bg1"/>
                </a:solidFill>
                <a:latin typeface="Arial" pitchFamily="34" charset="0"/>
                <a:cs typeface="Arial" pitchFamily="34" charset="0"/>
              </a:rPr>
              <a:t>Arrive at Sinai</a:t>
            </a:r>
          </a:p>
        </p:txBody>
      </p:sp>
      <p:sp>
        <p:nvSpPr>
          <p:cNvPr id="10" name="Content Placeholder 2"/>
          <p:cNvSpPr txBox="1">
            <a:spLocks/>
          </p:cNvSpPr>
          <p:nvPr/>
        </p:nvSpPr>
        <p:spPr bwMode="auto">
          <a:xfrm>
            <a:off x="381000" y="1133856"/>
            <a:ext cx="7696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rgbClr val="F89378"/>
                </a:solidFill>
                <a:latin typeface="Arial" pitchFamily="34" charset="0"/>
                <a:cs typeface="Arial" pitchFamily="34" charset="0"/>
              </a:rPr>
              <a:t>Day 2.  </a:t>
            </a:r>
            <a:r>
              <a:rPr lang="en-US" dirty="0" smtClean="0">
                <a:solidFill>
                  <a:schemeClr val="bg1"/>
                </a:solidFill>
                <a:latin typeface="Arial" pitchFamily="34" charset="0"/>
                <a:cs typeface="Arial" pitchFamily="34" charset="0"/>
              </a:rPr>
              <a:t>Moses up &amp; down mountain</a:t>
            </a:r>
          </a:p>
        </p:txBody>
      </p:sp>
    </p:spTree>
    <p:extLst>
      <p:ext uri="{BB962C8B-B14F-4D97-AF65-F5344CB8AC3E}">
        <p14:creationId xmlns:p14="http://schemas.microsoft.com/office/powerpoint/2010/main" val="285889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C:\Users\wdl\Pictures\Israel Photos\Israel-Jordan-Sinai Nov 07\Sinai Nov 2007\Jebel Katrina Hike 46 - View of Musa - Nov 2007 .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idx="1"/>
          </p:nvPr>
        </p:nvSpPr>
        <p:spPr>
          <a:xfrm>
            <a:off x="1524000" y="228600"/>
            <a:ext cx="5943600" cy="533400"/>
          </a:xfrm>
        </p:spPr>
        <p:txBody>
          <a:bodyPr/>
          <a:lstStyle/>
          <a:p>
            <a:pPr marL="0" indent="0">
              <a:buNone/>
            </a:pPr>
            <a:r>
              <a:rPr lang="en-US" b="1" dirty="0" smtClean="0">
                <a:latin typeface="Arial" pitchFamily="34" charset="0"/>
                <a:cs typeface="Arial" pitchFamily="34" charset="0"/>
              </a:rPr>
              <a:t>Mt. Sinai (traditional location)</a:t>
            </a:r>
            <a:endParaRPr lang="en-US" b="1" dirty="0"/>
          </a:p>
        </p:txBody>
      </p:sp>
    </p:spTree>
    <p:extLst>
      <p:ext uri="{BB962C8B-B14F-4D97-AF65-F5344CB8AC3E}">
        <p14:creationId xmlns:p14="http://schemas.microsoft.com/office/powerpoint/2010/main" val="354496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wdl\Documents\Biblical Resources\SA Seminar\torah scro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644" y="0"/>
            <a:ext cx="1032766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1615" y="1384280"/>
            <a:ext cx="8534400" cy="3416320"/>
          </a:xfrm>
          <a:prstGeom prst="rect">
            <a:avLst/>
          </a:prstGeom>
          <a:noFill/>
          <a:effectLst/>
        </p:spPr>
        <p:txBody>
          <a:bodyPr wrap="square" lIns="91440" tIns="45720" rIns="91440" bIns="45720">
            <a:spAutoFit/>
            <a:scene3d>
              <a:camera prst="orthographicFront"/>
              <a:lightRig rig="twoPt" dir="t"/>
            </a:scene3d>
            <a:sp3d extrusionH="57150" prstMaterial="plastic">
              <a:bevelT w="38100" h="38100"/>
              <a:bevelB w="82550" h="38100" prst="coolSlant"/>
            </a:sp3d>
          </a:bodyPr>
          <a:lstStyle/>
          <a:p>
            <a:pPr algn="ctr"/>
            <a:r>
              <a:rPr lang="en-US" sz="7200" b="1" dirty="0" smtClean="0">
                <a:ln w="18415" cmpd="sng">
                  <a:solidFill>
                    <a:schemeClr val="bg2">
                      <a:lumMod val="75000"/>
                    </a:schemeClr>
                  </a:solidFill>
                  <a:prstDash val="solid"/>
                </a:ln>
                <a:gradFill>
                  <a:gsLst>
                    <a:gs pos="0">
                      <a:schemeClr val="bg2">
                        <a:lumMod val="20000"/>
                        <a:lumOff val="80000"/>
                      </a:schemeClr>
                    </a:gs>
                    <a:gs pos="100000">
                      <a:schemeClr val="accent3"/>
                    </a:gs>
                  </a:gsLst>
                  <a:lin ang="5400000" scaled="0"/>
                </a:gradFill>
                <a:effectLst>
                  <a:outerShdw blurRad="38100" dist="38100" dir="2700000" algn="tl">
                    <a:srgbClr val="000000">
                      <a:alpha val="43137"/>
                    </a:srgbClr>
                  </a:outerShdw>
                </a:effectLst>
                <a:latin typeface="Arial" pitchFamily="34" charset="0"/>
                <a:ea typeface="Aegean" pitchFamily="34" charset="0"/>
                <a:cs typeface="Arial" pitchFamily="34" charset="0"/>
              </a:rPr>
              <a:t>God’s</a:t>
            </a:r>
            <a:br>
              <a:rPr lang="en-US" sz="7200" b="1" dirty="0" smtClean="0">
                <a:ln w="18415" cmpd="sng">
                  <a:solidFill>
                    <a:schemeClr val="bg2">
                      <a:lumMod val="75000"/>
                    </a:schemeClr>
                  </a:solidFill>
                  <a:prstDash val="solid"/>
                </a:ln>
                <a:gradFill>
                  <a:gsLst>
                    <a:gs pos="0">
                      <a:schemeClr val="bg2">
                        <a:lumMod val="20000"/>
                        <a:lumOff val="80000"/>
                      </a:schemeClr>
                    </a:gs>
                    <a:gs pos="100000">
                      <a:schemeClr val="accent3"/>
                    </a:gs>
                  </a:gsLst>
                  <a:lin ang="5400000" scaled="0"/>
                </a:gradFill>
                <a:effectLst>
                  <a:outerShdw blurRad="38100" dist="38100" dir="2700000" algn="tl">
                    <a:srgbClr val="000000">
                      <a:alpha val="43137"/>
                    </a:srgbClr>
                  </a:outerShdw>
                </a:effectLst>
                <a:latin typeface="Arial" pitchFamily="34" charset="0"/>
                <a:ea typeface="Aegean" pitchFamily="34" charset="0"/>
                <a:cs typeface="Arial" pitchFamily="34" charset="0"/>
              </a:rPr>
            </a:br>
            <a:r>
              <a:rPr lang="en-US" sz="7200" b="1" dirty="0" smtClean="0">
                <a:ln w="18415" cmpd="sng">
                  <a:solidFill>
                    <a:schemeClr val="bg2">
                      <a:lumMod val="75000"/>
                    </a:schemeClr>
                  </a:solidFill>
                  <a:prstDash val="solid"/>
                </a:ln>
                <a:gradFill>
                  <a:gsLst>
                    <a:gs pos="0">
                      <a:schemeClr val="bg2">
                        <a:lumMod val="20000"/>
                        <a:lumOff val="80000"/>
                      </a:schemeClr>
                    </a:gs>
                    <a:gs pos="100000">
                      <a:schemeClr val="accent3"/>
                    </a:gs>
                  </a:gsLst>
                  <a:lin ang="5400000" scaled="0"/>
                </a:gradFill>
                <a:effectLst>
                  <a:outerShdw blurRad="38100" dist="38100" dir="2700000" algn="tl">
                    <a:srgbClr val="000000">
                      <a:alpha val="43137"/>
                    </a:srgbClr>
                  </a:outerShdw>
                </a:effectLst>
                <a:latin typeface="Arial" pitchFamily="34" charset="0"/>
                <a:ea typeface="Aegean" pitchFamily="34" charset="0"/>
                <a:cs typeface="Arial" pitchFamily="34" charset="0"/>
              </a:rPr>
              <a:t>Appointments</a:t>
            </a:r>
            <a:br>
              <a:rPr lang="en-US" sz="7200" b="1" dirty="0" smtClean="0">
                <a:ln w="18415" cmpd="sng">
                  <a:solidFill>
                    <a:schemeClr val="bg2">
                      <a:lumMod val="75000"/>
                    </a:schemeClr>
                  </a:solidFill>
                  <a:prstDash val="solid"/>
                </a:ln>
                <a:gradFill>
                  <a:gsLst>
                    <a:gs pos="0">
                      <a:schemeClr val="bg2">
                        <a:lumMod val="20000"/>
                        <a:lumOff val="80000"/>
                      </a:schemeClr>
                    </a:gs>
                    <a:gs pos="100000">
                      <a:schemeClr val="accent3"/>
                    </a:gs>
                  </a:gsLst>
                  <a:lin ang="5400000" scaled="0"/>
                </a:gradFill>
                <a:effectLst>
                  <a:outerShdw blurRad="38100" dist="38100" dir="2700000" algn="tl">
                    <a:srgbClr val="000000">
                      <a:alpha val="43137"/>
                    </a:srgbClr>
                  </a:outerShdw>
                </a:effectLst>
                <a:latin typeface="Arial" pitchFamily="34" charset="0"/>
                <a:ea typeface="Aegean" pitchFamily="34" charset="0"/>
                <a:cs typeface="Arial" pitchFamily="34" charset="0"/>
              </a:rPr>
            </a:br>
            <a:r>
              <a:rPr lang="en-US" sz="7200" b="1" dirty="0" smtClean="0">
                <a:ln w="18415" cmpd="sng">
                  <a:solidFill>
                    <a:schemeClr val="bg2">
                      <a:lumMod val="75000"/>
                    </a:schemeClr>
                  </a:solidFill>
                  <a:prstDash val="solid"/>
                </a:ln>
                <a:gradFill>
                  <a:gsLst>
                    <a:gs pos="0">
                      <a:schemeClr val="bg2">
                        <a:lumMod val="20000"/>
                        <a:lumOff val="80000"/>
                      </a:schemeClr>
                    </a:gs>
                    <a:gs pos="100000">
                      <a:schemeClr val="accent3"/>
                    </a:gs>
                  </a:gsLst>
                  <a:lin ang="5400000" scaled="0"/>
                </a:gradFill>
                <a:effectLst>
                  <a:outerShdw blurRad="38100" dist="38100" dir="2700000" algn="tl">
                    <a:srgbClr val="000000">
                      <a:alpha val="43137"/>
                    </a:srgbClr>
                  </a:outerShdw>
                </a:effectLst>
                <a:latin typeface="Arial" pitchFamily="34" charset="0"/>
                <a:ea typeface="Aegean" pitchFamily="34" charset="0"/>
                <a:cs typeface="Arial" pitchFamily="34" charset="0"/>
              </a:rPr>
              <a:t>with YOU</a:t>
            </a:r>
          </a:p>
        </p:txBody>
      </p:sp>
      <p:sp>
        <p:nvSpPr>
          <p:cNvPr id="4" name="Rectangle 3"/>
          <p:cNvSpPr/>
          <p:nvPr/>
        </p:nvSpPr>
        <p:spPr>
          <a:xfrm>
            <a:off x="322565" y="4953000"/>
            <a:ext cx="8534400" cy="1200329"/>
          </a:xfrm>
          <a:prstGeom prst="rect">
            <a:avLst/>
          </a:prstGeom>
          <a:noFill/>
          <a:effectLst/>
        </p:spPr>
        <p:txBody>
          <a:bodyPr wrap="square" lIns="91440" tIns="45720" rIns="91440" bIns="45720">
            <a:spAutoFit/>
            <a:scene3d>
              <a:camera prst="orthographicFront"/>
              <a:lightRig rig="twoPt" dir="t"/>
            </a:scene3d>
            <a:sp3d extrusionH="57150" prstMaterial="plastic">
              <a:bevelT w="38100" h="38100"/>
              <a:bevelB w="82550" h="38100" prst="coolSlant"/>
            </a:sp3d>
          </a:bodyPr>
          <a:lstStyle/>
          <a:p>
            <a:pPr algn="ctr"/>
            <a:r>
              <a:rPr lang="en-US" sz="7200" b="1" dirty="0" smtClean="0">
                <a:ln w="18415" cmpd="sng">
                  <a:solidFill>
                    <a:schemeClr val="bg2">
                      <a:lumMod val="75000"/>
                    </a:schemeClr>
                  </a:solidFill>
                  <a:prstDash val="solid"/>
                </a:ln>
                <a:solidFill>
                  <a:srgbClr val="7878DE"/>
                </a:solidFill>
                <a:effectLst>
                  <a:outerShdw blurRad="38100" dist="38100" dir="2700000" algn="tl">
                    <a:srgbClr val="000000">
                      <a:alpha val="43137"/>
                    </a:srgbClr>
                  </a:outerShdw>
                </a:effectLst>
                <a:latin typeface="Arial" pitchFamily="34" charset="0"/>
                <a:ea typeface="Aegean" pitchFamily="34" charset="0"/>
                <a:cs typeface="Arial" pitchFamily="34" charset="0"/>
              </a:rPr>
              <a:t>Leviticus 23</a:t>
            </a:r>
          </a:p>
        </p:txBody>
      </p:sp>
    </p:spTree>
    <p:extLst>
      <p:ext uri="{BB962C8B-B14F-4D97-AF65-F5344CB8AC3E}">
        <p14:creationId xmlns:p14="http://schemas.microsoft.com/office/powerpoint/2010/main" val="202831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txBox="1">
            <a:spLocks/>
          </p:cNvSpPr>
          <p:nvPr/>
        </p:nvSpPr>
        <p:spPr bwMode="auto">
          <a:xfrm>
            <a:off x="304800" y="352044"/>
            <a:ext cx="4953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rgbClr val="F89378"/>
                </a:solidFill>
                <a:latin typeface="Arial" pitchFamily="34" charset="0"/>
                <a:cs typeface="Arial" pitchFamily="34" charset="0"/>
              </a:rPr>
              <a:t>Day 1.  </a:t>
            </a:r>
            <a:r>
              <a:rPr lang="en-US" dirty="0" smtClean="0">
                <a:solidFill>
                  <a:schemeClr val="bg1"/>
                </a:solidFill>
                <a:latin typeface="Arial" pitchFamily="34" charset="0"/>
                <a:cs typeface="Arial" pitchFamily="34" charset="0"/>
              </a:rPr>
              <a:t>Arrive at Sinai</a:t>
            </a:r>
          </a:p>
        </p:txBody>
      </p:sp>
      <p:sp>
        <p:nvSpPr>
          <p:cNvPr id="10" name="Content Placeholder 2"/>
          <p:cNvSpPr txBox="1">
            <a:spLocks/>
          </p:cNvSpPr>
          <p:nvPr/>
        </p:nvSpPr>
        <p:spPr bwMode="auto">
          <a:xfrm>
            <a:off x="304800" y="1133856"/>
            <a:ext cx="7696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rgbClr val="F89378"/>
                </a:solidFill>
                <a:latin typeface="Arial" pitchFamily="34" charset="0"/>
                <a:cs typeface="Arial" pitchFamily="34" charset="0"/>
              </a:rPr>
              <a:t>Day 2.  </a:t>
            </a:r>
            <a:r>
              <a:rPr lang="en-US" dirty="0" smtClean="0">
                <a:solidFill>
                  <a:schemeClr val="bg1"/>
                </a:solidFill>
                <a:latin typeface="Arial" pitchFamily="34" charset="0"/>
                <a:cs typeface="Arial" pitchFamily="34" charset="0"/>
              </a:rPr>
              <a:t>Moses up &amp; down mountain</a:t>
            </a:r>
          </a:p>
        </p:txBody>
      </p:sp>
      <p:sp>
        <p:nvSpPr>
          <p:cNvPr id="11" name="Content Placeholder 2"/>
          <p:cNvSpPr txBox="1">
            <a:spLocks/>
          </p:cNvSpPr>
          <p:nvPr/>
        </p:nvSpPr>
        <p:spPr bwMode="auto">
          <a:xfrm>
            <a:off x="304800" y="1865376"/>
            <a:ext cx="6647688" cy="1030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rgbClr val="F89378"/>
                </a:solidFill>
                <a:latin typeface="Arial" pitchFamily="34" charset="0"/>
                <a:cs typeface="Arial" pitchFamily="34" charset="0"/>
              </a:rPr>
              <a:t>Day 3.  </a:t>
            </a:r>
            <a:r>
              <a:rPr lang="en-US" dirty="0" smtClean="0">
                <a:solidFill>
                  <a:schemeClr val="bg1"/>
                </a:solidFill>
                <a:latin typeface="Arial" pitchFamily="34" charset="0"/>
                <a:cs typeface="Arial" pitchFamily="34" charset="0"/>
              </a:rPr>
              <a:t>Moses up &amp; down mountain</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	    1</a:t>
            </a:r>
            <a:r>
              <a:rPr lang="en-US" baseline="30000" dirty="0" smtClean="0">
                <a:solidFill>
                  <a:schemeClr val="bg1"/>
                </a:solidFill>
                <a:latin typeface="Arial" pitchFamily="34" charset="0"/>
                <a:cs typeface="Arial" pitchFamily="34" charset="0"/>
              </a:rPr>
              <a:t>st</a:t>
            </a:r>
            <a:r>
              <a:rPr lang="en-US" dirty="0" smtClean="0">
                <a:solidFill>
                  <a:schemeClr val="bg1"/>
                </a:solidFill>
                <a:latin typeface="Arial" pitchFamily="34" charset="0"/>
                <a:cs typeface="Arial" pitchFamily="34" charset="0"/>
              </a:rPr>
              <a:t> day of preparation</a:t>
            </a:r>
          </a:p>
        </p:txBody>
      </p:sp>
      <p:sp>
        <p:nvSpPr>
          <p:cNvPr id="17" name="Content Placeholder 2"/>
          <p:cNvSpPr txBox="1">
            <a:spLocks/>
          </p:cNvSpPr>
          <p:nvPr/>
        </p:nvSpPr>
        <p:spPr bwMode="auto">
          <a:xfrm>
            <a:off x="304800" y="3048000"/>
            <a:ext cx="7696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rgbClr val="F89378"/>
                </a:solidFill>
                <a:latin typeface="Arial" pitchFamily="34" charset="0"/>
                <a:cs typeface="Arial" pitchFamily="34" charset="0"/>
              </a:rPr>
              <a:t>Day 4.  </a:t>
            </a:r>
            <a:r>
              <a:rPr lang="en-US" dirty="0" smtClean="0">
                <a:solidFill>
                  <a:schemeClr val="bg1"/>
                </a:solidFill>
                <a:latin typeface="Arial" pitchFamily="34" charset="0"/>
                <a:cs typeface="Arial" pitchFamily="34" charset="0"/>
              </a:rPr>
              <a:t>2</a:t>
            </a:r>
            <a:r>
              <a:rPr lang="en-US" baseline="30000" dirty="0" smtClean="0">
                <a:solidFill>
                  <a:schemeClr val="bg1"/>
                </a:solidFill>
                <a:latin typeface="Arial" pitchFamily="34" charset="0"/>
                <a:cs typeface="Arial" pitchFamily="34" charset="0"/>
              </a:rPr>
              <a:t>nd</a:t>
            </a:r>
            <a:r>
              <a:rPr lang="en-US" dirty="0" smtClean="0">
                <a:solidFill>
                  <a:schemeClr val="bg1"/>
                </a:solidFill>
                <a:latin typeface="Arial" pitchFamily="34" charset="0"/>
                <a:cs typeface="Arial" pitchFamily="34" charset="0"/>
              </a:rPr>
              <a:t> day of preparation</a:t>
            </a:r>
          </a:p>
        </p:txBody>
      </p:sp>
      <p:sp>
        <p:nvSpPr>
          <p:cNvPr id="18" name="Content Placeholder 2"/>
          <p:cNvSpPr txBox="1">
            <a:spLocks/>
          </p:cNvSpPr>
          <p:nvPr/>
        </p:nvSpPr>
        <p:spPr bwMode="auto">
          <a:xfrm>
            <a:off x="304800" y="3886200"/>
            <a:ext cx="56570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rgbClr val="F89378"/>
                </a:solidFill>
                <a:latin typeface="Arial" pitchFamily="34" charset="0"/>
                <a:cs typeface="Arial" pitchFamily="34" charset="0"/>
              </a:rPr>
              <a:t>Day 5.  </a:t>
            </a:r>
            <a:r>
              <a:rPr lang="en-US" dirty="0">
                <a:solidFill>
                  <a:schemeClr val="bg1"/>
                </a:solidFill>
                <a:latin typeface="Arial" pitchFamily="34" charset="0"/>
                <a:cs typeface="Arial" pitchFamily="34" charset="0"/>
              </a:rPr>
              <a:t>3</a:t>
            </a:r>
            <a:r>
              <a:rPr lang="en-US" baseline="30000" dirty="0" smtClean="0">
                <a:solidFill>
                  <a:schemeClr val="bg1"/>
                </a:solidFill>
                <a:latin typeface="Arial" pitchFamily="34" charset="0"/>
                <a:cs typeface="Arial" pitchFamily="34" charset="0"/>
              </a:rPr>
              <a:t>nd</a:t>
            </a:r>
            <a:r>
              <a:rPr lang="en-US" dirty="0" smtClean="0">
                <a:solidFill>
                  <a:schemeClr val="bg1"/>
                </a:solidFill>
                <a:latin typeface="Arial" pitchFamily="34" charset="0"/>
                <a:cs typeface="Arial" pitchFamily="34" charset="0"/>
              </a:rPr>
              <a:t> day of preparation</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	    Moses up &amp; down mt.</a:t>
            </a:r>
          </a:p>
        </p:txBody>
      </p:sp>
      <p:sp>
        <p:nvSpPr>
          <p:cNvPr id="19" name="Content Placeholder 2"/>
          <p:cNvSpPr txBox="1">
            <a:spLocks/>
          </p:cNvSpPr>
          <p:nvPr/>
        </p:nvSpPr>
        <p:spPr bwMode="auto">
          <a:xfrm>
            <a:off x="304800" y="5093208"/>
            <a:ext cx="5885688" cy="115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rgbClr val="F89378"/>
                </a:solidFill>
                <a:latin typeface="Arial" pitchFamily="34" charset="0"/>
                <a:cs typeface="Arial" pitchFamily="34" charset="0"/>
              </a:rPr>
              <a:t>Day 6.  </a:t>
            </a:r>
            <a:r>
              <a:rPr lang="en-US" dirty="0" smtClean="0">
                <a:solidFill>
                  <a:schemeClr val="bg1"/>
                </a:solidFill>
                <a:latin typeface="Arial" pitchFamily="34" charset="0"/>
                <a:cs typeface="Arial" pitchFamily="34" charset="0"/>
              </a:rPr>
              <a:t>Moses &amp; Aaron go up</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	    YHWH speaks</a:t>
            </a:r>
          </a:p>
        </p:txBody>
      </p:sp>
    </p:spTree>
    <p:extLst>
      <p:ext uri="{BB962C8B-B14F-4D97-AF65-F5344CB8AC3E}">
        <p14:creationId xmlns:p14="http://schemas.microsoft.com/office/powerpoint/2010/main" val="120715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7" grpId="0"/>
      <p:bldP spid="18" grpId="0"/>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279" name="Picture 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 y="1371602"/>
            <a:ext cx="9928164" cy="352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Content Placeholder 2"/>
          <p:cNvSpPr txBox="1">
            <a:spLocks/>
          </p:cNvSpPr>
          <p:nvPr/>
        </p:nvSpPr>
        <p:spPr bwMode="auto">
          <a:xfrm>
            <a:off x="228600" y="609600"/>
            <a:ext cx="8763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b="1" kern="0" smtClean="0">
                <a:solidFill>
                  <a:schemeClr val="bg1">
                    <a:lumMod val="95000"/>
                  </a:schemeClr>
                </a:solidFill>
                <a:latin typeface="Arial" pitchFamily="34" charset="0"/>
                <a:cs typeface="Arial" pitchFamily="34" charset="0"/>
              </a:rPr>
              <a:t>Timing of Shavuot &amp; the Ten Words</a:t>
            </a:r>
            <a:endParaRPr lang="en-US" b="1" kern="0" dirty="0">
              <a:solidFill>
                <a:schemeClr val="bg1">
                  <a:lumMod val="95000"/>
                </a:schemeClr>
              </a:solidFill>
            </a:endParaRPr>
          </a:p>
        </p:txBody>
      </p:sp>
    </p:spTree>
    <p:extLst>
      <p:ext uri="{BB962C8B-B14F-4D97-AF65-F5344CB8AC3E}">
        <p14:creationId xmlns:p14="http://schemas.microsoft.com/office/powerpoint/2010/main" val="372179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79"/>
                                        </p:tgtEl>
                                        <p:attrNameLst>
                                          <p:attrName>style.visibility</p:attrName>
                                        </p:attrNameLst>
                                      </p:cBhvr>
                                      <p:to>
                                        <p:strVal val="visible"/>
                                      </p:to>
                                    </p:set>
                                    <p:animEffect transition="in" filter="fade">
                                      <p:cBhvr>
                                        <p:cTn id="7" dur="500"/>
                                        <p:tgtEl>
                                          <p:spTgt spid="92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48" name="Picture 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 y="1371600"/>
            <a:ext cx="9928164" cy="352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 name="Content Placeholder 2"/>
          <p:cNvSpPr txBox="1">
            <a:spLocks/>
          </p:cNvSpPr>
          <p:nvPr/>
        </p:nvSpPr>
        <p:spPr bwMode="auto">
          <a:xfrm>
            <a:off x="228600" y="609600"/>
            <a:ext cx="8763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b="1" kern="0" smtClean="0">
                <a:solidFill>
                  <a:schemeClr val="bg1">
                    <a:lumMod val="95000"/>
                  </a:schemeClr>
                </a:solidFill>
                <a:latin typeface="Arial" pitchFamily="34" charset="0"/>
                <a:cs typeface="Arial" pitchFamily="34" charset="0"/>
              </a:rPr>
              <a:t>Timing of Shavuot &amp; the Ten Words</a:t>
            </a:r>
            <a:endParaRPr lang="en-US" b="1" kern="0" dirty="0">
              <a:solidFill>
                <a:schemeClr val="bg1">
                  <a:lumMod val="95000"/>
                </a:schemeClr>
              </a:solidFill>
            </a:endParaRPr>
          </a:p>
        </p:txBody>
      </p:sp>
    </p:spTree>
    <p:extLst>
      <p:ext uri="{BB962C8B-B14F-4D97-AF65-F5344CB8AC3E}">
        <p14:creationId xmlns:p14="http://schemas.microsoft.com/office/powerpoint/2010/main" val="22799437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763000" cy="609600"/>
          </a:xfrm>
        </p:spPr>
        <p:txBody>
          <a:bodyPr/>
          <a:lstStyle/>
          <a:p>
            <a:pPr marL="0" indent="0" algn="ctr">
              <a:buNone/>
            </a:pPr>
            <a:r>
              <a:rPr lang="en-US" b="1" dirty="0" smtClean="0">
                <a:solidFill>
                  <a:schemeClr val="bg1">
                    <a:lumMod val="95000"/>
                  </a:schemeClr>
                </a:solidFill>
                <a:latin typeface="Arial" pitchFamily="34" charset="0"/>
                <a:cs typeface="Arial" pitchFamily="34" charset="0"/>
              </a:rPr>
              <a:t>Timing of Shavuot &amp; the Ten Words</a:t>
            </a:r>
            <a:endParaRPr lang="en-US" b="1" dirty="0">
              <a:solidFill>
                <a:schemeClr val="bg1">
                  <a:lumMod val="95000"/>
                </a:schemeClr>
              </a:solidFill>
            </a:endParaRPr>
          </a:p>
        </p:txBody>
      </p:sp>
      <p:pic>
        <p:nvPicPr>
          <p:cNvPr id="10266"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 y="1371600"/>
            <a:ext cx="9928164" cy="352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15719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7543800" cy="1600200"/>
          </a:xfrm>
        </p:spPr>
        <p:txBody>
          <a:bodyPr/>
          <a:lstStyle/>
          <a:p>
            <a:pPr marL="0" indent="0">
              <a:buNone/>
            </a:pPr>
            <a:r>
              <a:rPr lang="en-US" i="1" dirty="0" smtClean="0">
                <a:solidFill>
                  <a:schemeClr val="bg1">
                    <a:lumMod val="65000"/>
                  </a:schemeClr>
                </a:solidFill>
                <a:latin typeface="Arial" pitchFamily="34" charset="0"/>
                <a:cs typeface="Arial" pitchFamily="34" charset="0"/>
              </a:rPr>
              <a:t>Ex 20:2  </a:t>
            </a:r>
            <a:br>
              <a:rPr lang="en-US" i="1"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I am YHWH your God, who brought you out of the land of Egypt.</a:t>
            </a:r>
            <a:endParaRPr lang="en-US" dirty="0">
              <a:solidFill>
                <a:schemeClr val="bg1"/>
              </a:solidFill>
            </a:endParaRPr>
          </a:p>
        </p:txBody>
      </p:sp>
      <p:sp>
        <p:nvSpPr>
          <p:cNvPr id="4" name="Content Placeholder 2"/>
          <p:cNvSpPr txBox="1">
            <a:spLocks/>
          </p:cNvSpPr>
          <p:nvPr/>
        </p:nvSpPr>
        <p:spPr bwMode="auto">
          <a:xfrm>
            <a:off x="381000" y="2057400"/>
            <a:ext cx="7543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i="1" kern="0" dirty="0" smtClean="0">
                <a:solidFill>
                  <a:schemeClr val="bg1">
                    <a:lumMod val="65000"/>
                  </a:schemeClr>
                </a:solidFill>
                <a:latin typeface="Arial" pitchFamily="34" charset="0"/>
                <a:cs typeface="Arial" pitchFamily="34" charset="0"/>
              </a:rPr>
              <a:t>Ex 20:3  </a:t>
            </a:r>
            <a:br>
              <a:rPr lang="en-US" i="1" kern="0" dirty="0" smtClean="0">
                <a:solidFill>
                  <a:schemeClr val="bg1">
                    <a:lumMod val="65000"/>
                  </a:schemeClr>
                </a:solidFill>
                <a:latin typeface="Arial" pitchFamily="34" charset="0"/>
                <a:cs typeface="Arial" pitchFamily="34" charset="0"/>
              </a:rPr>
            </a:br>
            <a:r>
              <a:rPr lang="en-US" kern="0" dirty="0" smtClean="0">
                <a:solidFill>
                  <a:schemeClr val="bg1"/>
                </a:solidFill>
                <a:latin typeface="Arial" pitchFamily="34" charset="0"/>
                <a:cs typeface="Arial" pitchFamily="34" charset="0"/>
              </a:rPr>
              <a:t>You shall have no other gods before me.</a:t>
            </a:r>
            <a:endParaRPr lang="en-US" kern="0" dirty="0">
              <a:solidFill>
                <a:schemeClr val="bg1"/>
              </a:solidFill>
            </a:endParaRPr>
          </a:p>
        </p:txBody>
      </p:sp>
      <p:sp>
        <p:nvSpPr>
          <p:cNvPr id="5" name="Content Placeholder 2"/>
          <p:cNvSpPr txBox="1">
            <a:spLocks/>
          </p:cNvSpPr>
          <p:nvPr/>
        </p:nvSpPr>
        <p:spPr bwMode="auto">
          <a:xfrm>
            <a:off x="381000" y="3352800"/>
            <a:ext cx="5638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i="1" kern="0" dirty="0" smtClean="0">
                <a:solidFill>
                  <a:schemeClr val="bg1">
                    <a:lumMod val="65000"/>
                  </a:schemeClr>
                </a:solidFill>
                <a:latin typeface="Arial" pitchFamily="34" charset="0"/>
                <a:cs typeface="Arial" pitchFamily="34" charset="0"/>
              </a:rPr>
              <a:t>Ex 20:7  </a:t>
            </a:r>
            <a:br>
              <a:rPr lang="en-US" i="1" kern="0" dirty="0" smtClean="0">
                <a:solidFill>
                  <a:schemeClr val="bg1">
                    <a:lumMod val="65000"/>
                  </a:schemeClr>
                </a:solidFill>
                <a:latin typeface="Arial" pitchFamily="34" charset="0"/>
                <a:cs typeface="Arial" pitchFamily="34" charset="0"/>
              </a:rPr>
            </a:br>
            <a:r>
              <a:rPr lang="en-US" kern="0" dirty="0" smtClean="0">
                <a:solidFill>
                  <a:schemeClr val="bg1"/>
                </a:solidFill>
                <a:latin typeface="Arial" pitchFamily="34" charset="0"/>
                <a:cs typeface="Arial" pitchFamily="34" charset="0"/>
              </a:rPr>
              <a:t>You shall not take the name of YHWH your God in vain.</a:t>
            </a:r>
            <a:endParaRPr lang="en-US" kern="0" dirty="0">
              <a:solidFill>
                <a:schemeClr val="bg1"/>
              </a:solidFill>
            </a:endParaRPr>
          </a:p>
        </p:txBody>
      </p:sp>
    </p:spTree>
    <p:extLst>
      <p:ext uri="{BB962C8B-B14F-4D97-AF65-F5344CB8AC3E}">
        <p14:creationId xmlns:p14="http://schemas.microsoft.com/office/powerpoint/2010/main" val="271184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424" y="228600"/>
            <a:ext cx="8418576" cy="2743200"/>
          </a:xfrm>
        </p:spPr>
        <p:txBody>
          <a:bodyPr/>
          <a:lstStyle/>
          <a:p>
            <a:pPr marL="0" indent="0">
              <a:buNone/>
            </a:pPr>
            <a:r>
              <a:rPr lang="en-US" i="1" dirty="0" smtClean="0">
                <a:solidFill>
                  <a:schemeClr val="bg1">
                    <a:lumMod val="65000"/>
                  </a:schemeClr>
                </a:solidFill>
                <a:latin typeface="Arial" pitchFamily="34" charset="0"/>
                <a:cs typeface="Arial" pitchFamily="34" charset="0"/>
              </a:rPr>
              <a:t>Ex 20:8  </a:t>
            </a:r>
            <a:br>
              <a:rPr lang="en-US" i="1"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Remember the Sabbath day, to keep it holy. Six days you shall labor, and do all your work, but the seventh day is a Sabbath to YHWH your God. On it you shall not do any work.</a:t>
            </a:r>
            <a:endParaRPr lang="en-US" dirty="0">
              <a:solidFill>
                <a:schemeClr val="bg1"/>
              </a:solidFill>
            </a:endParaRPr>
          </a:p>
        </p:txBody>
      </p:sp>
      <p:sp>
        <p:nvSpPr>
          <p:cNvPr id="5" name="Content Placeholder 2"/>
          <p:cNvSpPr txBox="1">
            <a:spLocks/>
          </p:cNvSpPr>
          <p:nvPr/>
        </p:nvSpPr>
        <p:spPr bwMode="auto">
          <a:xfrm>
            <a:off x="414528" y="2971800"/>
            <a:ext cx="697687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i="1" kern="0" dirty="0" smtClean="0">
                <a:solidFill>
                  <a:schemeClr val="bg1">
                    <a:lumMod val="65000"/>
                  </a:schemeClr>
                </a:solidFill>
                <a:latin typeface="Arial" pitchFamily="34" charset="0"/>
                <a:cs typeface="Arial" pitchFamily="34" charset="0"/>
              </a:rPr>
              <a:t>Ex 20:12  </a:t>
            </a:r>
            <a:br>
              <a:rPr lang="en-US" i="1" kern="0" dirty="0" smtClean="0">
                <a:solidFill>
                  <a:schemeClr val="bg1">
                    <a:lumMod val="65000"/>
                  </a:schemeClr>
                </a:solidFill>
                <a:latin typeface="Arial" pitchFamily="34" charset="0"/>
                <a:cs typeface="Arial" pitchFamily="34" charset="0"/>
              </a:rPr>
            </a:br>
            <a:r>
              <a:rPr lang="en-US" kern="0" dirty="0" smtClean="0">
                <a:solidFill>
                  <a:schemeClr val="bg1"/>
                </a:solidFill>
                <a:latin typeface="Arial" pitchFamily="34" charset="0"/>
                <a:cs typeface="Arial" pitchFamily="34" charset="0"/>
              </a:rPr>
              <a:t>Honor your father and your mother.</a:t>
            </a:r>
            <a:endParaRPr lang="en-US" kern="0" dirty="0">
              <a:solidFill>
                <a:schemeClr val="bg1"/>
              </a:solidFill>
            </a:endParaRPr>
          </a:p>
        </p:txBody>
      </p:sp>
      <p:sp>
        <p:nvSpPr>
          <p:cNvPr id="6" name="Content Placeholder 2"/>
          <p:cNvSpPr txBox="1">
            <a:spLocks/>
          </p:cNvSpPr>
          <p:nvPr/>
        </p:nvSpPr>
        <p:spPr bwMode="auto">
          <a:xfrm>
            <a:off x="414528" y="4267200"/>
            <a:ext cx="5638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i="1" kern="0" dirty="0" smtClean="0">
                <a:solidFill>
                  <a:schemeClr val="bg1">
                    <a:lumMod val="65000"/>
                  </a:schemeClr>
                </a:solidFill>
                <a:latin typeface="Arial" pitchFamily="34" charset="0"/>
                <a:cs typeface="Arial" pitchFamily="34" charset="0"/>
              </a:rPr>
              <a:t>Ex 20:13  </a:t>
            </a:r>
            <a:br>
              <a:rPr lang="en-US" i="1" kern="0" dirty="0" smtClean="0">
                <a:solidFill>
                  <a:schemeClr val="bg1">
                    <a:lumMod val="65000"/>
                  </a:schemeClr>
                </a:solidFill>
                <a:latin typeface="Arial" pitchFamily="34" charset="0"/>
                <a:cs typeface="Arial" pitchFamily="34" charset="0"/>
              </a:rPr>
            </a:br>
            <a:r>
              <a:rPr lang="en-US" kern="0" dirty="0" smtClean="0">
                <a:solidFill>
                  <a:schemeClr val="bg1"/>
                </a:solidFill>
                <a:latin typeface="Arial" pitchFamily="34" charset="0"/>
                <a:cs typeface="Arial" pitchFamily="34" charset="0"/>
              </a:rPr>
              <a:t>You shall not murder.</a:t>
            </a:r>
            <a:endParaRPr lang="en-US" kern="0" dirty="0">
              <a:solidFill>
                <a:schemeClr val="bg1"/>
              </a:solidFill>
            </a:endParaRPr>
          </a:p>
        </p:txBody>
      </p:sp>
    </p:spTree>
    <p:extLst>
      <p:ext uri="{BB962C8B-B14F-4D97-AF65-F5344CB8AC3E}">
        <p14:creationId xmlns:p14="http://schemas.microsoft.com/office/powerpoint/2010/main" val="1854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6172200" cy="1143000"/>
          </a:xfrm>
        </p:spPr>
        <p:txBody>
          <a:bodyPr/>
          <a:lstStyle/>
          <a:p>
            <a:pPr marL="0" indent="0">
              <a:buNone/>
            </a:pPr>
            <a:r>
              <a:rPr lang="en-US" i="1" dirty="0" smtClean="0">
                <a:solidFill>
                  <a:schemeClr val="bg1">
                    <a:lumMod val="65000"/>
                  </a:schemeClr>
                </a:solidFill>
                <a:latin typeface="Arial" pitchFamily="34" charset="0"/>
                <a:cs typeface="Arial" pitchFamily="34" charset="0"/>
              </a:rPr>
              <a:t>Ex 20:14 </a:t>
            </a:r>
            <a:br>
              <a:rPr lang="en-US" i="1"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You shall not commit adultery.</a:t>
            </a:r>
            <a:endParaRPr lang="en-US" dirty="0">
              <a:solidFill>
                <a:schemeClr val="bg1"/>
              </a:solidFill>
            </a:endParaRPr>
          </a:p>
        </p:txBody>
      </p:sp>
      <p:sp>
        <p:nvSpPr>
          <p:cNvPr id="4" name="Content Placeholder 2"/>
          <p:cNvSpPr txBox="1">
            <a:spLocks/>
          </p:cNvSpPr>
          <p:nvPr/>
        </p:nvSpPr>
        <p:spPr bwMode="auto">
          <a:xfrm>
            <a:off x="399288" y="1676400"/>
            <a:ext cx="7543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i="1" kern="0" dirty="0" smtClean="0">
                <a:solidFill>
                  <a:schemeClr val="bg1">
                    <a:lumMod val="65000"/>
                  </a:schemeClr>
                </a:solidFill>
                <a:latin typeface="Arial" pitchFamily="34" charset="0"/>
                <a:cs typeface="Arial" pitchFamily="34" charset="0"/>
              </a:rPr>
              <a:t>Ex 20:15  </a:t>
            </a:r>
            <a:br>
              <a:rPr lang="en-US" i="1" kern="0" dirty="0" smtClean="0">
                <a:solidFill>
                  <a:schemeClr val="bg1">
                    <a:lumMod val="65000"/>
                  </a:schemeClr>
                </a:solidFill>
                <a:latin typeface="Arial" pitchFamily="34" charset="0"/>
                <a:cs typeface="Arial" pitchFamily="34" charset="0"/>
              </a:rPr>
            </a:br>
            <a:r>
              <a:rPr lang="en-US" kern="0" dirty="0" smtClean="0">
                <a:solidFill>
                  <a:schemeClr val="bg1"/>
                </a:solidFill>
                <a:latin typeface="Arial" pitchFamily="34" charset="0"/>
                <a:cs typeface="Arial" pitchFamily="34" charset="0"/>
              </a:rPr>
              <a:t>You shall not steal.</a:t>
            </a:r>
            <a:endParaRPr lang="en-US" kern="0" dirty="0">
              <a:solidFill>
                <a:schemeClr val="bg1"/>
              </a:solidFill>
            </a:endParaRPr>
          </a:p>
        </p:txBody>
      </p:sp>
      <p:sp>
        <p:nvSpPr>
          <p:cNvPr id="5" name="Content Placeholder 2"/>
          <p:cNvSpPr txBox="1">
            <a:spLocks/>
          </p:cNvSpPr>
          <p:nvPr/>
        </p:nvSpPr>
        <p:spPr bwMode="auto">
          <a:xfrm>
            <a:off x="399288" y="3093720"/>
            <a:ext cx="5943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i="1" kern="0" dirty="0" smtClean="0">
                <a:solidFill>
                  <a:schemeClr val="bg1">
                    <a:lumMod val="65000"/>
                  </a:schemeClr>
                </a:solidFill>
                <a:latin typeface="Arial" pitchFamily="34" charset="0"/>
                <a:cs typeface="Arial" pitchFamily="34" charset="0"/>
              </a:rPr>
              <a:t>Ex 20:16  </a:t>
            </a:r>
            <a:br>
              <a:rPr lang="en-US" i="1" kern="0" dirty="0" smtClean="0">
                <a:solidFill>
                  <a:schemeClr val="bg1">
                    <a:lumMod val="65000"/>
                  </a:schemeClr>
                </a:solidFill>
                <a:latin typeface="Arial" pitchFamily="34" charset="0"/>
                <a:cs typeface="Arial" pitchFamily="34" charset="0"/>
              </a:rPr>
            </a:br>
            <a:r>
              <a:rPr lang="en-US" kern="0" dirty="0" smtClean="0">
                <a:solidFill>
                  <a:schemeClr val="bg1"/>
                </a:solidFill>
                <a:latin typeface="Arial" pitchFamily="34" charset="0"/>
                <a:cs typeface="Arial" pitchFamily="34" charset="0"/>
              </a:rPr>
              <a:t>You shall not bear false witness against your neighbor.</a:t>
            </a:r>
            <a:endParaRPr lang="en-US" kern="0" dirty="0">
              <a:solidFill>
                <a:schemeClr val="bg1"/>
              </a:solidFill>
            </a:endParaRPr>
          </a:p>
        </p:txBody>
      </p:sp>
      <p:sp>
        <p:nvSpPr>
          <p:cNvPr id="6" name="Content Placeholder 2"/>
          <p:cNvSpPr txBox="1">
            <a:spLocks/>
          </p:cNvSpPr>
          <p:nvPr/>
        </p:nvSpPr>
        <p:spPr bwMode="auto">
          <a:xfrm>
            <a:off x="399288" y="5029200"/>
            <a:ext cx="7543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i="1" kern="0" dirty="0" smtClean="0">
                <a:solidFill>
                  <a:schemeClr val="bg1">
                    <a:lumMod val="65000"/>
                  </a:schemeClr>
                </a:solidFill>
                <a:latin typeface="Arial" pitchFamily="34" charset="0"/>
                <a:cs typeface="Arial" pitchFamily="34" charset="0"/>
              </a:rPr>
              <a:t>Ex 20:17  </a:t>
            </a:r>
            <a:br>
              <a:rPr lang="en-US" i="1" kern="0" dirty="0" smtClean="0">
                <a:solidFill>
                  <a:schemeClr val="bg1">
                    <a:lumMod val="65000"/>
                  </a:schemeClr>
                </a:solidFill>
                <a:latin typeface="Arial" pitchFamily="34" charset="0"/>
                <a:cs typeface="Arial" pitchFamily="34" charset="0"/>
              </a:rPr>
            </a:br>
            <a:r>
              <a:rPr lang="en-US" kern="0" dirty="0" smtClean="0">
                <a:solidFill>
                  <a:schemeClr val="bg1"/>
                </a:solidFill>
                <a:latin typeface="Arial" pitchFamily="34" charset="0"/>
                <a:cs typeface="Arial" pitchFamily="34" charset="0"/>
              </a:rPr>
              <a:t>You shall not covet.</a:t>
            </a:r>
            <a:endParaRPr lang="en-US" kern="0" dirty="0">
              <a:solidFill>
                <a:schemeClr val="bg1"/>
              </a:solidFill>
            </a:endParaRPr>
          </a:p>
        </p:txBody>
      </p:sp>
    </p:spTree>
    <p:extLst>
      <p:ext uri="{BB962C8B-B14F-4D97-AF65-F5344CB8AC3E}">
        <p14:creationId xmlns:p14="http://schemas.microsoft.com/office/powerpoint/2010/main" val="59999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7924800" cy="3200400"/>
          </a:xfrm>
        </p:spPr>
        <p:txBody>
          <a:bodyPr/>
          <a:lstStyle/>
          <a:p>
            <a:pPr marL="0" indent="0">
              <a:buNone/>
            </a:pPr>
            <a:r>
              <a:rPr lang="en-US" dirty="0" smtClean="0">
                <a:solidFill>
                  <a:schemeClr val="bg1">
                    <a:lumMod val="65000"/>
                  </a:schemeClr>
                </a:solidFill>
                <a:latin typeface="Arial" pitchFamily="34" charset="0"/>
                <a:cs typeface="Arial" pitchFamily="34" charset="0"/>
              </a:rPr>
              <a:t>Exodus </a:t>
            </a:r>
            <a:r>
              <a:rPr lang="en-US" dirty="0" smtClean="0">
                <a:solidFill>
                  <a:schemeClr val="bg1">
                    <a:lumMod val="65000"/>
                  </a:schemeClr>
                </a:solidFill>
                <a:latin typeface="Arial" pitchFamily="34" charset="0"/>
                <a:cs typeface="Arial" pitchFamily="34" charset="0"/>
              </a:rPr>
              <a:t>20:18</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Now </a:t>
            </a:r>
            <a:r>
              <a:rPr lang="en-US" dirty="0" smtClean="0">
                <a:solidFill>
                  <a:schemeClr val="bg1"/>
                </a:solidFill>
                <a:latin typeface="Arial" pitchFamily="34" charset="0"/>
                <a:cs typeface="Arial" pitchFamily="34" charset="0"/>
              </a:rPr>
              <a:t>when all the people saw the </a:t>
            </a:r>
            <a:r>
              <a:rPr lang="en-US" dirty="0" smtClean="0">
                <a:solidFill>
                  <a:srgbClr val="F89378"/>
                </a:solidFill>
                <a:latin typeface="Arial" pitchFamily="34" charset="0"/>
                <a:cs typeface="Arial" pitchFamily="34" charset="0"/>
              </a:rPr>
              <a:t>thunder</a:t>
            </a:r>
            <a:r>
              <a:rPr lang="en-US" dirty="0" smtClean="0">
                <a:solidFill>
                  <a:schemeClr val="bg1"/>
                </a:solidFill>
                <a:latin typeface="Arial" pitchFamily="34" charset="0"/>
                <a:cs typeface="Arial" pitchFamily="34" charset="0"/>
              </a:rPr>
              <a:t> and the flashes of </a:t>
            </a:r>
            <a:r>
              <a:rPr lang="en-US" dirty="0" smtClean="0">
                <a:solidFill>
                  <a:srgbClr val="F89378"/>
                </a:solidFill>
                <a:latin typeface="Arial" pitchFamily="34" charset="0"/>
                <a:cs typeface="Arial" pitchFamily="34" charset="0"/>
              </a:rPr>
              <a:t>lightning</a:t>
            </a:r>
            <a:r>
              <a:rPr lang="en-US" dirty="0" smtClean="0">
                <a:solidFill>
                  <a:schemeClr val="bg1"/>
                </a:solidFill>
                <a:latin typeface="Arial" pitchFamily="34" charset="0"/>
                <a:cs typeface="Arial" pitchFamily="34" charset="0"/>
              </a:rPr>
              <a:t> and the </a:t>
            </a:r>
            <a:r>
              <a:rPr lang="en-US" dirty="0" smtClean="0">
                <a:solidFill>
                  <a:srgbClr val="F89378"/>
                </a:solidFill>
                <a:latin typeface="Arial" pitchFamily="34" charset="0"/>
                <a:cs typeface="Arial" pitchFamily="34" charset="0"/>
              </a:rPr>
              <a:t>sound of the trumpet</a:t>
            </a:r>
            <a:r>
              <a:rPr lang="en-US" dirty="0" smtClean="0">
                <a:solidFill>
                  <a:schemeClr val="bg1"/>
                </a:solidFill>
                <a:latin typeface="Arial" pitchFamily="34" charset="0"/>
                <a:cs typeface="Arial" pitchFamily="34" charset="0"/>
              </a:rPr>
              <a:t> and the </a:t>
            </a:r>
            <a:r>
              <a:rPr lang="en-US" dirty="0" smtClean="0">
                <a:solidFill>
                  <a:srgbClr val="F89378"/>
                </a:solidFill>
                <a:latin typeface="Arial" pitchFamily="34" charset="0"/>
                <a:cs typeface="Arial" pitchFamily="34" charset="0"/>
              </a:rPr>
              <a:t>mountain smoking</a:t>
            </a:r>
            <a:r>
              <a:rPr lang="en-US" dirty="0" smtClean="0">
                <a:solidFill>
                  <a:schemeClr val="bg1"/>
                </a:solidFill>
                <a:latin typeface="Arial" pitchFamily="34" charset="0"/>
                <a:cs typeface="Arial" pitchFamily="34" charset="0"/>
              </a:rPr>
              <a:t>, the people were afraid and trembled, and they stood far off. </a:t>
            </a:r>
            <a:endParaRPr lang="en-US" dirty="0">
              <a:solidFill>
                <a:schemeClr val="bg1"/>
              </a:solidFill>
            </a:endParaRPr>
          </a:p>
        </p:txBody>
      </p:sp>
      <p:sp>
        <p:nvSpPr>
          <p:cNvPr id="4" name="Content Placeholder 2"/>
          <p:cNvSpPr txBox="1">
            <a:spLocks/>
          </p:cNvSpPr>
          <p:nvPr/>
        </p:nvSpPr>
        <p:spPr bwMode="auto">
          <a:xfrm>
            <a:off x="460248" y="3429000"/>
            <a:ext cx="571195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kern="0" dirty="0" smtClean="0">
                <a:solidFill>
                  <a:schemeClr val="bg1">
                    <a:lumMod val="65000"/>
                  </a:schemeClr>
                </a:solidFill>
                <a:latin typeface="Arial" pitchFamily="34" charset="0"/>
                <a:cs typeface="Arial" pitchFamily="34" charset="0"/>
              </a:rPr>
              <a:t>Exodus </a:t>
            </a:r>
            <a:r>
              <a:rPr lang="en-US" kern="0" dirty="0" smtClean="0">
                <a:solidFill>
                  <a:schemeClr val="bg1">
                    <a:lumMod val="65000"/>
                  </a:schemeClr>
                </a:solidFill>
                <a:latin typeface="Arial" pitchFamily="34" charset="0"/>
                <a:cs typeface="Arial" pitchFamily="34" charset="0"/>
              </a:rPr>
              <a:t>20:22</a:t>
            </a:r>
            <a:r>
              <a:rPr lang="en-US" i="1" kern="0" dirty="0" smtClean="0">
                <a:solidFill>
                  <a:schemeClr val="bg1">
                    <a:lumMod val="65000"/>
                  </a:schemeClr>
                </a:solidFill>
                <a:latin typeface="Arial" pitchFamily="34" charset="0"/>
                <a:cs typeface="Arial" pitchFamily="34" charset="0"/>
              </a:rPr>
              <a:t/>
            </a:r>
            <a:br>
              <a:rPr lang="en-US" i="1" kern="0" dirty="0" smtClean="0">
                <a:solidFill>
                  <a:schemeClr val="bg1">
                    <a:lumMod val="65000"/>
                  </a:schemeClr>
                </a:solidFill>
                <a:latin typeface="Arial" pitchFamily="34" charset="0"/>
                <a:cs typeface="Arial" pitchFamily="34" charset="0"/>
              </a:rPr>
            </a:br>
            <a:r>
              <a:rPr lang="en-US" kern="0" dirty="0" smtClean="0">
                <a:solidFill>
                  <a:schemeClr val="bg1"/>
                </a:solidFill>
                <a:latin typeface="Arial" pitchFamily="34" charset="0"/>
                <a:cs typeface="Arial" pitchFamily="34" charset="0"/>
              </a:rPr>
              <a:t>And </a:t>
            </a:r>
            <a:r>
              <a:rPr lang="en-US" kern="0" dirty="0" smtClean="0">
                <a:solidFill>
                  <a:schemeClr val="bg1"/>
                </a:solidFill>
                <a:latin typeface="Arial" pitchFamily="34" charset="0"/>
                <a:cs typeface="Arial" pitchFamily="34" charset="0"/>
              </a:rPr>
              <a:t>YHWH said to Moses... “You have seen for yourselves that </a:t>
            </a:r>
            <a:r>
              <a:rPr lang="en-US" kern="0" dirty="0" smtClean="0">
                <a:solidFill>
                  <a:srgbClr val="F89378"/>
                </a:solidFill>
                <a:latin typeface="Arial" pitchFamily="34" charset="0"/>
                <a:cs typeface="Arial" pitchFamily="34" charset="0"/>
              </a:rPr>
              <a:t>I have talked with you </a:t>
            </a:r>
            <a:r>
              <a:rPr lang="en-US" kern="0" dirty="0" smtClean="0">
                <a:solidFill>
                  <a:schemeClr val="bg1"/>
                </a:solidFill>
                <a:latin typeface="Arial" pitchFamily="34" charset="0"/>
                <a:cs typeface="Arial" pitchFamily="34" charset="0"/>
              </a:rPr>
              <a:t>from heaven.” </a:t>
            </a:r>
            <a:endParaRPr lang="en-US" kern="0" dirty="0">
              <a:solidFill>
                <a:schemeClr val="bg1"/>
              </a:solidFill>
            </a:endParaRPr>
          </a:p>
        </p:txBody>
      </p:sp>
    </p:spTree>
    <p:extLst>
      <p:ext uri="{BB962C8B-B14F-4D97-AF65-F5344CB8AC3E}">
        <p14:creationId xmlns:p14="http://schemas.microsoft.com/office/powerpoint/2010/main" val="275592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7924800" cy="3200400"/>
          </a:xfrm>
        </p:spPr>
        <p:txBody>
          <a:bodyPr/>
          <a:lstStyle/>
          <a:p>
            <a:pPr marL="0" indent="0">
              <a:buNone/>
            </a:pPr>
            <a:r>
              <a:rPr lang="en-US" dirty="0" smtClean="0">
                <a:solidFill>
                  <a:schemeClr val="bg1">
                    <a:lumMod val="65000"/>
                  </a:schemeClr>
                </a:solidFill>
                <a:latin typeface="Arial" pitchFamily="34" charset="0"/>
                <a:cs typeface="Arial" pitchFamily="34" charset="0"/>
              </a:rPr>
              <a:t>Ezekiel </a:t>
            </a:r>
            <a:r>
              <a:rPr lang="en-US" dirty="0" smtClean="0">
                <a:solidFill>
                  <a:schemeClr val="bg1">
                    <a:lumMod val="65000"/>
                  </a:schemeClr>
                </a:solidFill>
                <a:latin typeface="Arial" pitchFamily="34" charset="0"/>
                <a:cs typeface="Arial" pitchFamily="34" charset="0"/>
              </a:rPr>
              <a:t>1:1</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In </a:t>
            </a:r>
            <a:r>
              <a:rPr lang="en-US" dirty="0" smtClean="0">
                <a:solidFill>
                  <a:schemeClr val="bg1"/>
                </a:solidFill>
                <a:latin typeface="Arial" pitchFamily="34" charset="0"/>
                <a:cs typeface="Arial" pitchFamily="34" charset="0"/>
              </a:rPr>
              <a:t>the thirtieth year, in the fourth month, on the fifth day of the month, as I was among the exiles by the </a:t>
            </a:r>
            <a:r>
              <a:rPr lang="en-US" dirty="0" err="1" smtClean="0">
                <a:solidFill>
                  <a:schemeClr val="bg1"/>
                </a:solidFill>
                <a:latin typeface="Arial" pitchFamily="34" charset="0"/>
                <a:cs typeface="Arial" pitchFamily="34" charset="0"/>
              </a:rPr>
              <a:t>Chebar</a:t>
            </a:r>
            <a:r>
              <a:rPr lang="en-US" dirty="0" smtClean="0">
                <a:solidFill>
                  <a:schemeClr val="bg1"/>
                </a:solidFill>
                <a:latin typeface="Arial" pitchFamily="34" charset="0"/>
                <a:cs typeface="Arial" pitchFamily="34" charset="0"/>
              </a:rPr>
              <a:t> canal, </a:t>
            </a:r>
            <a:r>
              <a:rPr lang="en-US" dirty="0" smtClean="0">
                <a:solidFill>
                  <a:srgbClr val="F89378"/>
                </a:solidFill>
                <a:latin typeface="Arial" pitchFamily="34" charset="0"/>
                <a:cs typeface="Arial" pitchFamily="34" charset="0"/>
              </a:rPr>
              <a:t>the heavens were opened, and I </a:t>
            </a:r>
            <a:br>
              <a:rPr lang="en-US" dirty="0" smtClean="0">
                <a:solidFill>
                  <a:srgbClr val="F89378"/>
                </a:solidFill>
                <a:latin typeface="Arial" pitchFamily="34" charset="0"/>
                <a:cs typeface="Arial" pitchFamily="34" charset="0"/>
              </a:rPr>
            </a:br>
            <a:r>
              <a:rPr lang="en-US" dirty="0" smtClean="0">
                <a:solidFill>
                  <a:srgbClr val="F89378"/>
                </a:solidFill>
                <a:latin typeface="Arial" pitchFamily="34" charset="0"/>
                <a:cs typeface="Arial" pitchFamily="34" charset="0"/>
              </a:rPr>
              <a:t>saw visions of God. </a:t>
            </a:r>
            <a:endParaRPr lang="en-US" dirty="0">
              <a:solidFill>
                <a:srgbClr val="F89378"/>
              </a:solidFill>
            </a:endParaRPr>
          </a:p>
        </p:txBody>
      </p:sp>
      <p:sp>
        <p:nvSpPr>
          <p:cNvPr id="4" name="Content Placeholder 2"/>
          <p:cNvSpPr txBox="1">
            <a:spLocks/>
          </p:cNvSpPr>
          <p:nvPr/>
        </p:nvSpPr>
        <p:spPr bwMode="auto">
          <a:xfrm>
            <a:off x="381000" y="304800"/>
            <a:ext cx="7696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kern="0" dirty="0" smtClean="0">
                <a:solidFill>
                  <a:srgbClr val="7878DE"/>
                </a:solidFill>
                <a:latin typeface="Arial" pitchFamily="34" charset="0"/>
                <a:cs typeface="Arial" pitchFamily="34" charset="0"/>
              </a:rPr>
              <a:t>850 years later, </a:t>
            </a:r>
            <a:r>
              <a:rPr lang="en-US" kern="0" dirty="0" smtClean="0">
                <a:solidFill>
                  <a:schemeClr val="bg1"/>
                </a:solidFill>
                <a:latin typeface="Arial" pitchFamily="34" charset="0"/>
                <a:cs typeface="Arial" pitchFamily="34" charset="0"/>
              </a:rPr>
              <a:t>Ezekiel sees a vision of heaven with very similar imagery:</a:t>
            </a:r>
          </a:p>
          <a:p>
            <a:pPr marL="0" indent="0">
              <a:buFontTx/>
              <a:buNone/>
            </a:pPr>
            <a:endParaRPr lang="en-US" kern="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5616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7924800" cy="3200400"/>
          </a:xfrm>
        </p:spPr>
        <p:txBody>
          <a:bodyPr/>
          <a:lstStyle/>
          <a:p>
            <a:pPr marL="0" indent="0">
              <a:buNone/>
            </a:pPr>
            <a:r>
              <a:rPr lang="en-US" dirty="0" smtClean="0">
                <a:solidFill>
                  <a:schemeClr val="bg1">
                    <a:lumMod val="65000"/>
                  </a:schemeClr>
                </a:solidFill>
                <a:latin typeface="Arial" pitchFamily="34" charset="0"/>
                <a:cs typeface="Arial" pitchFamily="34" charset="0"/>
              </a:rPr>
              <a:t>Ezekiel </a:t>
            </a:r>
            <a:r>
              <a:rPr lang="en-US" dirty="0" smtClean="0">
                <a:solidFill>
                  <a:schemeClr val="bg1">
                    <a:lumMod val="65000"/>
                  </a:schemeClr>
                </a:solidFill>
                <a:latin typeface="Arial" pitchFamily="34" charset="0"/>
                <a:cs typeface="Arial" pitchFamily="34" charset="0"/>
              </a:rPr>
              <a:t>1:4</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As </a:t>
            </a:r>
            <a:r>
              <a:rPr lang="en-US" dirty="0" smtClean="0">
                <a:solidFill>
                  <a:schemeClr val="bg1"/>
                </a:solidFill>
                <a:latin typeface="Arial" pitchFamily="34" charset="0"/>
                <a:cs typeface="Arial" pitchFamily="34" charset="0"/>
              </a:rPr>
              <a:t>I looked, behold, a </a:t>
            </a:r>
            <a:r>
              <a:rPr lang="en-US" dirty="0" smtClean="0">
                <a:solidFill>
                  <a:srgbClr val="F89378"/>
                </a:solidFill>
                <a:latin typeface="Arial" pitchFamily="34" charset="0"/>
                <a:cs typeface="Arial" pitchFamily="34" charset="0"/>
              </a:rPr>
              <a:t>stormy wind </a:t>
            </a:r>
            <a:r>
              <a:rPr lang="en-US" dirty="0" smtClean="0">
                <a:solidFill>
                  <a:schemeClr val="bg1"/>
                </a:solidFill>
                <a:latin typeface="Arial" pitchFamily="34" charset="0"/>
                <a:cs typeface="Arial" pitchFamily="34" charset="0"/>
              </a:rPr>
              <a:t>came out of the north, and a </a:t>
            </a:r>
            <a:r>
              <a:rPr lang="en-US" dirty="0" smtClean="0">
                <a:solidFill>
                  <a:srgbClr val="F89378"/>
                </a:solidFill>
                <a:latin typeface="Arial" pitchFamily="34" charset="0"/>
                <a:cs typeface="Arial" pitchFamily="34" charset="0"/>
              </a:rPr>
              <a:t>great cloud</a:t>
            </a:r>
            <a:r>
              <a:rPr lang="en-US" dirty="0" smtClean="0">
                <a:solidFill>
                  <a:schemeClr val="bg1"/>
                </a:solidFill>
                <a:latin typeface="Arial" pitchFamily="34" charset="0"/>
                <a:cs typeface="Arial" pitchFamily="34" charset="0"/>
              </a:rPr>
              <a:t>, with brightness around it, and </a:t>
            </a:r>
            <a:r>
              <a:rPr lang="en-US" dirty="0" smtClean="0">
                <a:solidFill>
                  <a:srgbClr val="F89378"/>
                </a:solidFill>
                <a:latin typeface="Arial" pitchFamily="34" charset="0"/>
                <a:cs typeface="Arial" pitchFamily="34" charset="0"/>
              </a:rPr>
              <a:t>fire flashing </a:t>
            </a:r>
            <a:r>
              <a:rPr lang="en-US" dirty="0" smtClean="0">
                <a:solidFill>
                  <a:schemeClr val="bg1"/>
                </a:solidFill>
                <a:latin typeface="Arial" pitchFamily="34" charset="0"/>
                <a:cs typeface="Arial" pitchFamily="34" charset="0"/>
              </a:rPr>
              <a:t>forth continually, and in the midst of the fire, as it were gleaming metal. </a:t>
            </a:r>
            <a:endParaRPr lang="en-US" dirty="0">
              <a:solidFill>
                <a:srgbClr val="F89378"/>
              </a:solidFill>
            </a:endParaRPr>
          </a:p>
        </p:txBody>
      </p:sp>
    </p:spTree>
    <p:extLst>
      <p:ext uri="{BB962C8B-B14F-4D97-AF65-F5344CB8AC3E}">
        <p14:creationId xmlns:p14="http://schemas.microsoft.com/office/powerpoint/2010/main" val="398310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458200" cy="3124200"/>
          </a:xfrm>
        </p:spPr>
        <p:txBody>
          <a:bodyPr/>
          <a:lstStyle/>
          <a:p>
            <a:pPr marL="0" indent="0">
              <a:buNone/>
            </a:pPr>
            <a:r>
              <a:rPr lang="en-US" dirty="0">
                <a:solidFill>
                  <a:schemeClr val="bg1">
                    <a:lumMod val="65000"/>
                  </a:schemeClr>
                </a:solidFill>
                <a:latin typeface="Arial" pitchFamily="34" charset="0"/>
                <a:cs typeface="Arial" pitchFamily="34" charset="0"/>
              </a:rPr>
              <a:t>Leviticus 23:1–2 </a:t>
            </a:r>
            <a:r>
              <a:rPr lang="en-US" i="1" dirty="0">
                <a:solidFill>
                  <a:schemeClr val="bg1"/>
                </a:solidFill>
                <a:latin typeface="Arial" pitchFamily="34" charset="0"/>
                <a:cs typeface="Arial" pitchFamily="34" charset="0"/>
              </a:rPr>
              <a:t/>
            </a:r>
            <a:br>
              <a:rPr lang="en-US" i="1" dirty="0">
                <a:solidFill>
                  <a:schemeClr val="bg1"/>
                </a:solidFill>
                <a:latin typeface="Arial" pitchFamily="34" charset="0"/>
                <a:cs typeface="Arial" pitchFamily="34" charset="0"/>
              </a:rPr>
            </a:br>
            <a:r>
              <a:rPr lang="en-US" dirty="0">
                <a:solidFill>
                  <a:srgbClr val="F89378"/>
                </a:solidFill>
                <a:latin typeface="Arial" pitchFamily="34" charset="0"/>
                <a:cs typeface="Arial" pitchFamily="34" charset="0"/>
              </a:rPr>
              <a:t>The LORD </a:t>
            </a:r>
            <a:r>
              <a:rPr lang="en-US" dirty="0">
                <a:solidFill>
                  <a:schemeClr val="bg1"/>
                </a:solidFill>
                <a:latin typeface="Arial" pitchFamily="34" charset="0"/>
                <a:cs typeface="Arial" pitchFamily="34" charset="0"/>
              </a:rPr>
              <a:t>spoke to Moses, saying, “Speak to the people of Israel and say to them, These are the appointed feasts of </a:t>
            </a:r>
            <a:r>
              <a:rPr lang="en-US" dirty="0">
                <a:solidFill>
                  <a:srgbClr val="F89378"/>
                </a:solidFill>
                <a:latin typeface="Arial" pitchFamily="34" charset="0"/>
                <a:cs typeface="Arial" pitchFamily="34" charset="0"/>
              </a:rPr>
              <a:t>the LORD </a:t>
            </a:r>
            <a:r>
              <a:rPr lang="en-US" dirty="0">
                <a:solidFill>
                  <a:schemeClr val="bg1"/>
                </a:solidFill>
                <a:latin typeface="Arial" pitchFamily="34" charset="0"/>
                <a:cs typeface="Arial" pitchFamily="34" charset="0"/>
              </a:rPr>
              <a:t>that you shall proclaim as holy convocations; they are my appointed </a:t>
            </a:r>
            <a:r>
              <a:rPr lang="en-US" dirty="0" smtClean="0">
                <a:solidFill>
                  <a:schemeClr val="bg1"/>
                </a:solidFill>
                <a:latin typeface="Arial" pitchFamily="34" charset="0"/>
                <a:cs typeface="Arial" pitchFamily="34" charset="0"/>
              </a:rPr>
              <a:t>feasts.”</a:t>
            </a:r>
            <a:r>
              <a:rPr lang="en-US" dirty="0" smtClean="0">
                <a:solidFill>
                  <a:schemeClr val="tx1"/>
                </a:solidFill>
              </a:rPr>
              <a:t>. </a:t>
            </a:r>
            <a:endParaRPr lang="en-US" dirty="0">
              <a:solidFill>
                <a:schemeClr val="tx1"/>
              </a:solidFill>
            </a:endParaRPr>
          </a:p>
          <a:p>
            <a:pPr marL="0" indent="0">
              <a:buNone/>
            </a:pPr>
            <a:endParaRPr lang="en-US" dirty="0"/>
          </a:p>
        </p:txBody>
      </p:sp>
      <p:sp>
        <p:nvSpPr>
          <p:cNvPr id="4" name="Content Placeholder 2"/>
          <p:cNvSpPr txBox="1">
            <a:spLocks/>
          </p:cNvSpPr>
          <p:nvPr/>
        </p:nvSpPr>
        <p:spPr bwMode="auto">
          <a:xfrm>
            <a:off x="1447800" y="3962400"/>
            <a:ext cx="4114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rgbClr val="F89378"/>
                </a:solidFill>
                <a:latin typeface="Arial" pitchFamily="34" charset="0"/>
                <a:cs typeface="Arial" pitchFamily="34" charset="0"/>
              </a:rPr>
              <a:t>The LORD </a:t>
            </a:r>
            <a:r>
              <a:rPr lang="en-US" dirty="0" smtClean="0">
                <a:solidFill>
                  <a:schemeClr val="bg1"/>
                </a:solidFill>
                <a:latin typeface="Arial" pitchFamily="34" charset="0"/>
                <a:cs typeface="Arial" pitchFamily="34" charset="0"/>
              </a:rPr>
              <a:t>= </a:t>
            </a:r>
            <a:r>
              <a:rPr lang="en-US" dirty="0" smtClean="0">
                <a:solidFill>
                  <a:schemeClr val="accent2">
                    <a:lumMod val="60000"/>
                    <a:lumOff val="40000"/>
                  </a:schemeClr>
                </a:solidFill>
                <a:latin typeface="Arial" pitchFamily="34" charset="0"/>
                <a:cs typeface="Arial" pitchFamily="34" charset="0"/>
              </a:rPr>
              <a:t>YHWH</a:t>
            </a:r>
          </a:p>
        </p:txBody>
      </p:sp>
      <p:sp>
        <p:nvSpPr>
          <p:cNvPr id="5" name="Content Placeholder 2"/>
          <p:cNvSpPr txBox="1">
            <a:spLocks/>
          </p:cNvSpPr>
          <p:nvPr/>
        </p:nvSpPr>
        <p:spPr bwMode="auto">
          <a:xfrm>
            <a:off x="2133600" y="4648200"/>
            <a:ext cx="2438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“Yahweh” ?</a:t>
            </a:r>
          </a:p>
        </p:txBody>
      </p:sp>
      <p:sp>
        <p:nvSpPr>
          <p:cNvPr id="6" name="Content Placeholder 2"/>
          <p:cNvSpPr txBox="1">
            <a:spLocks/>
          </p:cNvSpPr>
          <p:nvPr/>
        </p:nvSpPr>
        <p:spPr bwMode="auto">
          <a:xfrm>
            <a:off x="2172081" y="5334000"/>
            <a:ext cx="2438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“Yahuah” ?</a:t>
            </a:r>
          </a:p>
        </p:txBody>
      </p:sp>
    </p:spTree>
    <p:extLst>
      <p:ext uri="{BB962C8B-B14F-4D97-AF65-F5344CB8AC3E}">
        <p14:creationId xmlns:p14="http://schemas.microsoft.com/office/powerpoint/2010/main" val="55727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7924800" cy="3810000"/>
          </a:xfrm>
        </p:spPr>
        <p:txBody>
          <a:bodyPr/>
          <a:lstStyle/>
          <a:p>
            <a:pPr marL="0" indent="0">
              <a:buNone/>
            </a:pPr>
            <a:r>
              <a:rPr lang="en-US" dirty="0" smtClean="0">
                <a:solidFill>
                  <a:schemeClr val="bg1">
                    <a:lumMod val="65000"/>
                  </a:schemeClr>
                </a:solidFill>
                <a:latin typeface="Arial" pitchFamily="34" charset="0"/>
                <a:cs typeface="Arial" pitchFamily="34" charset="0"/>
              </a:rPr>
              <a:t>Ezekiel </a:t>
            </a:r>
            <a:r>
              <a:rPr lang="en-US" dirty="0" smtClean="0">
                <a:solidFill>
                  <a:schemeClr val="bg1">
                    <a:lumMod val="65000"/>
                  </a:schemeClr>
                </a:solidFill>
                <a:latin typeface="Arial" pitchFamily="34" charset="0"/>
                <a:cs typeface="Arial" pitchFamily="34" charset="0"/>
              </a:rPr>
              <a:t>1:13-14</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As </a:t>
            </a:r>
            <a:r>
              <a:rPr lang="en-US" dirty="0" smtClean="0">
                <a:solidFill>
                  <a:schemeClr val="bg1"/>
                </a:solidFill>
                <a:latin typeface="Arial" pitchFamily="34" charset="0"/>
                <a:cs typeface="Arial" pitchFamily="34" charset="0"/>
              </a:rPr>
              <a:t>for the likeness of the living creatures, their appearance was like </a:t>
            </a:r>
            <a:r>
              <a:rPr lang="en-US" dirty="0" smtClean="0">
                <a:solidFill>
                  <a:srgbClr val="F89378"/>
                </a:solidFill>
                <a:latin typeface="Arial" pitchFamily="34" charset="0"/>
                <a:cs typeface="Arial" pitchFamily="34" charset="0"/>
              </a:rPr>
              <a:t>burning coals of fire</a:t>
            </a:r>
            <a:r>
              <a:rPr lang="en-US" dirty="0" smtClean="0">
                <a:solidFill>
                  <a:schemeClr val="bg1"/>
                </a:solidFill>
                <a:latin typeface="Arial" pitchFamily="34" charset="0"/>
                <a:cs typeface="Arial" pitchFamily="34" charset="0"/>
              </a:rPr>
              <a:t>, like the appearance of </a:t>
            </a:r>
            <a:r>
              <a:rPr lang="en-US" dirty="0" smtClean="0">
                <a:solidFill>
                  <a:srgbClr val="F89378"/>
                </a:solidFill>
                <a:latin typeface="Arial" pitchFamily="34" charset="0"/>
                <a:cs typeface="Arial" pitchFamily="34" charset="0"/>
              </a:rPr>
              <a:t>torches moving to and fro </a:t>
            </a:r>
            <a:r>
              <a:rPr lang="en-US" dirty="0" smtClean="0">
                <a:solidFill>
                  <a:schemeClr val="bg1"/>
                </a:solidFill>
                <a:latin typeface="Arial" pitchFamily="34" charset="0"/>
                <a:cs typeface="Arial" pitchFamily="34" charset="0"/>
              </a:rPr>
              <a:t>among the living creatures. And the </a:t>
            </a:r>
            <a:r>
              <a:rPr lang="en-US" dirty="0" smtClean="0">
                <a:solidFill>
                  <a:srgbClr val="F89378"/>
                </a:solidFill>
                <a:latin typeface="Arial" pitchFamily="34" charset="0"/>
                <a:cs typeface="Arial" pitchFamily="34" charset="0"/>
              </a:rPr>
              <a:t>fire was bright</a:t>
            </a:r>
            <a:r>
              <a:rPr lang="en-US" dirty="0" smtClean="0">
                <a:solidFill>
                  <a:schemeClr val="bg1"/>
                </a:solidFill>
                <a:latin typeface="Arial" pitchFamily="34" charset="0"/>
                <a:cs typeface="Arial" pitchFamily="34" charset="0"/>
              </a:rPr>
              <a:t>, and out of the fire went forth </a:t>
            </a:r>
            <a:r>
              <a:rPr lang="en-US" dirty="0" smtClean="0">
                <a:solidFill>
                  <a:srgbClr val="F89378"/>
                </a:solidFill>
                <a:latin typeface="Arial" pitchFamily="34" charset="0"/>
                <a:cs typeface="Arial" pitchFamily="34" charset="0"/>
              </a:rPr>
              <a:t>lightning.</a:t>
            </a:r>
            <a:r>
              <a:rPr lang="en-US" dirty="0" smtClean="0">
                <a:solidFill>
                  <a:schemeClr val="bg1"/>
                </a:solidFill>
                <a:latin typeface="Arial" pitchFamily="34" charset="0"/>
                <a:cs typeface="Arial" pitchFamily="34" charset="0"/>
              </a:rPr>
              <a:t> </a:t>
            </a:r>
            <a:endParaRPr lang="en-US" dirty="0">
              <a:solidFill>
                <a:srgbClr val="F89378"/>
              </a:solidFill>
            </a:endParaRPr>
          </a:p>
        </p:txBody>
      </p:sp>
    </p:spTree>
    <p:extLst>
      <p:ext uri="{BB962C8B-B14F-4D97-AF65-F5344CB8AC3E}">
        <p14:creationId xmlns:p14="http://schemas.microsoft.com/office/powerpoint/2010/main" val="13575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7924800" cy="2895600"/>
          </a:xfrm>
        </p:spPr>
        <p:txBody>
          <a:bodyPr/>
          <a:lstStyle/>
          <a:p>
            <a:pPr marL="0" indent="0">
              <a:buNone/>
            </a:pPr>
            <a:r>
              <a:rPr lang="en-US" dirty="0" smtClean="0">
                <a:solidFill>
                  <a:schemeClr val="bg1">
                    <a:lumMod val="65000"/>
                  </a:schemeClr>
                </a:solidFill>
                <a:latin typeface="Arial" pitchFamily="34" charset="0"/>
                <a:cs typeface="Arial" pitchFamily="34" charset="0"/>
              </a:rPr>
              <a:t>Ezekiel </a:t>
            </a:r>
            <a:r>
              <a:rPr lang="en-US" dirty="0" smtClean="0">
                <a:solidFill>
                  <a:schemeClr val="bg1">
                    <a:lumMod val="65000"/>
                  </a:schemeClr>
                </a:solidFill>
                <a:latin typeface="Arial" pitchFamily="34" charset="0"/>
                <a:cs typeface="Arial" pitchFamily="34" charset="0"/>
              </a:rPr>
              <a:t>1:24</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And </a:t>
            </a:r>
            <a:r>
              <a:rPr lang="en-US" dirty="0" smtClean="0">
                <a:solidFill>
                  <a:schemeClr val="bg1"/>
                </a:solidFill>
                <a:latin typeface="Arial" pitchFamily="34" charset="0"/>
                <a:cs typeface="Arial" pitchFamily="34" charset="0"/>
              </a:rPr>
              <a:t>when they went, I heard </a:t>
            </a:r>
            <a:r>
              <a:rPr lang="en-US" dirty="0" smtClean="0">
                <a:solidFill>
                  <a:srgbClr val="F89378"/>
                </a:solidFill>
                <a:latin typeface="Arial" pitchFamily="34" charset="0"/>
                <a:cs typeface="Arial" pitchFamily="34" charset="0"/>
              </a:rPr>
              <a:t>the sound </a:t>
            </a:r>
            <a:r>
              <a:rPr lang="en-US" dirty="0" smtClean="0">
                <a:solidFill>
                  <a:schemeClr val="accent3"/>
                </a:solidFill>
                <a:latin typeface="Arial" pitchFamily="34" charset="0"/>
                <a:cs typeface="Arial" pitchFamily="34" charset="0"/>
              </a:rPr>
              <a:t>of their wings</a:t>
            </a:r>
            <a:r>
              <a:rPr lang="en-US" dirty="0" smtClean="0">
                <a:solidFill>
                  <a:schemeClr val="bg1"/>
                </a:solidFill>
                <a:latin typeface="Arial" pitchFamily="34" charset="0"/>
                <a:cs typeface="Arial" pitchFamily="34" charset="0"/>
              </a:rPr>
              <a:t> like </a:t>
            </a:r>
            <a:r>
              <a:rPr lang="en-US" dirty="0" smtClean="0">
                <a:solidFill>
                  <a:srgbClr val="F89378"/>
                </a:solidFill>
                <a:latin typeface="Arial" pitchFamily="34" charset="0"/>
                <a:cs typeface="Arial" pitchFamily="34" charset="0"/>
              </a:rPr>
              <a:t>the sound </a:t>
            </a:r>
            <a:r>
              <a:rPr lang="en-US" dirty="0" smtClean="0">
                <a:solidFill>
                  <a:schemeClr val="bg1"/>
                </a:solidFill>
                <a:latin typeface="Arial" pitchFamily="34" charset="0"/>
                <a:cs typeface="Arial" pitchFamily="34" charset="0"/>
              </a:rPr>
              <a:t>of many waters, like </a:t>
            </a:r>
            <a:r>
              <a:rPr lang="en-US" dirty="0" smtClean="0">
                <a:solidFill>
                  <a:srgbClr val="F89378"/>
                </a:solidFill>
                <a:latin typeface="Arial" pitchFamily="34" charset="0"/>
                <a:cs typeface="Arial" pitchFamily="34" charset="0"/>
              </a:rPr>
              <a:t>the sound </a:t>
            </a:r>
            <a:r>
              <a:rPr lang="en-US" dirty="0" smtClean="0">
                <a:solidFill>
                  <a:schemeClr val="bg1"/>
                </a:solidFill>
                <a:latin typeface="Arial" pitchFamily="34" charset="0"/>
                <a:cs typeface="Arial" pitchFamily="34" charset="0"/>
              </a:rPr>
              <a:t>of the Almighty, </a:t>
            </a:r>
            <a:r>
              <a:rPr lang="en-US" dirty="0" smtClean="0">
                <a:solidFill>
                  <a:srgbClr val="F89378"/>
                </a:solidFill>
                <a:latin typeface="Arial" pitchFamily="34" charset="0"/>
                <a:cs typeface="Arial" pitchFamily="34" charset="0"/>
              </a:rPr>
              <a:t>a sound </a:t>
            </a:r>
            <a:r>
              <a:rPr lang="en-US" dirty="0" smtClean="0">
                <a:solidFill>
                  <a:schemeClr val="accent3"/>
                </a:solidFill>
                <a:latin typeface="Arial" pitchFamily="34" charset="0"/>
                <a:cs typeface="Arial" pitchFamily="34" charset="0"/>
              </a:rPr>
              <a:t>of tumult </a:t>
            </a:r>
            <a:r>
              <a:rPr lang="en-US" dirty="0" smtClean="0">
                <a:solidFill>
                  <a:schemeClr val="bg1"/>
                </a:solidFill>
                <a:latin typeface="Arial" pitchFamily="34" charset="0"/>
                <a:cs typeface="Arial" pitchFamily="34" charset="0"/>
              </a:rPr>
              <a:t>like </a:t>
            </a:r>
            <a:r>
              <a:rPr lang="en-US" dirty="0" smtClean="0">
                <a:solidFill>
                  <a:srgbClr val="F89378"/>
                </a:solidFill>
                <a:latin typeface="Arial" pitchFamily="34" charset="0"/>
                <a:cs typeface="Arial" pitchFamily="34" charset="0"/>
              </a:rPr>
              <a:t>the sound </a:t>
            </a:r>
            <a:r>
              <a:rPr lang="en-US" dirty="0" smtClean="0">
                <a:solidFill>
                  <a:schemeClr val="bg1"/>
                </a:solidFill>
                <a:latin typeface="Arial" pitchFamily="34" charset="0"/>
                <a:cs typeface="Arial" pitchFamily="34" charset="0"/>
              </a:rPr>
              <a:t>of an army. </a:t>
            </a:r>
            <a:endParaRPr lang="en-US" dirty="0">
              <a:solidFill>
                <a:srgbClr val="F89378"/>
              </a:solidFill>
            </a:endParaRPr>
          </a:p>
        </p:txBody>
      </p:sp>
    </p:spTree>
    <p:extLst>
      <p:ext uri="{BB962C8B-B14F-4D97-AF65-F5344CB8AC3E}">
        <p14:creationId xmlns:p14="http://schemas.microsoft.com/office/powerpoint/2010/main" val="157379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bwMode="auto">
          <a:xfrm>
            <a:off x="533400" y="381000"/>
            <a:ext cx="8001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kern="0" dirty="0" smtClean="0">
                <a:solidFill>
                  <a:srgbClr val="F89378"/>
                </a:solidFill>
                <a:latin typeface="Arial" pitchFamily="34" charset="0"/>
                <a:cs typeface="Arial" pitchFamily="34" charset="0"/>
              </a:rPr>
              <a:t>Every year at Shavuot</a:t>
            </a:r>
            <a:r>
              <a:rPr lang="en-US" kern="0" dirty="0" smtClean="0">
                <a:solidFill>
                  <a:schemeClr val="bg1"/>
                </a:solidFill>
                <a:latin typeface="Arial" pitchFamily="34" charset="0"/>
                <a:cs typeface="Arial" pitchFamily="34" charset="0"/>
              </a:rPr>
              <a:t>, God’s people gathered together and read these very </a:t>
            </a:r>
            <a:r>
              <a:rPr lang="en-US" kern="0" dirty="0" smtClean="0">
                <a:solidFill>
                  <a:srgbClr val="7878DE"/>
                </a:solidFill>
                <a:latin typeface="Arial" pitchFamily="34" charset="0"/>
                <a:cs typeface="Arial" pitchFamily="34" charset="0"/>
              </a:rPr>
              <a:t>passages from Exodus and Ezekiel</a:t>
            </a:r>
            <a:r>
              <a:rPr lang="en-US" kern="0" dirty="0" smtClean="0">
                <a:solidFill>
                  <a:schemeClr val="bg1"/>
                </a:solidFill>
                <a:latin typeface="Arial" pitchFamily="34" charset="0"/>
                <a:cs typeface="Arial" pitchFamily="34" charset="0"/>
              </a:rPr>
              <a:t>.</a:t>
            </a:r>
          </a:p>
          <a:p>
            <a:pPr marL="0" indent="0">
              <a:buFontTx/>
              <a:buNone/>
            </a:pPr>
            <a:endParaRPr lang="en-US" kern="0" dirty="0">
              <a:solidFill>
                <a:schemeClr val="bg1"/>
              </a:solidFill>
              <a:latin typeface="Arial" pitchFamily="34" charset="0"/>
              <a:cs typeface="Arial" pitchFamily="34" charset="0"/>
            </a:endParaRPr>
          </a:p>
          <a:p>
            <a:pPr marL="0" indent="0">
              <a:buFontTx/>
              <a:buNone/>
            </a:pPr>
            <a:r>
              <a:rPr lang="en-US" kern="0" dirty="0" smtClean="0">
                <a:solidFill>
                  <a:srgbClr val="F89378"/>
                </a:solidFill>
                <a:latin typeface="Arial" pitchFamily="34" charset="0"/>
                <a:cs typeface="Arial" pitchFamily="34" charset="0"/>
              </a:rPr>
              <a:t>Exactly 7 weeks after Yeshua had arisen on </a:t>
            </a:r>
            <a:r>
              <a:rPr lang="en-US" kern="0" dirty="0" err="1" smtClean="0">
                <a:solidFill>
                  <a:srgbClr val="F89378"/>
                </a:solidFill>
                <a:latin typeface="Arial" pitchFamily="34" charset="0"/>
                <a:cs typeface="Arial" pitchFamily="34" charset="0"/>
              </a:rPr>
              <a:t>Firstfuits</a:t>
            </a:r>
            <a:r>
              <a:rPr lang="en-US" kern="0" dirty="0" smtClean="0">
                <a:solidFill>
                  <a:srgbClr val="F89378"/>
                </a:solidFill>
                <a:latin typeface="Arial" pitchFamily="34" charset="0"/>
                <a:cs typeface="Arial" pitchFamily="34" charset="0"/>
              </a:rPr>
              <a:t>,  </a:t>
            </a:r>
            <a:r>
              <a:rPr lang="en-US" kern="0" dirty="0" smtClean="0">
                <a:solidFill>
                  <a:schemeClr val="bg1"/>
                </a:solidFill>
                <a:latin typeface="Arial" pitchFamily="34" charset="0"/>
                <a:cs typeface="Arial" pitchFamily="34" charset="0"/>
              </a:rPr>
              <a:t>the people were all gathered in Jerusalem to celebrate Shavuot.  </a:t>
            </a:r>
            <a:br>
              <a:rPr lang="en-US" kern="0" dirty="0" smtClean="0">
                <a:solidFill>
                  <a:schemeClr val="bg1"/>
                </a:solidFill>
                <a:latin typeface="Arial" pitchFamily="34" charset="0"/>
                <a:cs typeface="Arial" pitchFamily="34" charset="0"/>
              </a:rPr>
            </a:br>
            <a:r>
              <a:rPr lang="en-US" kern="0" dirty="0" smtClean="0">
                <a:solidFill>
                  <a:schemeClr val="bg1"/>
                </a:solidFill>
                <a:latin typeface="Arial" pitchFamily="34" charset="0"/>
                <a:cs typeface="Arial" pitchFamily="34" charset="0"/>
              </a:rPr>
              <a:t>They would have been </a:t>
            </a:r>
            <a:br>
              <a:rPr lang="en-US" kern="0" dirty="0" smtClean="0">
                <a:solidFill>
                  <a:schemeClr val="bg1"/>
                </a:solidFill>
                <a:latin typeface="Arial" pitchFamily="34" charset="0"/>
                <a:cs typeface="Arial" pitchFamily="34" charset="0"/>
              </a:rPr>
            </a:br>
            <a:r>
              <a:rPr lang="en-US" kern="0" dirty="0" smtClean="0">
                <a:solidFill>
                  <a:schemeClr val="bg1"/>
                </a:solidFill>
                <a:latin typeface="Arial" pitchFamily="34" charset="0"/>
                <a:cs typeface="Arial" pitchFamily="34" charset="0"/>
              </a:rPr>
              <a:t>reading these passages.</a:t>
            </a:r>
          </a:p>
          <a:p>
            <a:pPr marL="0" indent="0">
              <a:buFontTx/>
              <a:buNone/>
            </a:pPr>
            <a:endParaRPr lang="en-US" kern="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5949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8153400" cy="1752600"/>
          </a:xfrm>
        </p:spPr>
        <p:txBody>
          <a:bodyPr/>
          <a:lstStyle/>
          <a:p>
            <a:pPr marL="0" indent="0">
              <a:buNone/>
            </a:pPr>
            <a:r>
              <a:rPr lang="en-US" dirty="0" smtClean="0">
                <a:solidFill>
                  <a:schemeClr val="bg1">
                    <a:lumMod val="65000"/>
                  </a:schemeClr>
                </a:solidFill>
                <a:latin typeface="Arial" pitchFamily="34" charset="0"/>
                <a:cs typeface="Arial" pitchFamily="34" charset="0"/>
              </a:rPr>
              <a:t>Acts 2:1</a:t>
            </a:r>
          </a:p>
          <a:p>
            <a:pPr marL="0" indent="0">
              <a:buNone/>
            </a:pPr>
            <a:r>
              <a:rPr lang="en-US" dirty="0" smtClean="0">
                <a:solidFill>
                  <a:schemeClr val="bg1"/>
                </a:solidFill>
                <a:latin typeface="Arial" pitchFamily="34" charset="0"/>
                <a:cs typeface="Arial" pitchFamily="34" charset="0"/>
              </a:rPr>
              <a:t>When the day of </a:t>
            </a:r>
            <a:r>
              <a:rPr lang="en-US" dirty="0" smtClean="0">
                <a:solidFill>
                  <a:srgbClr val="F89378"/>
                </a:solidFill>
                <a:latin typeface="Arial" pitchFamily="34" charset="0"/>
                <a:cs typeface="Arial" pitchFamily="34" charset="0"/>
              </a:rPr>
              <a:t>Pentecost</a:t>
            </a:r>
            <a:r>
              <a:rPr lang="en-US" dirty="0" smtClean="0">
                <a:solidFill>
                  <a:schemeClr val="bg1"/>
                </a:solidFill>
                <a:latin typeface="Arial" pitchFamily="34" charset="0"/>
                <a:cs typeface="Arial" pitchFamily="34" charset="0"/>
              </a:rPr>
              <a:t> arrived, they were all together in one place. </a:t>
            </a:r>
            <a:endParaRPr lang="en-US" dirty="0">
              <a:solidFill>
                <a:srgbClr val="F89378"/>
              </a:solidFill>
            </a:endParaRPr>
          </a:p>
        </p:txBody>
      </p:sp>
      <p:sp>
        <p:nvSpPr>
          <p:cNvPr id="4" name="Content Placeholder 2"/>
          <p:cNvSpPr txBox="1">
            <a:spLocks/>
          </p:cNvSpPr>
          <p:nvPr/>
        </p:nvSpPr>
        <p:spPr bwMode="auto">
          <a:xfrm>
            <a:off x="457200" y="5105400"/>
            <a:ext cx="5105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rgbClr val="F89378"/>
                </a:solidFill>
                <a:latin typeface="Arial" pitchFamily="34" charset="0"/>
                <a:cs typeface="Arial" pitchFamily="34" charset="0"/>
              </a:rPr>
              <a:t>Hebrew: </a:t>
            </a:r>
            <a:r>
              <a:rPr lang="en-US" dirty="0" err="1">
                <a:solidFill>
                  <a:srgbClr val="F89378"/>
                </a:solidFill>
                <a:latin typeface="Arial" pitchFamily="34" charset="0"/>
                <a:cs typeface="Arial" pitchFamily="34" charset="0"/>
              </a:rPr>
              <a:t>s</a:t>
            </a:r>
            <a:r>
              <a:rPr lang="en-US" dirty="0" err="1" smtClean="0">
                <a:solidFill>
                  <a:srgbClr val="F89378"/>
                </a:solidFill>
                <a:latin typeface="Arial" pitchFamily="34" charset="0"/>
                <a:cs typeface="Arial" pitchFamily="34" charset="0"/>
              </a:rPr>
              <a:t>havuot</a:t>
            </a:r>
            <a:r>
              <a:rPr lang="en-US" dirty="0" smtClean="0">
                <a:solidFill>
                  <a:srgbClr val="F89378"/>
                </a:solidFill>
                <a:latin typeface="Arial" pitchFamily="34" charset="0"/>
                <a:cs typeface="Arial" pitchFamily="34" charset="0"/>
              </a:rPr>
              <a:t> “weeks”</a:t>
            </a:r>
          </a:p>
        </p:txBody>
      </p:sp>
      <p:sp>
        <p:nvSpPr>
          <p:cNvPr id="5" name="Content Placeholder 2"/>
          <p:cNvSpPr txBox="1">
            <a:spLocks/>
          </p:cNvSpPr>
          <p:nvPr/>
        </p:nvSpPr>
        <p:spPr bwMode="auto">
          <a:xfrm>
            <a:off x="457200" y="3429000"/>
            <a:ext cx="5105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rgbClr val="F89378"/>
                </a:solidFill>
                <a:latin typeface="Arial" pitchFamily="34" charset="0"/>
                <a:cs typeface="Arial" pitchFamily="34" charset="0"/>
              </a:rPr>
              <a:t>Greek: </a:t>
            </a:r>
            <a:r>
              <a:rPr lang="en-US" dirty="0" err="1" smtClean="0">
                <a:solidFill>
                  <a:srgbClr val="F89378"/>
                </a:solidFill>
                <a:latin typeface="Arial" pitchFamily="34" charset="0"/>
                <a:cs typeface="Arial" pitchFamily="34" charset="0"/>
              </a:rPr>
              <a:t>pentecoste</a:t>
            </a:r>
            <a:r>
              <a:rPr lang="en-US" dirty="0" smtClean="0">
                <a:solidFill>
                  <a:srgbClr val="F89378"/>
                </a:solidFill>
                <a:latin typeface="Arial" pitchFamily="34" charset="0"/>
                <a:cs typeface="Arial" pitchFamily="34" charset="0"/>
              </a:rPr>
              <a:t> “fiftieth”</a:t>
            </a:r>
          </a:p>
        </p:txBody>
      </p:sp>
      <p:sp>
        <p:nvSpPr>
          <p:cNvPr id="6" name="Content Placeholder 2"/>
          <p:cNvSpPr txBox="1">
            <a:spLocks/>
          </p:cNvSpPr>
          <p:nvPr/>
        </p:nvSpPr>
        <p:spPr bwMode="auto">
          <a:xfrm>
            <a:off x="762000" y="5559552"/>
            <a:ext cx="5105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counting 7 weeks</a:t>
            </a:r>
          </a:p>
        </p:txBody>
      </p:sp>
      <p:sp>
        <p:nvSpPr>
          <p:cNvPr id="7" name="Content Placeholder 2"/>
          <p:cNvSpPr txBox="1">
            <a:spLocks/>
          </p:cNvSpPr>
          <p:nvPr/>
        </p:nvSpPr>
        <p:spPr bwMode="auto">
          <a:xfrm>
            <a:off x="749808" y="3962400"/>
            <a:ext cx="5105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counting 50 days</a:t>
            </a:r>
          </a:p>
        </p:txBody>
      </p:sp>
      <p:sp>
        <p:nvSpPr>
          <p:cNvPr id="8" name="Content Placeholder 2"/>
          <p:cNvSpPr txBox="1">
            <a:spLocks/>
          </p:cNvSpPr>
          <p:nvPr/>
        </p:nvSpPr>
        <p:spPr bwMode="auto">
          <a:xfrm>
            <a:off x="457200" y="2286000"/>
            <a:ext cx="4517136"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rgbClr val="F89378"/>
                </a:solidFill>
                <a:latin typeface="Arial" pitchFamily="34" charset="0"/>
                <a:cs typeface="Arial" pitchFamily="34" charset="0"/>
              </a:rPr>
              <a:t>Pentecost</a:t>
            </a:r>
            <a:r>
              <a:rPr lang="en-US" dirty="0" smtClean="0">
                <a:solidFill>
                  <a:schemeClr val="bg1"/>
                </a:solidFill>
                <a:latin typeface="Arial" pitchFamily="34" charset="0"/>
                <a:cs typeface="Arial" pitchFamily="34" charset="0"/>
              </a:rPr>
              <a:t> = </a:t>
            </a:r>
            <a:r>
              <a:rPr lang="en-US" dirty="0" smtClean="0">
                <a:solidFill>
                  <a:srgbClr val="F89378"/>
                </a:solidFill>
                <a:latin typeface="Arial" pitchFamily="34" charset="0"/>
                <a:cs typeface="Arial" pitchFamily="34" charset="0"/>
              </a:rPr>
              <a:t>Shavuot</a:t>
            </a:r>
          </a:p>
        </p:txBody>
      </p:sp>
    </p:spTree>
    <p:extLst>
      <p:ext uri="{BB962C8B-B14F-4D97-AF65-F5344CB8AC3E}">
        <p14:creationId xmlns:p14="http://schemas.microsoft.com/office/powerpoint/2010/main" val="11933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8153400" cy="6172200"/>
          </a:xfrm>
        </p:spPr>
        <p:txBody>
          <a:bodyPr/>
          <a:lstStyle/>
          <a:p>
            <a:pPr marL="0" indent="0">
              <a:buNone/>
            </a:pPr>
            <a:r>
              <a:rPr lang="en-US" dirty="0" smtClean="0">
                <a:solidFill>
                  <a:schemeClr val="bg1">
                    <a:lumMod val="65000"/>
                  </a:schemeClr>
                </a:solidFill>
                <a:latin typeface="Arial" pitchFamily="34" charset="0"/>
                <a:cs typeface="Arial" pitchFamily="34" charset="0"/>
              </a:rPr>
              <a:t>Acts </a:t>
            </a:r>
            <a:r>
              <a:rPr lang="en-US" dirty="0" smtClean="0">
                <a:solidFill>
                  <a:schemeClr val="bg1">
                    <a:lumMod val="65000"/>
                  </a:schemeClr>
                </a:solidFill>
                <a:latin typeface="Arial" pitchFamily="34" charset="0"/>
                <a:cs typeface="Arial" pitchFamily="34" charset="0"/>
              </a:rPr>
              <a:t>2:1-4</a:t>
            </a:r>
            <a:br>
              <a:rPr lang="en-US"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When </a:t>
            </a:r>
            <a:r>
              <a:rPr lang="en-US" dirty="0">
                <a:solidFill>
                  <a:schemeClr val="bg1"/>
                </a:solidFill>
                <a:latin typeface="Arial" pitchFamily="34" charset="0"/>
                <a:cs typeface="Arial" pitchFamily="34" charset="0"/>
              </a:rPr>
              <a:t>the day of Pentecost arrived, they were all together in one place. And suddenly there came from heaven a </a:t>
            </a:r>
            <a:r>
              <a:rPr lang="en-US" dirty="0">
                <a:solidFill>
                  <a:srgbClr val="F89378"/>
                </a:solidFill>
                <a:latin typeface="Arial" pitchFamily="34" charset="0"/>
                <a:cs typeface="Arial" pitchFamily="34" charset="0"/>
              </a:rPr>
              <a:t>sound </a:t>
            </a:r>
            <a:r>
              <a:rPr lang="en-US" dirty="0">
                <a:solidFill>
                  <a:schemeClr val="bg1"/>
                </a:solidFill>
                <a:latin typeface="Arial" pitchFamily="34" charset="0"/>
                <a:cs typeface="Arial" pitchFamily="34" charset="0"/>
              </a:rPr>
              <a:t>like a mighty </a:t>
            </a:r>
            <a:r>
              <a:rPr lang="en-US" dirty="0">
                <a:solidFill>
                  <a:srgbClr val="F89378"/>
                </a:solidFill>
                <a:latin typeface="Arial" pitchFamily="34" charset="0"/>
                <a:cs typeface="Arial" pitchFamily="34" charset="0"/>
              </a:rPr>
              <a:t>rushing wind</a:t>
            </a:r>
            <a:r>
              <a:rPr lang="en-US" dirty="0">
                <a:solidFill>
                  <a:schemeClr val="bg1"/>
                </a:solidFill>
                <a:latin typeface="Arial" pitchFamily="34" charset="0"/>
                <a:cs typeface="Arial" pitchFamily="34" charset="0"/>
              </a:rPr>
              <a:t>, and it filled the entire house where they were sitting. And divided </a:t>
            </a:r>
            <a:r>
              <a:rPr lang="en-US" dirty="0">
                <a:solidFill>
                  <a:srgbClr val="F89378"/>
                </a:solidFill>
                <a:latin typeface="Arial" pitchFamily="34" charset="0"/>
                <a:cs typeface="Arial" pitchFamily="34" charset="0"/>
              </a:rPr>
              <a:t>tongues as of fire </a:t>
            </a:r>
            <a:r>
              <a:rPr lang="en-US" dirty="0">
                <a:solidFill>
                  <a:schemeClr val="bg1"/>
                </a:solidFill>
                <a:latin typeface="Arial" pitchFamily="34" charset="0"/>
                <a:cs typeface="Arial" pitchFamily="34" charset="0"/>
              </a:rPr>
              <a:t>appeared to them and rested on each one of them</a:t>
            </a:r>
            <a:r>
              <a:rPr lang="en-US" dirty="0" smtClean="0">
                <a:solidFill>
                  <a:schemeClr val="bg1"/>
                </a:solidFill>
                <a:latin typeface="Arial" pitchFamily="34" charset="0"/>
                <a:cs typeface="Arial" pitchFamily="34" charset="0"/>
              </a:rPr>
              <a:t>.</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And </a:t>
            </a:r>
            <a:r>
              <a:rPr lang="en-US" dirty="0">
                <a:solidFill>
                  <a:schemeClr val="bg1"/>
                </a:solidFill>
                <a:latin typeface="Arial" pitchFamily="34" charset="0"/>
                <a:cs typeface="Arial" pitchFamily="34" charset="0"/>
              </a:rPr>
              <a:t>they were all</a:t>
            </a:r>
            <a:r>
              <a:rPr lang="en-US" dirty="0">
                <a:solidFill>
                  <a:srgbClr val="F89378"/>
                </a:solidFill>
                <a:latin typeface="Arial" pitchFamily="34" charset="0"/>
                <a:cs typeface="Arial" pitchFamily="34" charset="0"/>
              </a:rPr>
              <a:t> filled with the </a:t>
            </a:r>
            <a:r>
              <a:rPr lang="en-US" dirty="0" smtClean="0">
                <a:solidFill>
                  <a:srgbClr val="F89378"/>
                </a:solidFill>
                <a:latin typeface="Arial" pitchFamily="34" charset="0"/>
                <a:cs typeface="Arial" pitchFamily="34" charset="0"/>
              </a:rPr>
              <a:t/>
            </a:r>
            <a:br>
              <a:rPr lang="en-US" dirty="0" smtClean="0">
                <a:solidFill>
                  <a:srgbClr val="F89378"/>
                </a:solidFill>
                <a:latin typeface="Arial" pitchFamily="34" charset="0"/>
                <a:cs typeface="Arial" pitchFamily="34" charset="0"/>
              </a:rPr>
            </a:br>
            <a:r>
              <a:rPr lang="en-US" dirty="0" smtClean="0">
                <a:solidFill>
                  <a:srgbClr val="F89378"/>
                </a:solidFill>
                <a:latin typeface="Arial" pitchFamily="34" charset="0"/>
                <a:cs typeface="Arial" pitchFamily="34" charset="0"/>
              </a:rPr>
              <a:t>Holy </a:t>
            </a:r>
            <a:r>
              <a:rPr lang="en-US" dirty="0">
                <a:solidFill>
                  <a:srgbClr val="F89378"/>
                </a:solidFill>
                <a:latin typeface="Arial" pitchFamily="34" charset="0"/>
                <a:cs typeface="Arial" pitchFamily="34" charset="0"/>
              </a:rPr>
              <a:t>Spirit</a:t>
            </a:r>
            <a:r>
              <a:rPr lang="en-US" dirty="0">
                <a:solidFill>
                  <a:schemeClr val="bg1"/>
                </a:solidFill>
                <a:latin typeface="Arial" pitchFamily="34" charset="0"/>
                <a:cs typeface="Arial" pitchFamily="34" charset="0"/>
              </a:rPr>
              <a:t> and began to speak </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in </a:t>
            </a:r>
            <a:r>
              <a:rPr lang="en-US" dirty="0">
                <a:solidFill>
                  <a:schemeClr val="bg1"/>
                </a:solidFill>
                <a:latin typeface="Arial" pitchFamily="34" charset="0"/>
                <a:cs typeface="Arial" pitchFamily="34" charset="0"/>
              </a:rPr>
              <a:t>other tongues as the Spirit </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gave </a:t>
            </a:r>
            <a:r>
              <a:rPr lang="en-US" dirty="0">
                <a:solidFill>
                  <a:schemeClr val="bg1"/>
                </a:solidFill>
                <a:latin typeface="Arial" pitchFamily="34" charset="0"/>
                <a:cs typeface="Arial" pitchFamily="34" charset="0"/>
              </a:rPr>
              <a:t>them utterance. </a:t>
            </a:r>
            <a:endParaRPr lang="en-US" dirty="0">
              <a:solidFill>
                <a:srgbClr val="F89378"/>
              </a:solidFill>
            </a:endParaRPr>
          </a:p>
        </p:txBody>
      </p:sp>
    </p:spTree>
    <p:extLst>
      <p:ext uri="{BB962C8B-B14F-4D97-AF65-F5344CB8AC3E}">
        <p14:creationId xmlns:p14="http://schemas.microsoft.com/office/powerpoint/2010/main" val="247195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8153400" cy="6172200"/>
          </a:xfrm>
        </p:spPr>
        <p:txBody>
          <a:bodyPr/>
          <a:lstStyle/>
          <a:p>
            <a:pPr marL="0" indent="0">
              <a:buNone/>
            </a:pPr>
            <a:r>
              <a:rPr lang="en-US" dirty="0" smtClean="0">
                <a:solidFill>
                  <a:schemeClr val="bg1">
                    <a:lumMod val="65000"/>
                  </a:schemeClr>
                </a:solidFill>
                <a:latin typeface="Arial" pitchFamily="34" charset="0"/>
                <a:cs typeface="Arial" pitchFamily="34" charset="0"/>
              </a:rPr>
              <a:t>Ezekiel </a:t>
            </a:r>
            <a:r>
              <a:rPr lang="en-US" dirty="0" smtClean="0">
                <a:solidFill>
                  <a:schemeClr val="bg1">
                    <a:lumMod val="65000"/>
                  </a:schemeClr>
                </a:solidFill>
                <a:latin typeface="Arial" pitchFamily="34" charset="0"/>
                <a:cs typeface="Arial" pitchFamily="34" charset="0"/>
              </a:rPr>
              <a:t>36:26–27</a:t>
            </a:r>
            <a:r>
              <a:rPr lang="en-US" dirty="0">
                <a:solidFill>
                  <a:schemeClr val="bg1">
                    <a:lumMod val="65000"/>
                  </a:schemeClr>
                </a:solidFill>
                <a:latin typeface="Arial" pitchFamily="34" charset="0"/>
                <a:cs typeface="Arial" pitchFamily="34" charset="0"/>
              </a:rPr>
              <a:t/>
            </a:r>
            <a:br>
              <a:rPr lang="en-US" dirty="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And </a:t>
            </a:r>
            <a:r>
              <a:rPr lang="en-US" dirty="0">
                <a:solidFill>
                  <a:schemeClr val="bg1"/>
                </a:solidFill>
                <a:latin typeface="Arial" pitchFamily="34" charset="0"/>
                <a:cs typeface="Arial" pitchFamily="34" charset="0"/>
              </a:rPr>
              <a:t>I will give you a new heart, and </a:t>
            </a:r>
            <a:r>
              <a:rPr lang="en-US" dirty="0">
                <a:solidFill>
                  <a:srgbClr val="F89378"/>
                </a:solidFill>
                <a:latin typeface="Arial" pitchFamily="34" charset="0"/>
                <a:cs typeface="Arial" pitchFamily="34" charset="0"/>
              </a:rPr>
              <a:t>a new spirit I will put within you.</a:t>
            </a:r>
            <a:r>
              <a:rPr lang="en-US" dirty="0">
                <a:solidFill>
                  <a:schemeClr val="bg1"/>
                </a:solidFill>
                <a:latin typeface="Arial" pitchFamily="34" charset="0"/>
                <a:cs typeface="Arial" pitchFamily="34" charset="0"/>
              </a:rPr>
              <a:t> And I will remove the heart of stone from your flesh and give you a heart of flesh. </a:t>
            </a:r>
            <a:r>
              <a:rPr lang="en-US" dirty="0" smtClean="0">
                <a:solidFill>
                  <a:schemeClr val="bg1"/>
                </a:solidFill>
                <a:latin typeface="Arial" pitchFamily="34" charset="0"/>
                <a:cs typeface="Arial" pitchFamily="34" charset="0"/>
              </a:rPr>
              <a:t> </a:t>
            </a:r>
            <a:r>
              <a:rPr lang="en-US" dirty="0">
                <a:solidFill>
                  <a:schemeClr val="bg1"/>
                </a:solidFill>
                <a:latin typeface="Arial" pitchFamily="34" charset="0"/>
                <a:cs typeface="Arial" pitchFamily="34" charset="0"/>
              </a:rPr>
              <a:t>And </a:t>
            </a:r>
            <a:r>
              <a:rPr lang="en-US" dirty="0">
                <a:solidFill>
                  <a:srgbClr val="F89378"/>
                </a:solidFill>
                <a:latin typeface="Arial" pitchFamily="34" charset="0"/>
                <a:cs typeface="Arial" pitchFamily="34" charset="0"/>
              </a:rPr>
              <a:t>I will put my Spirit within you</a:t>
            </a:r>
            <a:r>
              <a:rPr lang="en-US" dirty="0">
                <a:solidFill>
                  <a:schemeClr val="bg1"/>
                </a:solidFill>
                <a:latin typeface="Arial" pitchFamily="34" charset="0"/>
                <a:cs typeface="Arial" pitchFamily="34" charset="0"/>
              </a:rPr>
              <a:t>, and </a:t>
            </a:r>
            <a:r>
              <a:rPr lang="en-US" dirty="0">
                <a:solidFill>
                  <a:srgbClr val="7878DE"/>
                </a:solidFill>
                <a:latin typeface="Arial" pitchFamily="34" charset="0"/>
                <a:cs typeface="Arial" pitchFamily="34" charset="0"/>
              </a:rPr>
              <a:t>cause you to walk in my statutes and be careful to obey my rules.</a:t>
            </a:r>
          </a:p>
        </p:txBody>
      </p:sp>
    </p:spTree>
    <p:extLst>
      <p:ext uri="{BB962C8B-B14F-4D97-AF65-F5344CB8AC3E}">
        <p14:creationId xmlns:p14="http://schemas.microsoft.com/office/powerpoint/2010/main" val="340681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Shavuot (Weeks, Pentecost)</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371600"/>
            <a:ext cx="8382000" cy="4343400"/>
          </a:xfrm>
        </p:spPr>
        <p:txBody>
          <a:bodyPr/>
          <a:lstStyle/>
          <a:p>
            <a:r>
              <a:rPr lang="en-US" dirty="0">
                <a:solidFill>
                  <a:schemeClr val="bg1"/>
                </a:solidFill>
                <a:latin typeface="Arial" panose="020B0604020202020204" pitchFamily="34" charset="0"/>
                <a:cs typeface="Arial" panose="020B0604020202020204" pitchFamily="34" charset="0"/>
              </a:rPr>
              <a:t>Initiated the wheat </a:t>
            </a:r>
            <a:r>
              <a:rPr lang="en-US" dirty="0" smtClean="0">
                <a:solidFill>
                  <a:schemeClr val="bg1"/>
                </a:solidFill>
                <a:latin typeface="Arial" panose="020B0604020202020204" pitchFamily="34" charset="0"/>
                <a:cs typeface="Arial" panose="020B0604020202020204" pitchFamily="34" charset="0"/>
              </a:rPr>
              <a:t>harvest – </a:t>
            </a:r>
            <a:r>
              <a:rPr lang="en-US" dirty="0" smtClean="0">
                <a:solidFill>
                  <a:schemeClr val="accent2">
                    <a:lumMod val="60000"/>
                    <a:lumOff val="40000"/>
                  </a:schemeClr>
                </a:solidFill>
                <a:latin typeface="Arial" panose="020B0604020202020204" pitchFamily="34" charset="0"/>
                <a:cs typeface="Arial" panose="020B0604020202020204" pitchFamily="34" charset="0"/>
              </a:rPr>
              <a:t>new grain</a:t>
            </a:r>
            <a:endParaRPr lang="en-US" dirty="0">
              <a:solidFill>
                <a:schemeClr val="accent2">
                  <a:lumMod val="60000"/>
                  <a:lumOff val="40000"/>
                </a:schemeClr>
              </a:solidFill>
              <a:latin typeface="Arial" panose="020B0604020202020204" pitchFamily="34" charset="0"/>
              <a:cs typeface="Arial" panose="020B0604020202020204" pitchFamily="34" charset="0"/>
            </a:endParaRPr>
          </a:p>
          <a:p>
            <a:r>
              <a:rPr lang="en-US" dirty="0" smtClean="0">
                <a:solidFill>
                  <a:schemeClr val="bg1"/>
                </a:solidFill>
                <a:latin typeface="Arial" panose="020B0604020202020204" pitchFamily="34" charset="0"/>
                <a:cs typeface="Arial" panose="020B0604020202020204" pitchFamily="34" charset="0"/>
              </a:rPr>
              <a:t>Recalls giving of Torah on tablets of stone</a:t>
            </a:r>
          </a:p>
          <a:p>
            <a:r>
              <a:rPr lang="en-US" dirty="0" smtClean="0">
                <a:solidFill>
                  <a:schemeClr val="bg1"/>
                </a:solidFill>
                <a:latin typeface="Arial" panose="020B0604020202020204" pitchFamily="34" charset="0"/>
                <a:cs typeface="Arial" panose="020B0604020202020204" pitchFamily="34" charset="0"/>
              </a:rPr>
              <a:t>God gave His Spirit </a:t>
            </a:r>
            <a:r>
              <a:rPr lang="en-US" dirty="0" smtClean="0">
                <a:solidFill>
                  <a:srgbClr val="F89378"/>
                </a:solidFill>
                <a:latin typeface="Arial" panose="020B0604020202020204" pitchFamily="34" charset="0"/>
                <a:cs typeface="Arial" panose="020B0604020202020204" pitchFamily="34" charset="0"/>
              </a:rPr>
              <a:t>on the very same day, </a:t>
            </a:r>
            <a:r>
              <a:rPr lang="en-US" dirty="0" smtClean="0">
                <a:solidFill>
                  <a:schemeClr val="bg1"/>
                </a:solidFill>
                <a:latin typeface="Arial" panose="020B0604020202020204" pitchFamily="34" charset="0"/>
                <a:cs typeface="Arial" panose="020B0604020202020204" pitchFamily="34" charset="0"/>
              </a:rPr>
              <a:t>when He wrote his Torah on our hearts</a:t>
            </a:r>
            <a:endParaRPr lang="en-US" dirty="0">
              <a:solidFill>
                <a:schemeClr val="accent2">
                  <a:lumMod val="60000"/>
                  <a:lumOff val="40000"/>
                </a:schemeClr>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S</a:t>
            </a:r>
            <a:r>
              <a:rPr lang="en-US" dirty="0" smtClean="0">
                <a:solidFill>
                  <a:schemeClr val="bg1"/>
                </a:solidFill>
                <a:latin typeface="Arial" panose="020B0604020202020204" pitchFamily="34" charset="0"/>
                <a:cs typeface="Arial" panose="020B0604020202020204" pitchFamily="34" charset="0"/>
              </a:rPr>
              <a:t>ign of the </a:t>
            </a:r>
            <a:r>
              <a:rPr lang="en-US" dirty="0" smtClean="0">
                <a:solidFill>
                  <a:schemeClr val="accent2">
                    <a:lumMod val="60000"/>
                    <a:lumOff val="40000"/>
                  </a:schemeClr>
                </a:solidFill>
                <a:latin typeface="Arial" panose="020B0604020202020204" pitchFamily="34" charset="0"/>
                <a:cs typeface="Arial" panose="020B0604020202020204" pitchFamily="34" charset="0"/>
              </a:rPr>
              <a:t>new covenant</a:t>
            </a: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initiating a new spiritual harvest</a:t>
            </a:r>
          </a:p>
        </p:txBody>
      </p:sp>
    </p:spTree>
    <p:extLst>
      <p:ext uri="{BB962C8B-B14F-4D97-AF65-F5344CB8AC3E}">
        <p14:creationId xmlns:p14="http://schemas.microsoft.com/office/powerpoint/2010/main" val="386639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bwMode="auto">
          <a:xfrm>
            <a:off x="685800" y="228600"/>
            <a:ext cx="533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lumMod val="65000"/>
                  </a:schemeClr>
                </a:solidFill>
                <a:latin typeface="Arial" pitchFamily="34" charset="0"/>
                <a:cs typeface="Arial" pitchFamily="34" charset="0"/>
              </a:rPr>
              <a:t>3 Spring Appointed Times</a:t>
            </a:r>
          </a:p>
        </p:txBody>
      </p:sp>
      <p:sp>
        <p:nvSpPr>
          <p:cNvPr id="5" name="Content Placeholder 2"/>
          <p:cNvSpPr txBox="1">
            <a:spLocks/>
          </p:cNvSpPr>
          <p:nvPr/>
        </p:nvSpPr>
        <p:spPr bwMode="auto">
          <a:xfrm>
            <a:off x="1295400" y="849086"/>
            <a:ext cx="5638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a:solidFill>
                  <a:schemeClr val="bg1"/>
                </a:solidFill>
                <a:latin typeface="Arial" pitchFamily="34" charset="0"/>
                <a:cs typeface="Arial" pitchFamily="34" charset="0"/>
              </a:rPr>
              <a:t>Passover – </a:t>
            </a:r>
            <a:r>
              <a:rPr lang="en-US" dirty="0" smtClean="0">
                <a:solidFill>
                  <a:srgbClr val="F89378"/>
                </a:solidFill>
                <a:latin typeface="Arial" pitchFamily="34" charset="0"/>
                <a:cs typeface="Arial" pitchFamily="34" charset="0"/>
              </a:rPr>
              <a:t>Crucifixion</a:t>
            </a:r>
          </a:p>
          <a:p>
            <a:pPr marL="0" indent="0">
              <a:buFontTx/>
              <a:buNone/>
            </a:pPr>
            <a:r>
              <a:rPr lang="en-US" dirty="0" smtClean="0">
                <a:solidFill>
                  <a:schemeClr val="bg1"/>
                </a:solidFill>
                <a:latin typeface="Arial" pitchFamily="34" charset="0"/>
                <a:cs typeface="Arial" pitchFamily="34" charset="0"/>
              </a:rPr>
              <a:t>Unleavened </a:t>
            </a:r>
            <a:r>
              <a:rPr lang="en-US" dirty="0">
                <a:solidFill>
                  <a:schemeClr val="bg1"/>
                </a:solidFill>
                <a:latin typeface="Arial" pitchFamily="34" charset="0"/>
                <a:cs typeface="Arial" pitchFamily="34" charset="0"/>
              </a:rPr>
              <a:t>Bread – </a:t>
            </a:r>
            <a:r>
              <a:rPr lang="en-US" dirty="0" smtClean="0">
                <a:solidFill>
                  <a:srgbClr val="F89378"/>
                </a:solidFill>
                <a:latin typeface="Arial" pitchFamily="34" charset="0"/>
                <a:cs typeface="Arial" pitchFamily="34" charset="0"/>
              </a:rPr>
              <a:t>Burial</a:t>
            </a:r>
          </a:p>
          <a:p>
            <a:pPr marL="0" indent="0">
              <a:buFontTx/>
              <a:buNone/>
            </a:pPr>
            <a:r>
              <a:rPr lang="en-US" dirty="0">
                <a:solidFill>
                  <a:schemeClr val="bg1"/>
                </a:solidFill>
                <a:latin typeface="Arial" pitchFamily="34" charset="0"/>
                <a:cs typeface="Arial" pitchFamily="34" charset="0"/>
              </a:rPr>
              <a:t>Firstfruits – </a:t>
            </a:r>
            <a:r>
              <a:rPr lang="en-US" dirty="0" smtClean="0">
                <a:solidFill>
                  <a:srgbClr val="F89378"/>
                </a:solidFill>
                <a:latin typeface="Arial" pitchFamily="34" charset="0"/>
                <a:cs typeface="Arial" pitchFamily="34" charset="0"/>
              </a:rPr>
              <a:t>Resurrection</a:t>
            </a:r>
          </a:p>
        </p:txBody>
      </p:sp>
      <p:sp>
        <p:nvSpPr>
          <p:cNvPr id="10" name="Content Placeholder 2"/>
          <p:cNvSpPr txBox="1">
            <a:spLocks/>
          </p:cNvSpPr>
          <p:nvPr/>
        </p:nvSpPr>
        <p:spPr bwMode="auto">
          <a:xfrm>
            <a:off x="685800" y="3829050"/>
            <a:ext cx="533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lumMod val="65000"/>
                  </a:schemeClr>
                </a:solidFill>
                <a:latin typeface="Arial" pitchFamily="34" charset="0"/>
                <a:cs typeface="Arial" pitchFamily="34" charset="0"/>
              </a:rPr>
              <a:t>3 Fall Appointed Times</a:t>
            </a:r>
          </a:p>
        </p:txBody>
      </p:sp>
      <p:sp>
        <p:nvSpPr>
          <p:cNvPr id="11" name="Content Placeholder 2"/>
          <p:cNvSpPr txBox="1">
            <a:spLocks/>
          </p:cNvSpPr>
          <p:nvPr/>
        </p:nvSpPr>
        <p:spPr bwMode="auto">
          <a:xfrm>
            <a:off x="1066800" y="4362450"/>
            <a:ext cx="6248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Trumpets</a:t>
            </a:r>
            <a:endParaRPr lang="en-US" dirty="0" smtClean="0">
              <a:solidFill>
                <a:schemeClr val="accent2">
                  <a:lumMod val="60000"/>
                  <a:lumOff val="40000"/>
                </a:schemeClr>
              </a:solidFill>
              <a:latin typeface="Arial" pitchFamily="34" charset="0"/>
              <a:cs typeface="Arial" pitchFamily="34" charset="0"/>
            </a:endParaRPr>
          </a:p>
          <a:p>
            <a:pPr marL="0" indent="0">
              <a:buFontTx/>
              <a:buNone/>
            </a:pPr>
            <a:r>
              <a:rPr lang="en-US" dirty="0" smtClean="0">
                <a:solidFill>
                  <a:schemeClr val="bg1"/>
                </a:solidFill>
                <a:latin typeface="Arial" pitchFamily="34" charset="0"/>
                <a:cs typeface="Arial" pitchFamily="34" charset="0"/>
              </a:rPr>
              <a:t>Atonement</a:t>
            </a:r>
            <a:endParaRPr lang="en-US" dirty="0" smtClean="0">
              <a:solidFill>
                <a:schemeClr val="accent2">
                  <a:lumMod val="60000"/>
                  <a:lumOff val="40000"/>
                </a:schemeClr>
              </a:solidFill>
              <a:latin typeface="Arial" pitchFamily="34" charset="0"/>
              <a:cs typeface="Arial" pitchFamily="34" charset="0"/>
            </a:endParaRPr>
          </a:p>
          <a:p>
            <a:pPr marL="0" indent="0">
              <a:buNone/>
            </a:pPr>
            <a:r>
              <a:rPr lang="en-US" dirty="0" smtClean="0">
                <a:solidFill>
                  <a:schemeClr val="bg1"/>
                </a:solidFill>
                <a:latin typeface="Arial" pitchFamily="34" charset="0"/>
                <a:cs typeface="Arial" pitchFamily="34" charset="0"/>
              </a:rPr>
              <a:t>Sukkot</a:t>
            </a:r>
            <a:endParaRPr lang="en-US" dirty="0">
              <a:solidFill>
                <a:schemeClr val="accent2">
                  <a:lumMod val="60000"/>
                  <a:lumOff val="40000"/>
                </a:schemeClr>
              </a:solidFill>
              <a:latin typeface="Arial" pitchFamily="34" charset="0"/>
              <a:cs typeface="Arial" pitchFamily="34" charset="0"/>
            </a:endParaRPr>
          </a:p>
          <a:p>
            <a:pPr marL="0" indent="0">
              <a:buFontTx/>
              <a:buNone/>
            </a:pPr>
            <a:endParaRPr lang="en-US" dirty="0" smtClean="0">
              <a:solidFill>
                <a:schemeClr val="accent2">
                  <a:lumMod val="60000"/>
                  <a:lumOff val="40000"/>
                </a:schemeClr>
              </a:solidFill>
              <a:latin typeface="Arial" pitchFamily="34" charset="0"/>
              <a:cs typeface="Arial" pitchFamily="34" charset="0"/>
            </a:endParaRPr>
          </a:p>
        </p:txBody>
      </p:sp>
      <p:sp>
        <p:nvSpPr>
          <p:cNvPr id="8" name="Content Placeholder 2"/>
          <p:cNvSpPr txBox="1">
            <a:spLocks/>
          </p:cNvSpPr>
          <p:nvPr/>
        </p:nvSpPr>
        <p:spPr bwMode="auto">
          <a:xfrm>
            <a:off x="742950" y="2895600"/>
            <a:ext cx="6553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Shavuot (Pentecost) – </a:t>
            </a:r>
            <a:r>
              <a:rPr lang="en-US" dirty="0" smtClean="0">
                <a:solidFill>
                  <a:srgbClr val="F89378"/>
                </a:solidFill>
                <a:latin typeface="Arial" pitchFamily="34" charset="0"/>
                <a:cs typeface="Arial" pitchFamily="34" charset="0"/>
              </a:rPr>
              <a:t>Holy Spirit</a:t>
            </a:r>
          </a:p>
        </p:txBody>
      </p:sp>
      <p:sp>
        <p:nvSpPr>
          <p:cNvPr id="7" name="Content Placeholder 2"/>
          <p:cNvSpPr txBox="1">
            <a:spLocks/>
          </p:cNvSpPr>
          <p:nvPr/>
        </p:nvSpPr>
        <p:spPr bwMode="auto">
          <a:xfrm>
            <a:off x="7099663" y="990600"/>
            <a:ext cx="2133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accent5">
                    <a:lumMod val="75000"/>
                  </a:schemeClr>
                </a:solidFill>
                <a:latin typeface="Arial" pitchFamily="34" charset="0"/>
                <a:cs typeface="Arial" pitchFamily="34" charset="0"/>
              </a:rPr>
              <a:t>Barley </a:t>
            </a:r>
            <a:br>
              <a:rPr lang="en-US" dirty="0" smtClean="0">
                <a:solidFill>
                  <a:schemeClr val="accent5">
                    <a:lumMod val="75000"/>
                  </a:schemeClr>
                </a:solidFill>
                <a:latin typeface="Arial" pitchFamily="34" charset="0"/>
                <a:cs typeface="Arial" pitchFamily="34" charset="0"/>
              </a:rPr>
            </a:br>
            <a:r>
              <a:rPr lang="en-US" dirty="0" smtClean="0">
                <a:solidFill>
                  <a:schemeClr val="accent5">
                    <a:lumMod val="75000"/>
                  </a:schemeClr>
                </a:solidFill>
                <a:latin typeface="Arial" pitchFamily="34" charset="0"/>
                <a:cs typeface="Arial" pitchFamily="34" charset="0"/>
              </a:rPr>
              <a:t>Harvest</a:t>
            </a:r>
          </a:p>
        </p:txBody>
      </p:sp>
      <p:sp>
        <p:nvSpPr>
          <p:cNvPr id="18" name="Content Placeholder 2"/>
          <p:cNvSpPr txBox="1">
            <a:spLocks/>
          </p:cNvSpPr>
          <p:nvPr/>
        </p:nvSpPr>
        <p:spPr bwMode="auto">
          <a:xfrm>
            <a:off x="7031083" y="2785654"/>
            <a:ext cx="2270760" cy="110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accent5">
                    <a:lumMod val="75000"/>
                  </a:schemeClr>
                </a:solidFill>
                <a:latin typeface="Arial" pitchFamily="34" charset="0"/>
                <a:cs typeface="Arial" pitchFamily="34" charset="0"/>
              </a:rPr>
              <a:t>Wheat </a:t>
            </a:r>
            <a:br>
              <a:rPr lang="en-US" dirty="0" smtClean="0">
                <a:solidFill>
                  <a:schemeClr val="accent5">
                    <a:lumMod val="75000"/>
                  </a:schemeClr>
                </a:solidFill>
                <a:latin typeface="Arial" pitchFamily="34" charset="0"/>
                <a:cs typeface="Arial" pitchFamily="34" charset="0"/>
              </a:rPr>
            </a:br>
            <a:r>
              <a:rPr lang="en-US" dirty="0" smtClean="0">
                <a:solidFill>
                  <a:schemeClr val="accent5">
                    <a:lumMod val="75000"/>
                  </a:schemeClr>
                </a:solidFill>
                <a:latin typeface="Arial" pitchFamily="34" charset="0"/>
                <a:cs typeface="Arial" pitchFamily="34" charset="0"/>
              </a:rPr>
              <a:t>Harvest</a:t>
            </a:r>
          </a:p>
        </p:txBody>
      </p:sp>
      <p:sp>
        <p:nvSpPr>
          <p:cNvPr id="12" name="Content Placeholder 2"/>
          <p:cNvSpPr txBox="1">
            <a:spLocks/>
          </p:cNvSpPr>
          <p:nvPr/>
        </p:nvSpPr>
        <p:spPr bwMode="auto">
          <a:xfrm>
            <a:off x="4682490" y="4714058"/>
            <a:ext cx="2270760" cy="110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accent5">
                    <a:lumMod val="75000"/>
                  </a:schemeClr>
                </a:solidFill>
                <a:latin typeface="Arial" pitchFamily="34" charset="0"/>
                <a:cs typeface="Arial" pitchFamily="34" charset="0"/>
              </a:rPr>
              <a:t>Final </a:t>
            </a:r>
            <a:br>
              <a:rPr lang="en-US" dirty="0" smtClean="0">
                <a:solidFill>
                  <a:schemeClr val="accent5">
                    <a:lumMod val="75000"/>
                  </a:schemeClr>
                </a:solidFill>
                <a:latin typeface="Arial" pitchFamily="34" charset="0"/>
                <a:cs typeface="Arial" pitchFamily="34" charset="0"/>
              </a:rPr>
            </a:br>
            <a:r>
              <a:rPr lang="en-US" dirty="0" smtClean="0">
                <a:solidFill>
                  <a:schemeClr val="accent5">
                    <a:lumMod val="75000"/>
                  </a:schemeClr>
                </a:solidFill>
                <a:latin typeface="Arial" pitchFamily="34" charset="0"/>
                <a:cs typeface="Arial" pitchFamily="34" charset="0"/>
              </a:rPr>
              <a:t>Harvest</a:t>
            </a:r>
          </a:p>
        </p:txBody>
      </p:sp>
    </p:spTree>
    <p:extLst>
      <p:ext uri="{BB962C8B-B14F-4D97-AF65-F5344CB8AC3E}">
        <p14:creationId xmlns:p14="http://schemas.microsoft.com/office/powerpoint/2010/main" val="376338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P spid="8" grpId="0"/>
      <p:bldP spid="7" grpId="0"/>
      <p:bldP spid="18"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0"/>
            <a:ext cx="92456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ctrTitle"/>
          </p:nvPr>
        </p:nvSpPr>
        <p:spPr>
          <a:xfrm>
            <a:off x="-1371600" y="-152400"/>
            <a:ext cx="7772400" cy="1470025"/>
          </a:xfrm>
        </p:spPr>
        <p:txBody>
          <a:bodyPr/>
          <a:lstStyle/>
          <a:p>
            <a:r>
              <a:rPr lang="en-US" sz="8000" dirty="0" smtClean="0">
                <a:solidFill>
                  <a:schemeClr val="tx1">
                    <a:lumMod val="85000"/>
                    <a:lumOff val="15000"/>
                  </a:schemeClr>
                </a:solidFill>
                <a:latin typeface="Nyala" panose="02000504070300020003" pitchFamily="2" charset="0"/>
              </a:rPr>
              <a:t>Yom </a:t>
            </a:r>
            <a:r>
              <a:rPr lang="en-US" sz="8000" dirty="0" err="1" smtClean="0">
                <a:solidFill>
                  <a:schemeClr val="tx1">
                    <a:lumMod val="85000"/>
                    <a:lumOff val="15000"/>
                  </a:schemeClr>
                </a:solidFill>
                <a:latin typeface="Nyala" panose="02000504070300020003" pitchFamily="2" charset="0"/>
              </a:rPr>
              <a:t>Teruah</a:t>
            </a:r>
            <a:endParaRPr lang="en-US" sz="8000" dirty="0">
              <a:solidFill>
                <a:schemeClr val="tx1">
                  <a:lumMod val="85000"/>
                  <a:lumOff val="15000"/>
                </a:schemeClr>
              </a:solidFill>
              <a:latin typeface="Nyala" panose="02000504070300020003" pitchFamily="2" charset="0"/>
            </a:endParaRPr>
          </a:p>
        </p:txBody>
      </p:sp>
    </p:spTree>
    <p:extLst>
      <p:ext uri="{BB962C8B-B14F-4D97-AF65-F5344CB8AC3E}">
        <p14:creationId xmlns:p14="http://schemas.microsoft.com/office/powerpoint/2010/main" val="36925780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096000"/>
          </a:xfrm>
        </p:spPr>
        <p:txBody>
          <a:bodyPr/>
          <a:lstStyle/>
          <a:p>
            <a:pPr marL="0" indent="0">
              <a:buNone/>
            </a:pPr>
            <a:r>
              <a:rPr lang="en-US" dirty="0" smtClean="0">
                <a:solidFill>
                  <a:schemeClr val="bg1">
                    <a:lumMod val="65000"/>
                  </a:schemeClr>
                </a:solidFill>
                <a:latin typeface="Arial" pitchFamily="34" charset="0"/>
                <a:cs typeface="Arial" pitchFamily="34" charset="0"/>
              </a:rPr>
              <a:t>Leviticus 23:24-25</a:t>
            </a:r>
          </a:p>
          <a:p>
            <a:pPr marL="0" indent="0">
              <a:buNone/>
            </a:pPr>
            <a:r>
              <a:rPr lang="en-US" dirty="0">
                <a:solidFill>
                  <a:schemeClr val="bg1"/>
                </a:solidFill>
                <a:latin typeface="Arial" panose="020B0604020202020204" pitchFamily="34" charset="0"/>
                <a:cs typeface="Arial" panose="020B0604020202020204" pitchFamily="34" charset="0"/>
              </a:rPr>
              <a:t>Speak to the people of Israel, saying, In the seventh month, on the first day of the month, you shall observe a day of solemn rest, a memorial proclaimed with </a:t>
            </a:r>
            <a:r>
              <a:rPr lang="en-US" dirty="0">
                <a:solidFill>
                  <a:srgbClr val="FF9966"/>
                </a:solidFill>
                <a:latin typeface="Arial" panose="020B0604020202020204" pitchFamily="34" charset="0"/>
                <a:cs typeface="Arial" panose="020B0604020202020204" pitchFamily="34" charset="0"/>
              </a:rPr>
              <a:t>blast of trumpets</a:t>
            </a:r>
            <a:r>
              <a:rPr lang="en-US" dirty="0">
                <a:solidFill>
                  <a:schemeClr val="bg1"/>
                </a:solidFill>
                <a:latin typeface="Arial" panose="020B0604020202020204" pitchFamily="34" charset="0"/>
                <a:cs typeface="Arial" panose="020B0604020202020204" pitchFamily="34" charset="0"/>
              </a:rPr>
              <a:t>, a holy convocation.  You shall not do any ordinary work, and you shall present a food offering to </a:t>
            </a:r>
            <a:r>
              <a:rPr lang="en-US" dirty="0" smtClean="0">
                <a:solidFill>
                  <a:schemeClr val="bg1"/>
                </a:solidFill>
                <a:latin typeface="Arial" panose="020B0604020202020204" pitchFamily="34" charset="0"/>
                <a:cs typeface="Arial" panose="020B0604020202020204" pitchFamily="34" charset="0"/>
              </a:rPr>
              <a:t>YHWH</a:t>
            </a:r>
            <a:r>
              <a:rPr lang="en-US" dirty="0">
                <a:solidFill>
                  <a:schemeClr val="bg1"/>
                </a:solidFill>
                <a:latin typeface="Arial" pitchFamily="34" charset="0"/>
                <a:cs typeface="Arial" pitchFamily="34" charset="0"/>
              </a:rPr>
              <a:t>.</a:t>
            </a:r>
            <a:endParaRPr lang="en-US" dirty="0"/>
          </a:p>
        </p:txBody>
      </p:sp>
    </p:spTree>
    <p:extLst>
      <p:ext uri="{BB962C8B-B14F-4D97-AF65-F5344CB8AC3E}">
        <p14:creationId xmlns:p14="http://schemas.microsoft.com/office/powerpoint/2010/main" val="386332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458200" cy="3733800"/>
          </a:xfrm>
        </p:spPr>
        <p:txBody>
          <a:bodyPr/>
          <a:lstStyle/>
          <a:p>
            <a:pPr marL="0" indent="0">
              <a:buNone/>
            </a:pPr>
            <a:r>
              <a:rPr lang="en-US" dirty="0" smtClean="0">
                <a:solidFill>
                  <a:schemeClr val="bg1">
                    <a:lumMod val="65000"/>
                  </a:schemeClr>
                </a:solidFill>
                <a:latin typeface="Arial" pitchFamily="34" charset="0"/>
                <a:cs typeface="Arial" pitchFamily="34" charset="0"/>
              </a:rPr>
              <a:t>Exodus 3:15 </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dirty="0" smtClean="0">
                <a:solidFill>
                  <a:schemeClr val="bg1"/>
                </a:solidFill>
                <a:latin typeface="Arial" pitchFamily="34" charset="0"/>
                <a:cs typeface="Arial" pitchFamily="34" charset="0"/>
              </a:rPr>
              <a:t>Say </a:t>
            </a:r>
            <a:r>
              <a:rPr lang="en-US" dirty="0" smtClean="0">
                <a:solidFill>
                  <a:schemeClr val="bg1"/>
                </a:solidFill>
                <a:latin typeface="Arial" pitchFamily="34" charset="0"/>
                <a:cs typeface="Arial" pitchFamily="34" charset="0"/>
              </a:rPr>
              <a:t>this to the people of Israel, “</a:t>
            </a:r>
            <a:r>
              <a:rPr lang="en-US" dirty="0" smtClean="0">
                <a:solidFill>
                  <a:schemeClr val="accent2">
                    <a:lumMod val="60000"/>
                    <a:lumOff val="40000"/>
                  </a:schemeClr>
                </a:solidFill>
                <a:latin typeface="Arial" pitchFamily="34" charset="0"/>
                <a:cs typeface="Arial" pitchFamily="34" charset="0"/>
              </a:rPr>
              <a:t>YHWH</a:t>
            </a:r>
            <a:r>
              <a:rPr lang="en-US" dirty="0" smtClean="0">
                <a:solidFill>
                  <a:schemeClr val="bg1"/>
                </a:solidFill>
                <a:latin typeface="Arial" pitchFamily="34" charset="0"/>
                <a:cs typeface="Arial" pitchFamily="34" charset="0"/>
              </a:rPr>
              <a:t>, the God of your fathers, the God of Abraham, the God of Isaac, and the God of Jacob, has sent me to you.” </a:t>
            </a:r>
            <a:r>
              <a:rPr lang="en-US" dirty="0" smtClean="0">
                <a:solidFill>
                  <a:srgbClr val="F89378"/>
                </a:solidFill>
                <a:latin typeface="Arial" pitchFamily="34" charset="0"/>
                <a:cs typeface="Arial" pitchFamily="34" charset="0"/>
              </a:rPr>
              <a:t>This is my name forever, and thus I am to be remembered throughout all generations. </a:t>
            </a:r>
          </a:p>
          <a:p>
            <a:pPr marL="0" indent="0">
              <a:buNone/>
            </a:pPr>
            <a:endParaRPr lang="en-US" dirty="0"/>
          </a:p>
        </p:txBody>
      </p:sp>
    </p:spTree>
    <p:extLst>
      <p:ext uri="{BB962C8B-B14F-4D97-AF65-F5344CB8AC3E}">
        <p14:creationId xmlns:p14="http://schemas.microsoft.com/office/powerpoint/2010/main" val="65583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69342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The trumpet is blown for:</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676400"/>
            <a:ext cx="8382000" cy="3200400"/>
          </a:xfrm>
        </p:spPr>
        <p:txBody>
          <a:bodyPr/>
          <a:lstStyle/>
          <a:p>
            <a:r>
              <a:rPr lang="en-US" dirty="0" smtClean="0">
                <a:solidFill>
                  <a:schemeClr val="bg1"/>
                </a:solidFill>
                <a:latin typeface="Arial" panose="020B0604020202020204" pitchFamily="34" charset="0"/>
                <a:cs typeface="Arial" panose="020B0604020202020204" pitchFamily="34" charset="0"/>
              </a:rPr>
              <a:t>Gathering people for an </a:t>
            </a:r>
            <a:r>
              <a:rPr lang="en-US" dirty="0" smtClean="0">
                <a:solidFill>
                  <a:srgbClr val="F89378"/>
                </a:solidFill>
                <a:latin typeface="Arial" panose="020B0604020202020204" pitchFamily="34" charset="0"/>
                <a:cs typeface="Arial" panose="020B0604020202020204" pitchFamily="34" charset="0"/>
              </a:rPr>
              <a:t>Appointed Time</a:t>
            </a:r>
          </a:p>
          <a:p>
            <a:r>
              <a:rPr lang="en-US" dirty="0">
                <a:solidFill>
                  <a:schemeClr val="bg1"/>
                </a:solidFill>
                <a:latin typeface="Arial" panose="020B0604020202020204" pitchFamily="34" charset="0"/>
                <a:cs typeface="Arial" panose="020B0604020202020204" pitchFamily="34" charset="0"/>
              </a:rPr>
              <a:t>Gathering people for </a:t>
            </a:r>
            <a:r>
              <a:rPr lang="en-US" dirty="0">
                <a:solidFill>
                  <a:srgbClr val="F89378"/>
                </a:solidFill>
                <a:latin typeface="Arial" panose="020B0604020202020204" pitchFamily="34" charset="0"/>
                <a:cs typeface="Arial" panose="020B0604020202020204" pitchFamily="34" charset="0"/>
              </a:rPr>
              <a:t>B</a:t>
            </a:r>
            <a:r>
              <a:rPr lang="en-US" dirty="0" smtClean="0">
                <a:solidFill>
                  <a:srgbClr val="F89378"/>
                </a:solidFill>
                <a:latin typeface="Arial" panose="020B0604020202020204" pitchFamily="34" charset="0"/>
                <a:cs typeface="Arial" panose="020B0604020202020204" pitchFamily="34" charset="0"/>
              </a:rPr>
              <a:t>attle</a:t>
            </a:r>
            <a:endParaRPr lang="en-US" dirty="0">
              <a:solidFill>
                <a:srgbClr val="F89378"/>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T</a:t>
            </a:r>
            <a:r>
              <a:rPr lang="en-US" dirty="0" smtClean="0">
                <a:solidFill>
                  <a:schemeClr val="bg1"/>
                </a:solidFill>
                <a:latin typeface="Arial" panose="020B0604020202020204" pitchFamily="34" charset="0"/>
                <a:cs typeface="Arial" panose="020B0604020202020204" pitchFamily="34" charset="0"/>
              </a:rPr>
              <a:t>he crowning of a </a:t>
            </a:r>
            <a:r>
              <a:rPr lang="en-US" dirty="0" smtClean="0">
                <a:solidFill>
                  <a:srgbClr val="F89378"/>
                </a:solidFill>
                <a:latin typeface="Arial" panose="020B0604020202020204" pitchFamily="34" charset="0"/>
                <a:cs typeface="Arial" panose="020B0604020202020204" pitchFamily="34" charset="0"/>
              </a:rPr>
              <a:t>King</a:t>
            </a:r>
          </a:p>
          <a:p>
            <a:r>
              <a:rPr lang="en-US" dirty="0">
                <a:solidFill>
                  <a:schemeClr val="bg1"/>
                </a:solidFill>
                <a:latin typeface="Arial" panose="020B0604020202020204" pitchFamily="34" charset="0"/>
                <a:cs typeface="Arial" panose="020B0604020202020204" pitchFamily="34" charset="0"/>
              </a:rPr>
              <a:t>T</a:t>
            </a:r>
            <a:r>
              <a:rPr lang="en-US" dirty="0" smtClean="0">
                <a:solidFill>
                  <a:schemeClr val="bg1"/>
                </a:solidFill>
                <a:latin typeface="Arial" panose="020B0604020202020204" pitchFamily="34" charset="0"/>
                <a:cs typeface="Arial" panose="020B0604020202020204" pitchFamily="34" charset="0"/>
              </a:rPr>
              <a:t>he anointing of a </a:t>
            </a:r>
            <a:r>
              <a:rPr lang="en-US" dirty="0" smtClean="0">
                <a:solidFill>
                  <a:srgbClr val="F89378"/>
                </a:solidFill>
                <a:latin typeface="Arial" panose="020B0604020202020204" pitchFamily="34" charset="0"/>
                <a:cs typeface="Arial" panose="020B0604020202020204" pitchFamily="34" charset="0"/>
              </a:rPr>
              <a:t>High Priest</a:t>
            </a:r>
          </a:p>
          <a:p>
            <a:r>
              <a:rPr lang="en-US" dirty="0">
                <a:solidFill>
                  <a:schemeClr val="bg1"/>
                </a:solidFill>
                <a:latin typeface="Arial" panose="020B0604020202020204" pitchFamily="34" charset="0"/>
                <a:cs typeface="Arial" panose="020B0604020202020204" pitchFamily="34" charset="0"/>
              </a:rPr>
              <a:t>T</a:t>
            </a:r>
            <a:r>
              <a:rPr lang="en-US" dirty="0" smtClean="0">
                <a:solidFill>
                  <a:schemeClr val="bg1"/>
                </a:solidFill>
                <a:latin typeface="Arial" panose="020B0604020202020204" pitchFamily="34" charset="0"/>
                <a:cs typeface="Arial" panose="020B0604020202020204" pitchFamily="34" charset="0"/>
              </a:rPr>
              <a:t>he arrival of the </a:t>
            </a:r>
            <a:r>
              <a:rPr lang="en-US" dirty="0" smtClean="0">
                <a:solidFill>
                  <a:srgbClr val="F89378"/>
                </a:solidFill>
                <a:latin typeface="Arial" panose="020B0604020202020204" pitchFamily="34" charset="0"/>
                <a:cs typeface="Arial" panose="020B0604020202020204" pitchFamily="34" charset="0"/>
              </a:rPr>
              <a:t>Bridegroom</a:t>
            </a:r>
          </a:p>
        </p:txBody>
      </p:sp>
    </p:spTree>
    <p:extLst>
      <p:ext uri="{BB962C8B-B14F-4D97-AF65-F5344CB8AC3E}">
        <p14:creationId xmlns:p14="http://schemas.microsoft.com/office/powerpoint/2010/main" val="364710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610600" cy="6553200"/>
          </a:xfrm>
        </p:spPr>
        <p:txBody>
          <a:bodyPr/>
          <a:lstStyle/>
          <a:p>
            <a:pPr marL="0" indent="0">
              <a:buNone/>
            </a:pPr>
            <a:r>
              <a:rPr lang="en-US" dirty="0" smtClean="0">
                <a:solidFill>
                  <a:schemeClr val="bg1">
                    <a:lumMod val="65000"/>
                  </a:schemeClr>
                </a:solidFill>
                <a:latin typeface="Arial" pitchFamily="34" charset="0"/>
                <a:cs typeface="Arial" pitchFamily="34" charset="0"/>
              </a:rPr>
              <a:t>Matthew </a:t>
            </a:r>
            <a:r>
              <a:rPr lang="en-US" dirty="0" smtClean="0">
                <a:solidFill>
                  <a:schemeClr val="bg1">
                    <a:lumMod val="65000"/>
                  </a:schemeClr>
                </a:solidFill>
                <a:latin typeface="Arial" pitchFamily="34" charset="0"/>
                <a:cs typeface="Arial" pitchFamily="34" charset="0"/>
              </a:rPr>
              <a:t>24:29-31</a:t>
            </a:r>
            <a:r>
              <a:rPr lang="en-US" dirty="0" smtClean="0">
                <a:solidFill>
                  <a:srgbClr val="F89378"/>
                </a:solidFill>
                <a:latin typeface="Arial" pitchFamily="34" charset="0"/>
                <a:cs typeface="Arial" pitchFamily="34" charset="0"/>
              </a:rPr>
              <a:t/>
            </a:r>
            <a:br>
              <a:rPr lang="en-US" dirty="0" smtClean="0">
                <a:solidFill>
                  <a:srgbClr val="F89378"/>
                </a:solidFill>
                <a:latin typeface="Arial" pitchFamily="34" charset="0"/>
                <a:cs typeface="Arial" pitchFamily="34" charset="0"/>
              </a:rPr>
            </a:br>
            <a:r>
              <a:rPr lang="en-US" dirty="0" smtClean="0">
                <a:solidFill>
                  <a:schemeClr val="bg1"/>
                </a:solidFill>
                <a:latin typeface="Arial" panose="020B0604020202020204" pitchFamily="34" charset="0"/>
                <a:cs typeface="Arial" panose="020B0604020202020204" pitchFamily="34" charset="0"/>
              </a:rPr>
              <a:t>Immediately </a:t>
            </a:r>
            <a:r>
              <a:rPr lang="en-US" dirty="0">
                <a:solidFill>
                  <a:schemeClr val="bg1"/>
                </a:solidFill>
                <a:latin typeface="Arial" panose="020B0604020202020204" pitchFamily="34" charset="0"/>
                <a:cs typeface="Arial" panose="020B0604020202020204" pitchFamily="34" charset="0"/>
              </a:rPr>
              <a:t>after the tribulation of those </a:t>
            </a:r>
            <a:r>
              <a:rPr lang="en-US" dirty="0" smtClean="0">
                <a:solidFill>
                  <a:schemeClr val="bg1"/>
                </a:solidFill>
                <a:latin typeface="Arial" panose="020B0604020202020204" pitchFamily="34" charset="0"/>
                <a:cs typeface="Arial" panose="020B0604020202020204" pitchFamily="34" charset="0"/>
              </a:rPr>
              <a:t>days… will </a:t>
            </a:r>
            <a:r>
              <a:rPr lang="en-US" dirty="0">
                <a:solidFill>
                  <a:schemeClr val="bg1"/>
                </a:solidFill>
                <a:latin typeface="Arial" panose="020B0604020202020204" pitchFamily="34" charset="0"/>
                <a:cs typeface="Arial" panose="020B0604020202020204" pitchFamily="34" charset="0"/>
              </a:rPr>
              <a:t>appear in heaven the sign of the Son of Man, and then all the tribes of the earth will mourn, and they will see the Son of Man coming on the clouds of heaven with power and great glory. </a:t>
            </a:r>
            <a:r>
              <a:rPr lang="en-US" dirty="0" smtClean="0">
                <a:solidFill>
                  <a:srgbClr val="F89378"/>
                </a:solidFill>
                <a:latin typeface="Arial" panose="020B0604020202020204" pitchFamily="34" charset="0"/>
                <a:cs typeface="Arial" panose="020B0604020202020204" pitchFamily="34" charset="0"/>
              </a:rPr>
              <a:t>And </a:t>
            </a:r>
            <a:r>
              <a:rPr lang="en-US" dirty="0">
                <a:solidFill>
                  <a:srgbClr val="F89378"/>
                </a:solidFill>
                <a:latin typeface="Arial" panose="020B0604020202020204" pitchFamily="34" charset="0"/>
                <a:cs typeface="Arial" panose="020B0604020202020204" pitchFamily="34" charset="0"/>
              </a:rPr>
              <a:t>he will send out his angels with a loud </a:t>
            </a:r>
            <a:r>
              <a:rPr lang="en-US" dirty="0">
                <a:solidFill>
                  <a:schemeClr val="accent2">
                    <a:lumMod val="60000"/>
                    <a:lumOff val="40000"/>
                  </a:schemeClr>
                </a:solidFill>
                <a:latin typeface="Arial" panose="020B0604020202020204" pitchFamily="34" charset="0"/>
                <a:cs typeface="Arial" panose="020B0604020202020204" pitchFamily="34" charset="0"/>
              </a:rPr>
              <a:t>trumpet call</a:t>
            </a:r>
            <a:r>
              <a:rPr lang="en-US" dirty="0">
                <a:solidFill>
                  <a:srgbClr val="F89378"/>
                </a:solidFill>
                <a:latin typeface="Arial" panose="020B0604020202020204" pitchFamily="34" charset="0"/>
                <a:cs typeface="Arial" panose="020B0604020202020204" pitchFamily="34" charset="0"/>
              </a:rPr>
              <a:t>, and they will gather his elect </a:t>
            </a:r>
            <a:r>
              <a:rPr lang="en-US" dirty="0">
                <a:solidFill>
                  <a:schemeClr val="bg1"/>
                </a:solidFill>
                <a:latin typeface="Arial" panose="020B0604020202020204" pitchFamily="34" charset="0"/>
                <a:cs typeface="Arial" panose="020B0604020202020204" pitchFamily="34" charset="0"/>
              </a:rPr>
              <a:t>from the four winds, </a:t>
            </a: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from </a:t>
            </a:r>
            <a:r>
              <a:rPr lang="en-US" dirty="0">
                <a:solidFill>
                  <a:schemeClr val="bg1"/>
                </a:solidFill>
                <a:latin typeface="Arial" panose="020B0604020202020204" pitchFamily="34" charset="0"/>
                <a:cs typeface="Arial" panose="020B0604020202020204" pitchFamily="34" charset="0"/>
              </a:rPr>
              <a:t>one end of heaven to the other. </a:t>
            </a:r>
            <a:endParaRPr lang="en-US" dirty="0"/>
          </a:p>
        </p:txBody>
      </p:sp>
    </p:spTree>
    <p:extLst>
      <p:ext uri="{BB962C8B-B14F-4D97-AF65-F5344CB8AC3E}">
        <p14:creationId xmlns:p14="http://schemas.microsoft.com/office/powerpoint/2010/main" val="280524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3657600"/>
          </a:xfrm>
        </p:spPr>
        <p:txBody>
          <a:bodyPr/>
          <a:lstStyle/>
          <a:p>
            <a:pPr marL="0" indent="0">
              <a:buNone/>
            </a:pPr>
            <a:r>
              <a:rPr lang="en-US" dirty="0" smtClean="0">
                <a:solidFill>
                  <a:schemeClr val="bg1">
                    <a:lumMod val="65000"/>
                  </a:schemeClr>
                </a:solidFill>
                <a:latin typeface="Arial" pitchFamily="34" charset="0"/>
                <a:cs typeface="Arial" pitchFamily="34" charset="0"/>
              </a:rPr>
              <a:t>I Corinthians </a:t>
            </a:r>
            <a:r>
              <a:rPr lang="en-US" dirty="0" smtClean="0">
                <a:solidFill>
                  <a:schemeClr val="bg1">
                    <a:lumMod val="65000"/>
                  </a:schemeClr>
                </a:solidFill>
                <a:latin typeface="Arial" pitchFamily="34" charset="0"/>
                <a:cs typeface="Arial" pitchFamily="34" charset="0"/>
              </a:rPr>
              <a:t>15:51-52</a:t>
            </a:r>
            <a:br>
              <a:rPr lang="en-US" dirty="0" smtClean="0">
                <a:solidFill>
                  <a:schemeClr val="bg1">
                    <a:lumMod val="65000"/>
                  </a:schemeClr>
                </a:solidFill>
                <a:latin typeface="Arial" pitchFamily="34" charset="0"/>
                <a:cs typeface="Arial" pitchFamily="34" charset="0"/>
              </a:rPr>
            </a:br>
            <a:r>
              <a:rPr lang="en-US" kern="1200" dirty="0" smtClean="0">
                <a:solidFill>
                  <a:schemeClr val="bg1"/>
                </a:solidFill>
                <a:latin typeface="Arial" panose="020B0604020202020204" pitchFamily="34" charset="0"/>
                <a:cs typeface="Arial" panose="020B0604020202020204" pitchFamily="34" charset="0"/>
              </a:rPr>
              <a:t>Behold</a:t>
            </a:r>
            <a:r>
              <a:rPr lang="en-US" kern="1200" dirty="0">
                <a:solidFill>
                  <a:schemeClr val="bg1"/>
                </a:solidFill>
                <a:latin typeface="Arial" panose="020B0604020202020204" pitchFamily="34" charset="0"/>
                <a:cs typeface="Arial" panose="020B0604020202020204" pitchFamily="34" charset="0"/>
              </a:rPr>
              <a:t>! I tell you a mystery. We shall not all sleep, but we shall all be changed, </a:t>
            </a:r>
            <a:r>
              <a:rPr lang="en-US" kern="1200" dirty="0" smtClean="0">
                <a:solidFill>
                  <a:schemeClr val="bg1"/>
                </a:solidFill>
                <a:latin typeface="Arial" panose="020B0604020202020204" pitchFamily="34" charset="0"/>
                <a:cs typeface="Arial" panose="020B0604020202020204" pitchFamily="34" charset="0"/>
              </a:rPr>
              <a:t>in </a:t>
            </a:r>
            <a:r>
              <a:rPr lang="en-US" kern="1200" dirty="0">
                <a:solidFill>
                  <a:schemeClr val="bg1"/>
                </a:solidFill>
                <a:latin typeface="Arial" panose="020B0604020202020204" pitchFamily="34" charset="0"/>
                <a:cs typeface="Arial" panose="020B0604020202020204" pitchFamily="34" charset="0"/>
              </a:rPr>
              <a:t>a moment, in the twinkling of </a:t>
            </a:r>
            <a:r>
              <a:rPr lang="en-US" kern="1200" dirty="0">
                <a:solidFill>
                  <a:schemeClr val="accent3"/>
                </a:solidFill>
                <a:latin typeface="Arial" panose="020B0604020202020204" pitchFamily="34" charset="0"/>
                <a:cs typeface="Arial" panose="020B0604020202020204" pitchFamily="34" charset="0"/>
              </a:rPr>
              <a:t>an eye, </a:t>
            </a:r>
            <a:r>
              <a:rPr lang="en-US" kern="1200" dirty="0">
                <a:solidFill>
                  <a:schemeClr val="accent6">
                    <a:lumMod val="60000"/>
                    <a:lumOff val="40000"/>
                  </a:schemeClr>
                </a:solidFill>
                <a:latin typeface="Arial" panose="020B0604020202020204" pitchFamily="34" charset="0"/>
                <a:cs typeface="Arial" panose="020B0604020202020204" pitchFamily="34" charset="0"/>
              </a:rPr>
              <a:t>at the last trumpet. </a:t>
            </a:r>
            <a:r>
              <a:rPr lang="en-US" kern="1200" dirty="0">
                <a:solidFill>
                  <a:srgbClr val="F89378"/>
                </a:solidFill>
                <a:latin typeface="Arial" panose="020B0604020202020204" pitchFamily="34" charset="0"/>
                <a:cs typeface="Arial" panose="020B0604020202020204" pitchFamily="34" charset="0"/>
              </a:rPr>
              <a:t>For the </a:t>
            </a:r>
            <a:r>
              <a:rPr lang="en-US" kern="1200" dirty="0">
                <a:solidFill>
                  <a:schemeClr val="accent6">
                    <a:lumMod val="60000"/>
                    <a:lumOff val="40000"/>
                  </a:schemeClr>
                </a:solidFill>
                <a:latin typeface="Arial" panose="020B0604020202020204" pitchFamily="34" charset="0"/>
                <a:cs typeface="Arial" panose="020B0604020202020204" pitchFamily="34" charset="0"/>
              </a:rPr>
              <a:t>trumpet will sound,</a:t>
            </a:r>
            <a:r>
              <a:rPr lang="en-US" kern="1200" dirty="0">
                <a:solidFill>
                  <a:srgbClr val="F89378"/>
                </a:solidFill>
                <a:latin typeface="Arial" panose="020B0604020202020204" pitchFamily="34" charset="0"/>
                <a:cs typeface="Arial" panose="020B0604020202020204" pitchFamily="34" charset="0"/>
              </a:rPr>
              <a:t> and the dead will be raised imperishable, and we shall be changed. </a:t>
            </a:r>
            <a:endParaRPr lang="en-US" dirty="0">
              <a:solidFill>
                <a:srgbClr val="F893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505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534400" cy="6019800"/>
          </a:xfrm>
        </p:spPr>
        <p:txBody>
          <a:bodyPr/>
          <a:lstStyle/>
          <a:p>
            <a:pPr marL="0" indent="0">
              <a:buNone/>
            </a:pPr>
            <a:r>
              <a:rPr lang="en-US" dirty="0" smtClean="0">
                <a:solidFill>
                  <a:schemeClr val="bg1">
                    <a:lumMod val="65000"/>
                  </a:schemeClr>
                </a:solidFill>
                <a:latin typeface="Arial" pitchFamily="34" charset="0"/>
                <a:cs typeface="Arial" pitchFamily="34" charset="0"/>
              </a:rPr>
              <a:t>Revelation </a:t>
            </a:r>
            <a:r>
              <a:rPr lang="en-US" dirty="0" smtClean="0">
                <a:solidFill>
                  <a:schemeClr val="bg1">
                    <a:lumMod val="65000"/>
                  </a:schemeClr>
                </a:solidFill>
                <a:latin typeface="Arial" pitchFamily="34" charset="0"/>
                <a:cs typeface="Arial" pitchFamily="34" charset="0"/>
              </a:rPr>
              <a:t>11:15-17</a:t>
            </a:r>
            <a:br>
              <a:rPr lang="en-US" dirty="0" smtClean="0">
                <a:solidFill>
                  <a:schemeClr val="bg1">
                    <a:lumMod val="65000"/>
                  </a:schemeClr>
                </a:solidFill>
                <a:latin typeface="Arial" pitchFamily="34" charset="0"/>
                <a:cs typeface="Arial" pitchFamily="34" charset="0"/>
              </a:rPr>
            </a:br>
            <a:r>
              <a:rPr lang="en-US" kern="1200" dirty="0" smtClean="0">
                <a:solidFill>
                  <a:schemeClr val="bg1"/>
                </a:solidFill>
                <a:latin typeface="Arial" panose="020B0604020202020204" pitchFamily="34" charset="0"/>
                <a:cs typeface="Arial" panose="020B0604020202020204" pitchFamily="34" charset="0"/>
              </a:rPr>
              <a:t>Then </a:t>
            </a:r>
            <a:r>
              <a:rPr lang="en-US" kern="1200" dirty="0">
                <a:solidFill>
                  <a:schemeClr val="bg1"/>
                </a:solidFill>
                <a:latin typeface="Arial" panose="020B0604020202020204" pitchFamily="34" charset="0"/>
                <a:cs typeface="Arial" panose="020B0604020202020204" pitchFamily="34" charset="0"/>
              </a:rPr>
              <a:t>the </a:t>
            </a:r>
            <a:r>
              <a:rPr lang="en-US" kern="1200" dirty="0">
                <a:solidFill>
                  <a:srgbClr val="F89378"/>
                </a:solidFill>
                <a:latin typeface="Arial" panose="020B0604020202020204" pitchFamily="34" charset="0"/>
                <a:cs typeface="Arial" panose="020B0604020202020204" pitchFamily="34" charset="0"/>
              </a:rPr>
              <a:t>seventh angel blew his trumpet</a:t>
            </a:r>
            <a:r>
              <a:rPr lang="en-US" kern="1200" dirty="0">
                <a:solidFill>
                  <a:schemeClr val="bg1"/>
                </a:solidFill>
                <a:latin typeface="Arial" panose="020B0604020202020204" pitchFamily="34" charset="0"/>
                <a:cs typeface="Arial" panose="020B0604020202020204" pitchFamily="34" charset="0"/>
              </a:rPr>
              <a:t>, and there were loud voices in heaven, saying, “</a:t>
            </a:r>
            <a:r>
              <a:rPr lang="en-US" kern="1200" dirty="0">
                <a:solidFill>
                  <a:srgbClr val="F89378"/>
                </a:solidFill>
                <a:latin typeface="Arial" panose="020B0604020202020204" pitchFamily="34" charset="0"/>
                <a:cs typeface="Arial" panose="020B0604020202020204" pitchFamily="34" charset="0"/>
              </a:rPr>
              <a:t>The kingdom of the world has become the kingdom of our Lord and of his Christ, </a:t>
            </a:r>
            <a:r>
              <a:rPr lang="en-US" kern="1200" dirty="0">
                <a:solidFill>
                  <a:schemeClr val="bg1"/>
                </a:solidFill>
                <a:latin typeface="Arial" panose="020B0604020202020204" pitchFamily="34" charset="0"/>
                <a:cs typeface="Arial" panose="020B0604020202020204" pitchFamily="34" charset="0"/>
              </a:rPr>
              <a:t>and </a:t>
            </a:r>
            <a:r>
              <a:rPr lang="en-US" kern="1200" dirty="0">
                <a:solidFill>
                  <a:schemeClr val="accent6">
                    <a:lumMod val="60000"/>
                    <a:lumOff val="40000"/>
                  </a:schemeClr>
                </a:solidFill>
                <a:latin typeface="Arial" panose="020B0604020202020204" pitchFamily="34" charset="0"/>
                <a:cs typeface="Arial" panose="020B0604020202020204" pitchFamily="34" charset="0"/>
              </a:rPr>
              <a:t>he shall reign forever </a:t>
            </a:r>
            <a:r>
              <a:rPr lang="en-US" kern="1200" dirty="0">
                <a:solidFill>
                  <a:schemeClr val="bg1"/>
                </a:solidFill>
                <a:latin typeface="Arial" panose="020B0604020202020204" pitchFamily="34" charset="0"/>
                <a:cs typeface="Arial" panose="020B0604020202020204" pitchFamily="34" charset="0"/>
              </a:rPr>
              <a:t>and ever.” </a:t>
            </a:r>
            <a:r>
              <a:rPr lang="en-US" kern="1200" dirty="0" smtClean="0">
                <a:solidFill>
                  <a:schemeClr val="bg1"/>
                </a:solidFill>
                <a:latin typeface="Arial" panose="020B0604020202020204" pitchFamily="34" charset="0"/>
                <a:cs typeface="Arial" panose="020B0604020202020204" pitchFamily="34" charset="0"/>
              </a:rPr>
              <a:t>And </a:t>
            </a:r>
            <a:r>
              <a:rPr lang="en-US" kern="1200" dirty="0">
                <a:solidFill>
                  <a:schemeClr val="bg1"/>
                </a:solidFill>
                <a:latin typeface="Arial" panose="020B0604020202020204" pitchFamily="34" charset="0"/>
                <a:cs typeface="Arial" panose="020B0604020202020204" pitchFamily="34" charset="0"/>
              </a:rPr>
              <a:t>the twenty-four elders who sit on their thrones before God fell on their faces and worshiped God</a:t>
            </a:r>
            <a:r>
              <a:rPr lang="en-US" kern="1200" dirty="0" smtClean="0">
                <a:solidFill>
                  <a:schemeClr val="bg1"/>
                </a:solidFill>
                <a:latin typeface="Arial" panose="020B0604020202020204" pitchFamily="34" charset="0"/>
                <a:cs typeface="Arial" panose="020B0604020202020204" pitchFamily="34" charset="0"/>
              </a:rPr>
              <a:t>, </a:t>
            </a:r>
            <a:r>
              <a:rPr lang="en-US" kern="1200" dirty="0">
                <a:solidFill>
                  <a:schemeClr val="bg1"/>
                </a:solidFill>
                <a:latin typeface="Arial" panose="020B0604020202020204" pitchFamily="34" charset="0"/>
                <a:cs typeface="Arial" panose="020B0604020202020204" pitchFamily="34" charset="0"/>
              </a:rPr>
              <a:t>saying, “We give thanks to you, Lord </a:t>
            </a:r>
            <a:r>
              <a:rPr lang="en-US" kern="1200" dirty="0" smtClean="0">
                <a:solidFill>
                  <a:schemeClr val="bg1"/>
                </a:solidFill>
                <a:latin typeface="Arial" panose="020B0604020202020204" pitchFamily="34" charset="0"/>
                <a:cs typeface="Arial" panose="020B0604020202020204" pitchFamily="34" charset="0"/>
              </a:rPr>
              <a:t/>
            </a:r>
            <a:br>
              <a:rPr lang="en-US" kern="1200" dirty="0" smtClean="0">
                <a:solidFill>
                  <a:schemeClr val="bg1"/>
                </a:solidFill>
                <a:latin typeface="Arial" panose="020B0604020202020204" pitchFamily="34" charset="0"/>
                <a:cs typeface="Arial" panose="020B0604020202020204" pitchFamily="34" charset="0"/>
              </a:rPr>
            </a:br>
            <a:r>
              <a:rPr lang="en-US" kern="1200" dirty="0" smtClean="0">
                <a:solidFill>
                  <a:schemeClr val="bg1"/>
                </a:solidFill>
                <a:latin typeface="Arial" panose="020B0604020202020204" pitchFamily="34" charset="0"/>
                <a:cs typeface="Arial" panose="020B0604020202020204" pitchFamily="34" charset="0"/>
              </a:rPr>
              <a:t>God </a:t>
            </a:r>
            <a:r>
              <a:rPr lang="en-US" kern="1200" dirty="0">
                <a:solidFill>
                  <a:schemeClr val="bg1"/>
                </a:solidFill>
                <a:latin typeface="Arial" panose="020B0604020202020204" pitchFamily="34" charset="0"/>
                <a:cs typeface="Arial" panose="020B0604020202020204" pitchFamily="34" charset="0"/>
              </a:rPr>
              <a:t>Almighty, who is and </a:t>
            </a:r>
            <a:r>
              <a:rPr lang="en-US" kern="1200" dirty="0" smtClean="0">
                <a:solidFill>
                  <a:schemeClr val="bg1"/>
                </a:solidFill>
                <a:latin typeface="Arial" panose="020B0604020202020204" pitchFamily="34" charset="0"/>
                <a:cs typeface="Arial" panose="020B0604020202020204" pitchFamily="34" charset="0"/>
              </a:rPr>
              <a:t>who </a:t>
            </a:r>
            <a:r>
              <a:rPr lang="en-US" kern="1200" dirty="0">
                <a:solidFill>
                  <a:schemeClr val="accent3"/>
                </a:solidFill>
                <a:latin typeface="Arial" panose="020B0604020202020204" pitchFamily="34" charset="0"/>
                <a:cs typeface="Arial" panose="020B0604020202020204" pitchFamily="34" charset="0"/>
              </a:rPr>
              <a:t>was, </a:t>
            </a:r>
            <a:r>
              <a:rPr lang="en-US" kern="1200" dirty="0" smtClean="0">
                <a:solidFill>
                  <a:schemeClr val="accent3"/>
                </a:solidFill>
                <a:latin typeface="Arial" panose="020B0604020202020204" pitchFamily="34" charset="0"/>
                <a:cs typeface="Arial" panose="020B0604020202020204" pitchFamily="34" charset="0"/>
              </a:rPr>
              <a:t/>
            </a:r>
            <a:br>
              <a:rPr lang="en-US" kern="1200" dirty="0" smtClean="0">
                <a:solidFill>
                  <a:schemeClr val="accent3"/>
                </a:solidFill>
                <a:latin typeface="Arial" panose="020B0604020202020204" pitchFamily="34" charset="0"/>
                <a:cs typeface="Arial" panose="020B0604020202020204" pitchFamily="34" charset="0"/>
              </a:rPr>
            </a:br>
            <a:r>
              <a:rPr lang="en-US" kern="1200" dirty="0" smtClean="0">
                <a:solidFill>
                  <a:srgbClr val="F89378"/>
                </a:solidFill>
                <a:latin typeface="Arial" panose="020B0604020202020204" pitchFamily="34" charset="0"/>
                <a:cs typeface="Arial" panose="020B0604020202020204" pitchFamily="34" charset="0"/>
              </a:rPr>
              <a:t>for </a:t>
            </a:r>
            <a:r>
              <a:rPr lang="en-US" kern="1200" dirty="0">
                <a:solidFill>
                  <a:srgbClr val="F89378"/>
                </a:solidFill>
                <a:latin typeface="Arial" panose="020B0604020202020204" pitchFamily="34" charset="0"/>
                <a:cs typeface="Arial" panose="020B0604020202020204" pitchFamily="34" charset="0"/>
              </a:rPr>
              <a:t>you have taken your </a:t>
            </a:r>
            <a:r>
              <a:rPr lang="en-US" kern="1200" dirty="0" smtClean="0">
                <a:solidFill>
                  <a:srgbClr val="F89378"/>
                </a:solidFill>
                <a:latin typeface="Arial" panose="020B0604020202020204" pitchFamily="34" charset="0"/>
                <a:cs typeface="Arial" panose="020B0604020202020204" pitchFamily="34" charset="0"/>
              </a:rPr>
              <a:t>great </a:t>
            </a:r>
            <a:r>
              <a:rPr lang="en-US" kern="1200" dirty="0">
                <a:solidFill>
                  <a:srgbClr val="F89378"/>
                </a:solidFill>
                <a:latin typeface="Arial" panose="020B0604020202020204" pitchFamily="34" charset="0"/>
                <a:cs typeface="Arial" panose="020B0604020202020204" pitchFamily="34" charset="0"/>
              </a:rPr>
              <a:t>power </a:t>
            </a:r>
            <a:r>
              <a:rPr lang="en-US" kern="1200" dirty="0" smtClean="0">
                <a:solidFill>
                  <a:srgbClr val="F89378"/>
                </a:solidFill>
                <a:latin typeface="Arial" panose="020B0604020202020204" pitchFamily="34" charset="0"/>
                <a:cs typeface="Arial" panose="020B0604020202020204" pitchFamily="34" charset="0"/>
              </a:rPr>
              <a:t/>
            </a:r>
            <a:br>
              <a:rPr lang="en-US" kern="1200" dirty="0" smtClean="0">
                <a:solidFill>
                  <a:srgbClr val="F89378"/>
                </a:solidFill>
                <a:latin typeface="Arial" panose="020B0604020202020204" pitchFamily="34" charset="0"/>
                <a:cs typeface="Arial" panose="020B0604020202020204" pitchFamily="34" charset="0"/>
              </a:rPr>
            </a:br>
            <a:r>
              <a:rPr lang="en-US" kern="1200" dirty="0" smtClean="0">
                <a:solidFill>
                  <a:srgbClr val="F89378"/>
                </a:solidFill>
                <a:latin typeface="Arial" panose="020B0604020202020204" pitchFamily="34" charset="0"/>
                <a:cs typeface="Arial" panose="020B0604020202020204" pitchFamily="34" charset="0"/>
              </a:rPr>
              <a:t>and </a:t>
            </a:r>
            <a:r>
              <a:rPr lang="en-US" kern="1200" dirty="0">
                <a:solidFill>
                  <a:srgbClr val="F89378"/>
                </a:solidFill>
                <a:latin typeface="Arial" panose="020B0604020202020204" pitchFamily="34" charset="0"/>
                <a:cs typeface="Arial" panose="020B0604020202020204" pitchFamily="34" charset="0"/>
              </a:rPr>
              <a:t>begun to reign</a:t>
            </a:r>
            <a:r>
              <a:rPr lang="en-US" kern="1200" dirty="0">
                <a:solidFill>
                  <a:schemeClr val="bg1"/>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842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69342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Day of Trumpets:</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371600"/>
            <a:ext cx="8382000" cy="4114800"/>
          </a:xfrm>
        </p:spPr>
        <p:txBody>
          <a:bodyPr/>
          <a:lstStyle/>
          <a:p>
            <a:r>
              <a:rPr lang="en-US" dirty="0" smtClean="0">
                <a:solidFill>
                  <a:schemeClr val="bg1"/>
                </a:solidFill>
                <a:latin typeface="Arial" panose="020B0604020202020204" pitchFamily="34" charset="0"/>
                <a:cs typeface="Arial" panose="020B0604020202020204" pitchFamily="34" charset="0"/>
              </a:rPr>
              <a:t>Gathering people for Appointed Time</a:t>
            </a:r>
          </a:p>
          <a:p>
            <a:r>
              <a:rPr lang="en-US" dirty="0">
                <a:solidFill>
                  <a:schemeClr val="bg1"/>
                </a:solidFill>
                <a:latin typeface="Arial" panose="020B0604020202020204" pitchFamily="34" charset="0"/>
                <a:cs typeface="Arial" panose="020B0604020202020204" pitchFamily="34" charset="0"/>
              </a:rPr>
              <a:t>Gathering people for B</a:t>
            </a:r>
            <a:r>
              <a:rPr lang="en-US" dirty="0" smtClean="0">
                <a:solidFill>
                  <a:schemeClr val="bg1"/>
                </a:solidFill>
                <a:latin typeface="Arial" panose="020B0604020202020204" pitchFamily="34" charset="0"/>
                <a:cs typeface="Arial" panose="020B0604020202020204" pitchFamily="34" charset="0"/>
              </a:rPr>
              <a:t>attle</a:t>
            </a: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T</a:t>
            </a:r>
            <a:r>
              <a:rPr lang="en-US" dirty="0" smtClean="0">
                <a:solidFill>
                  <a:schemeClr val="bg1"/>
                </a:solidFill>
                <a:latin typeface="Arial" panose="020B0604020202020204" pitchFamily="34" charset="0"/>
                <a:cs typeface="Arial" panose="020B0604020202020204" pitchFamily="34" charset="0"/>
              </a:rPr>
              <a:t>he crowning of a King</a:t>
            </a:r>
          </a:p>
          <a:p>
            <a:r>
              <a:rPr lang="en-US" dirty="0">
                <a:solidFill>
                  <a:schemeClr val="bg1"/>
                </a:solidFill>
                <a:latin typeface="Arial" panose="020B0604020202020204" pitchFamily="34" charset="0"/>
                <a:cs typeface="Arial" panose="020B0604020202020204" pitchFamily="34" charset="0"/>
              </a:rPr>
              <a:t>T</a:t>
            </a:r>
            <a:r>
              <a:rPr lang="en-US" dirty="0" smtClean="0">
                <a:solidFill>
                  <a:schemeClr val="bg1"/>
                </a:solidFill>
                <a:latin typeface="Arial" panose="020B0604020202020204" pitchFamily="34" charset="0"/>
                <a:cs typeface="Arial" panose="020B0604020202020204" pitchFamily="34" charset="0"/>
              </a:rPr>
              <a:t>he anointing of a High Priest</a:t>
            </a:r>
          </a:p>
          <a:p>
            <a:r>
              <a:rPr lang="en-US" dirty="0">
                <a:solidFill>
                  <a:schemeClr val="bg1"/>
                </a:solidFill>
                <a:latin typeface="Arial" panose="020B0604020202020204" pitchFamily="34" charset="0"/>
                <a:cs typeface="Arial" panose="020B0604020202020204" pitchFamily="34" charset="0"/>
              </a:rPr>
              <a:t>T</a:t>
            </a:r>
            <a:r>
              <a:rPr lang="en-US" dirty="0" smtClean="0">
                <a:solidFill>
                  <a:schemeClr val="bg1"/>
                </a:solidFill>
                <a:latin typeface="Arial" panose="020B0604020202020204" pitchFamily="34" charset="0"/>
                <a:cs typeface="Arial" panose="020B0604020202020204" pitchFamily="34" charset="0"/>
              </a:rPr>
              <a:t>he arrival of the Bridegroom</a:t>
            </a:r>
          </a:p>
          <a:p>
            <a:r>
              <a:rPr lang="en-US" dirty="0" smtClean="0">
                <a:solidFill>
                  <a:schemeClr val="bg1"/>
                </a:solidFill>
                <a:latin typeface="Arial" panose="020B0604020202020204" pitchFamily="34" charset="0"/>
                <a:cs typeface="Arial" panose="020B0604020202020204" pitchFamily="34" charset="0"/>
              </a:rPr>
              <a:t>Looks forward to </a:t>
            </a:r>
            <a:r>
              <a:rPr lang="en-US" dirty="0" smtClean="0">
                <a:solidFill>
                  <a:schemeClr val="accent2">
                    <a:lumMod val="60000"/>
                    <a:lumOff val="40000"/>
                  </a:schemeClr>
                </a:solidFill>
                <a:latin typeface="Arial" panose="020B0604020202020204" pitchFamily="34" charset="0"/>
                <a:cs typeface="Arial" panose="020B0604020202020204" pitchFamily="34" charset="0"/>
              </a:rPr>
              <a:t>Yeshua’s 2</a:t>
            </a:r>
            <a:r>
              <a:rPr lang="en-US" baseline="30000" dirty="0" smtClean="0">
                <a:solidFill>
                  <a:schemeClr val="accent2">
                    <a:lumMod val="60000"/>
                    <a:lumOff val="40000"/>
                  </a:schemeClr>
                </a:solidFill>
                <a:latin typeface="Arial" panose="020B0604020202020204" pitchFamily="34" charset="0"/>
                <a:cs typeface="Arial" panose="020B0604020202020204" pitchFamily="34" charset="0"/>
              </a:rPr>
              <a:t>nd</a:t>
            </a:r>
            <a:r>
              <a:rPr lang="en-US" dirty="0" smtClean="0">
                <a:solidFill>
                  <a:schemeClr val="accent2">
                    <a:lumMod val="60000"/>
                    <a:lumOff val="40000"/>
                  </a:schemeClr>
                </a:solidFill>
                <a:latin typeface="Arial" panose="020B0604020202020204" pitchFamily="34" charset="0"/>
                <a:cs typeface="Arial" panose="020B0604020202020204" pitchFamily="34" charset="0"/>
              </a:rPr>
              <a:t> coming</a:t>
            </a:r>
            <a:r>
              <a:rPr lang="en-US" dirty="0" smtClean="0">
                <a:solidFill>
                  <a:schemeClr val="bg1"/>
                </a:solidFill>
                <a:latin typeface="Arial" panose="020B0604020202020204" pitchFamily="34" charset="0"/>
                <a:cs typeface="Arial" panose="020B0604020202020204" pitchFamily="34" charset="0"/>
              </a:rPr>
              <a:t>,</a:t>
            </a:r>
            <a:br>
              <a:rPr lang="en-US" dirty="0" smtClean="0">
                <a:solidFill>
                  <a:schemeClr val="bg1"/>
                </a:solidFill>
                <a:latin typeface="Arial" panose="020B0604020202020204" pitchFamily="34" charset="0"/>
                <a:cs typeface="Arial" panose="020B0604020202020204" pitchFamily="34" charset="0"/>
              </a:rPr>
            </a:br>
            <a:r>
              <a:rPr lang="en-US" dirty="0" smtClean="0">
                <a:solidFill>
                  <a:srgbClr val="F89378"/>
                </a:solidFill>
                <a:latin typeface="Arial" panose="020B0604020202020204" pitchFamily="34" charset="0"/>
                <a:cs typeface="Arial" panose="020B0604020202020204" pitchFamily="34" charset="0"/>
              </a:rPr>
              <a:t>on the very same day ??</a:t>
            </a:r>
          </a:p>
        </p:txBody>
      </p:sp>
    </p:spTree>
    <p:extLst>
      <p:ext uri="{BB962C8B-B14F-4D97-AF65-F5344CB8AC3E}">
        <p14:creationId xmlns:p14="http://schemas.microsoft.com/office/powerpoint/2010/main" val="98169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dl\Documents\Epic Church\Sukkot 2014\Living in the Desert\Ark of Covenant-o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10287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219200" y="1828800"/>
            <a:ext cx="6858000" cy="990600"/>
          </a:xfrm>
          <a:solidFill>
            <a:schemeClr val="tx1">
              <a:alpha val="43000"/>
            </a:schemeClr>
          </a:solidFill>
        </p:spPr>
        <p:txBody>
          <a:bodyPr/>
          <a:lstStyle/>
          <a:p>
            <a:r>
              <a:rPr lang="en-US" sz="7200" dirty="0" smtClean="0">
                <a:solidFill>
                  <a:schemeClr val="bg1"/>
                </a:solidFill>
                <a:effectLst>
                  <a:outerShdw blurRad="38100" dist="38100" dir="2700000" algn="tl">
                    <a:srgbClr val="000000">
                      <a:alpha val="43137"/>
                    </a:srgbClr>
                  </a:outerShdw>
                </a:effectLst>
                <a:latin typeface="Nyala" panose="02000504070300020003" pitchFamily="2" charset="0"/>
              </a:rPr>
              <a:t>Yom Kippur</a:t>
            </a:r>
            <a:endParaRPr lang="en-US" sz="7200" dirty="0">
              <a:solidFill>
                <a:schemeClr val="bg1"/>
              </a:solidFill>
              <a:effectLst>
                <a:outerShdw blurRad="38100" dist="38100" dir="2700000" algn="tl">
                  <a:srgbClr val="000000">
                    <a:alpha val="43137"/>
                  </a:srgbClr>
                </a:outerShdw>
              </a:effectLst>
              <a:latin typeface="Nyala" panose="02000504070300020003" pitchFamily="2" charset="0"/>
            </a:endParaRPr>
          </a:p>
        </p:txBody>
      </p:sp>
    </p:spTree>
    <p:extLst>
      <p:ext uri="{BB962C8B-B14F-4D97-AF65-F5344CB8AC3E}">
        <p14:creationId xmlns:p14="http://schemas.microsoft.com/office/powerpoint/2010/main" val="79079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dl\Documents\Epic Church\Sukkot 2014\Living in the Desert\Ark of Covenant-o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10287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219200" y="1828800"/>
            <a:ext cx="6858000" cy="3200400"/>
          </a:xfrm>
          <a:solidFill>
            <a:schemeClr val="tx1">
              <a:alpha val="43000"/>
            </a:schemeClr>
          </a:solidFill>
        </p:spPr>
        <p:txBody>
          <a:bodyPr/>
          <a:lstStyle/>
          <a:p>
            <a:r>
              <a:rPr lang="en-US" sz="7200" dirty="0" smtClean="0">
                <a:solidFill>
                  <a:schemeClr val="bg1"/>
                </a:solidFill>
                <a:effectLst>
                  <a:outerShdw blurRad="38100" dist="38100" dir="2700000" algn="tl">
                    <a:srgbClr val="000000">
                      <a:alpha val="43137"/>
                    </a:srgbClr>
                  </a:outerShdw>
                </a:effectLst>
                <a:latin typeface="Nyala" panose="02000504070300020003" pitchFamily="2" charset="0"/>
              </a:rPr>
              <a:t>Yom Kippur</a:t>
            </a:r>
            <a:br>
              <a:rPr lang="en-US" sz="7200" dirty="0" smtClean="0">
                <a:solidFill>
                  <a:schemeClr val="bg1"/>
                </a:solidFill>
                <a:effectLst>
                  <a:outerShdw blurRad="38100" dist="38100" dir="2700000" algn="tl">
                    <a:srgbClr val="000000">
                      <a:alpha val="43137"/>
                    </a:srgbClr>
                  </a:outerShdw>
                </a:effectLst>
                <a:latin typeface="Nyala" panose="02000504070300020003" pitchFamily="2" charset="0"/>
              </a:rPr>
            </a:br>
            <a:r>
              <a:rPr lang="en-US" sz="7200" dirty="0" smtClean="0">
                <a:solidFill>
                  <a:schemeClr val="bg1"/>
                </a:solidFill>
                <a:effectLst>
                  <a:outerShdw blurRad="38100" dist="38100" dir="2700000" algn="tl">
                    <a:srgbClr val="000000">
                      <a:alpha val="43137"/>
                    </a:srgbClr>
                  </a:outerShdw>
                </a:effectLst>
                <a:latin typeface="Nyala" panose="02000504070300020003" pitchFamily="2" charset="0"/>
              </a:rPr>
              <a:t>Day of Atonement</a:t>
            </a:r>
            <a:br>
              <a:rPr lang="en-US" sz="7200" dirty="0" smtClean="0">
                <a:solidFill>
                  <a:schemeClr val="bg1"/>
                </a:solidFill>
                <a:effectLst>
                  <a:outerShdw blurRad="38100" dist="38100" dir="2700000" algn="tl">
                    <a:srgbClr val="000000">
                      <a:alpha val="43137"/>
                    </a:srgbClr>
                  </a:outerShdw>
                </a:effectLst>
                <a:latin typeface="Nyala" panose="02000504070300020003" pitchFamily="2" charset="0"/>
              </a:rPr>
            </a:br>
            <a:r>
              <a:rPr lang="en-US" sz="7200" dirty="0" smtClean="0">
                <a:solidFill>
                  <a:schemeClr val="bg1"/>
                </a:solidFill>
                <a:effectLst>
                  <a:outerShdw blurRad="38100" dist="38100" dir="2700000" algn="tl">
                    <a:srgbClr val="000000">
                      <a:alpha val="43137"/>
                    </a:srgbClr>
                  </a:outerShdw>
                </a:effectLst>
                <a:latin typeface="Nyala" panose="02000504070300020003" pitchFamily="2" charset="0"/>
              </a:rPr>
              <a:t>(Day of Covering)</a:t>
            </a:r>
            <a:endParaRPr lang="en-US" sz="7200" dirty="0">
              <a:solidFill>
                <a:schemeClr val="bg1"/>
              </a:solidFill>
              <a:effectLst>
                <a:outerShdw blurRad="38100" dist="38100" dir="2700000" algn="tl">
                  <a:srgbClr val="000000">
                    <a:alpha val="43137"/>
                  </a:srgbClr>
                </a:outerShdw>
              </a:effectLst>
              <a:latin typeface="Nyala" panose="02000504070300020003" pitchFamily="2" charset="0"/>
            </a:endParaRPr>
          </a:p>
        </p:txBody>
      </p:sp>
    </p:spTree>
    <p:extLst>
      <p:ext uri="{BB962C8B-B14F-4D97-AF65-F5344CB8AC3E}">
        <p14:creationId xmlns:p14="http://schemas.microsoft.com/office/powerpoint/2010/main" val="39238497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229600" cy="6096000"/>
          </a:xfrm>
        </p:spPr>
        <p:txBody>
          <a:bodyPr/>
          <a:lstStyle/>
          <a:p>
            <a:pPr marL="0" indent="0">
              <a:buNone/>
            </a:pPr>
            <a:r>
              <a:rPr lang="en-US" dirty="0" smtClean="0">
                <a:solidFill>
                  <a:schemeClr val="bg1">
                    <a:lumMod val="65000"/>
                  </a:schemeClr>
                </a:solidFill>
                <a:latin typeface="Arial" pitchFamily="34" charset="0"/>
                <a:cs typeface="Arial" pitchFamily="34" charset="0"/>
              </a:rPr>
              <a:t>Leviticus 23:27-31</a:t>
            </a:r>
          </a:p>
          <a:p>
            <a:pPr marL="0" lvl="0" indent="0" fontAlgn="auto">
              <a:spcAft>
                <a:spcPts val="0"/>
              </a:spcAft>
              <a:buNone/>
            </a:pPr>
            <a:r>
              <a:rPr lang="en-US" kern="1200" dirty="0">
                <a:solidFill>
                  <a:schemeClr val="bg1"/>
                </a:solidFill>
                <a:latin typeface="Arial" panose="020B0604020202020204" pitchFamily="34" charset="0"/>
                <a:cs typeface="Arial" panose="020B0604020202020204" pitchFamily="34" charset="0"/>
              </a:rPr>
              <a:t>Now on the tenth day of this seventh month is the </a:t>
            </a:r>
            <a:r>
              <a:rPr lang="en-US" kern="1200" dirty="0">
                <a:solidFill>
                  <a:srgbClr val="FF9966"/>
                </a:solidFill>
                <a:latin typeface="Arial" panose="020B0604020202020204" pitchFamily="34" charset="0"/>
                <a:cs typeface="Arial" panose="020B0604020202020204" pitchFamily="34" charset="0"/>
              </a:rPr>
              <a:t>Day of Atonement</a:t>
            </a:r>
            <a:r>
              <a:rPr lang="en-US" kern="1200" dirty="0">
                <a:solidFill>
                  <a:schemeClr val="bg1"/>
                </a:solidFill>
                <a:latin typeface="Arial" panose="020B0604020202020204" pitchFamily="34" charset="0"/>
                <a:cs typeface="Arial" panose="020B0604020202020204" pitchFamily="34" charset="0"/>
              </a:rPr>
              <a:t>. It shall be for you a time of holy convocation, and you shall </a:t>
            </a:r>
            <a:r>
              <a:rPr lang="en-US" kern="1200" dirty="0">
                <a:solidFill>
                  <a:srgbClr val="7878DE"/>
                </a:solidFill>
                <a:latin typeface="Arial" panose="020B0604020202020204" pitchFamily="34" charset="0"/>
                <a:cs typeface="Arial" panose="020B0604020202020204" pitchFamily="34" charset="0"/>
              </a:rPr>
              <a:t>afflict </a:t>
            </a:r>
            <a:r>
              <a:rPr lang="en-US" kern="1200" dirty="0">
                <a:solidFill>
                  <a:schemeClr val="bg1"/>
                </a:solidFill>
                <a:latin typeface="Arial" panose="020B0604020202020204" pitchFamily="34" charset="0"/>
                <a:cs typeface="Arial" panose="020B0604020202020204" pitchFamily="34" charset="0"/>
              </a:rPr>
              <a:t>yourselves and present a food offering to YHWH.  And you shall not do any work on that very day, for it is a Day of Atonement, to make atonement for you before YHWH your God… </a:t>
            </a:r>
            <a:r>
              <a:rPr lang="en-US" kern="1200" dirty="0">
                <a:solidFill>
                  <a:srgbClr val="F89378"/>
                </a:solidFill>
                <a:latin typeface="Arial" panose="020B0604020202020204" pitchFamily="34" charset="0"/>
                <a:cs typeface="Arial" panose="020B0604020202020204" pitchFamily="34" charset="0"/>
              </a:rPr>
              <a:t>It is a statute forever </a:t>
            </a:r>
            <a:r>
              <a:rPr lang="en-US" kern="1200" dirty="0" smtClean="0">
                <a:solidFill>
                  <a:srgbClr val="F89378"/>
                </a:solidFill>
                <a:latin typeface="Arial" panose="020B0604020202020204" pitchFamily="34" charset="0"/>
                <a:cs typeface="Arial" panose="020B0604020202020204" pitchFamily="34" charset="0"/>
              </a:rPr>
              <a:t>throughout</a:t>
            </a:r>
            <a:br>
              <a:rPr lang="en-US" kern="1200" dirty="0" smtClean="0">
                <a:solidFill>
                  <a:srgbClr val="F89378"/>
                </a:solidFill>
                <a:latin typeface="Arial" panose="020B0604020202020204" pitchFamily="34" charset="0"/>
                <a:cs typeface="Arial" panose="020B0604020202020204" pitchFamily="34" charset="0"/>
              </a:rPr>
            </a:br>
            <a:r>
              <a:rPr lang="en-US" kern="1200" dirty="0" smtClean="0">
                <a:solidFill>
                  <a:srgbClr val="F89378"/>
                </a:solidFill>
                <a:latin typeface="Arial" panose="020B0604020202020204" pitchFamily="34" charset="0"/>
                <a:cs typeface="Arial" panose="020B0604020202020204" pitchFamily="34" charset="0"/>
              </a:rPr>
              <a:t>your </a:t>
            </a:r>
            <a:r>
              <a:rPr lang="en-US" kern="1200" dirty="0">
                <a:solidFill>
                  <a:srgbClr val="F89378"/>
                </a:solidFill>
                <a:latin typeface="Arial" panose="020B0604020202020204" pitchFamily="34" charset="0"/>
                <a:cs typeface="Arial" panose="020B0604020202020204" pitchFamily="34" charset="0"/>
              </a:rPr>
              <a:t>generations in all your dwelling </a:t>
            </a:r>
            <a:r>
              <a:rPr lang="en-US" kern="1200" dirty="0" smtClean="0">
                <a:solidFill>
                  <a:srgbClr val="F89378"/>
                </a:solidFill>
                <a:latin typeface="Arial" panose="020B0604020202020204" pitchFamily="34" charset="0"/>
                <a:cs typeface="Arial" panose="020B0604020202020204" pitchFamily="34" charset="0"/>
              </a:rPr>
              <a:t/>
            </a:r>
            <a:br>
              <a:rPr lang="en-US" kern="1200" dirty="0" smtClean="0">
                <a:solidFill>
                  <a:srgbClr val="F89378"/>
                </a:solidFill>
                <a:latin typeface="Arial" panose="020B0604020202020204" pitchFamily="34" charset="0"/>
                <a:cs typeface="Arial" panose="020B0604020202020204" pitchFamily="34" charset="0"/>
              </a:rPr>
            </a:br>
            <a:r>
              <a:rPr lang="en-US" kern="1200" dirty="0" smtClean="0">
                <a:solidFill>
                  <a:srgbClr val="F89378"/>
                </a:solidFill>
                <a:latin typeface="Arial" panose="020B0604020202020204" pitchFamily="34" charset="0"/>
                <a:cs typeface="Arial" panose="020B0604020202020204" pitchFamily="34" charset="0"/>
              </a:rPr>
              <a:t>places.</a:t>
            </a:r>
            <a:r>
              <a:rPr lang="en-US" dirty="0" smtClean="0">
                <a:solidFill>
                  <a:srgbClr val="F89378"/>
                </a:solidFill>
                <a:latin typeface="Arial" pitchFamily="34" charset="0"/>
                <a:cs typeface="Arial" pitchFamily="34" charset="0"/>
              </a:rPr>
              <a:t> </a:t>
            </a:r>
            <a:endParaRPr lang="en-US" dirty="0">
              <a:solidFill>
                <a:srgbClr val="F893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06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6096000"/>
          </a:xfrm>
        </p:spPr>
        <p:txBody>
          <a:bodyPr/>
          <a:lstStyle/>
          <a:p>
            <a:pPr marL="0" indent="0">
              <a:buNone/>
            </a:pPr>
            <a:r>
              <a:rPr lang="en-US" dirty="0">
                <a:solidFill>
                  <a:srgbClr val="7878DE"/>
                </a:solidFill>
                <a:latin typeface="Arial" panose="020B0604020202020204" pitchFamily="34" charset="0"/>
                <a:cs typeface="Arial" panose="020B0604020202020204" pitchFamily="34" charset="0"/>
              </a:rPr>
              <a:t>a</a:t>
            </a:r>
            <a:r>
              <a:rPr lang="en-US" dirty="0" smtClean="0">
                <a:solidFill>
                  <a:srgbClr val="7878DE"/>
                </a:solidFill>
                <a:latin typeface="Arial" panose="020B0604020202020204" pitchFamily="34" charset="0"/>
                <a:cs typeface="Arial" panose="020B0604020202020204" pitchFamily="34" charset="0"/>
              </a:rPr>
              <a:t>fflict = humble  </a:t>
            </a:r>
            <a:r>
              <a:rPr lang="en-US" dirty="0" smtClean="0">
                <a:solidFill>
                  <a:schemeClr val="bg1"/>
                </a:solidFill>
                <a:latin typeface="Arial" panose="020B0604020202020204" pitchFamily="34" charset="0"/>
                <a:cs typeface="Arial" panose="020B0604020202020204" pitchFamily="34" charset="0"/>
              </a:rPr>
              <a:t>Hebrew </a:t>
            </a:r>
            <a:r>
              <a:rPr lang="he-IL" dirty="0" smtClean="0">
                <a:solidFill>
                  <a:schemeClr val="bg1"/>
                </a:solidFill>
                <a:latin typeface="Arial" panose="020B0604020202020204" pitchFamily="34" charset="0"/>
                <a:cs typeface="Arial" panose="020B0604020202020204" pitchFamily="34" charset="0"/>
              </a:rPr>
              <a:t>עָנָה</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anah</a:t>
            </a:r>
            <a:r>
              <a:rPr lang="en-US" dirty="0" smtClean="0">
                <a:solidFill>
                  <a:schemeClr val="bg1"/>
                </a:solidFill>
                <a:latin typeface="Arial" panose="020B0604020202020204" pitchFamily="34" charset="0"/>
                <a:cs typeface="Arial" panose="020B0604020202020204" pitchFamily="34" charset="0"/>
              </a:rPr>
              <a:t>)</a:t>
            </a:r>
          </a:p>
          <a:p>
            <a:pPr marL="0" indent="0">
              <a:buNone/>
            </a:pPr>
            <a:endParaRPr lang="en-US" dirty="0">
              <a:solidFill>
                <a:schemeClr val="bg1"/>
              </a:solidFill>
              <a:latin typeface="Arial" panose="020B0604020202020204" pitchFamily="34" charset="0"/>
              <a:cs typeface="Arial" panose="020B0604020202020204" pitchFamily="34" charset="0"/>
            </a:endParaRPr>
          </a:p>
          <a:p>
            <a:pPr marL="0" indent="0">
              <a:buNone/>
            </a:pPr>
            <a:r>
              <a:rPr lang="en-US" dirty="0" smtClean="0">
                <a:solidFill>
                  <a:schemeClr val="bg1"/>
                </a:solidFill>
                <a:latin typeface="Arial" panose="020B0604020202020204" pitchFamily="34" charset="0"/>
                <a:cs typeface="Arial" panose="020B0604020202020204" pitchFamily="34" charset="0"/>
              </a:rPr>
              <a:t>Clearly tied to fasting in Scripture:</a:t>
            </a:r>
          </a:p>
          <a:p>
            <a:pPr marL="0" indent="0">
              <a:buNone/>
            </a:pPr>
            <a:endParaRPr lang="en-US" dirty="0">
              <a:solidFill>
                <a:schemeClr val="bg1"/>
              </a:solidFill>
              <a:latin typeface="Arial" panose="020B0604020202020204" pitchFamily="34" charset="0"/>
              <a:cs typeface="Arial" panose="020B0604020202020204" pitchFamily="34" charset="0"/>
            </a:endParaRPr>
          </a:p>
          <a:p>
            <a:pPr marL="0" indent="0">
              <a:buNone/>
            </a:pPr>
            <a:r>
              <a:rPr lang="en-US" dirty="0">
                <a:solidFill>
                  <a:schemeClr val="bg1"/>
                </a:solidFill>
                <a:latin typeface="Arial" panose="020B0604020202020204" pitchFamily="34" charset="0"/>
                <a:cs typeface="Arial" panose="020B0604020202020204" pitchFamily="34" charset="0"/>
              </a:rPr>
              <a:t>Ezra </a:t>
            </a:r>
            <a:r>
              <a:rPr lang="en-US" dirty="0" smtClean="0">
                <a:solidFill>
                  <a:schemeClr val="bg1"/>
                </a:solidFill>
                <a:latin typeface="Arial" panose="020B0604020202020204" pitchFamily="34" charset="0"/>
                <a:cs typeface="Arial" panose="020B0604020202020204" pitchFamily="34" charset="0"/>
              </a:rPr>
              <a:t>8:21</a:t>
            </a:r>
            <a:endParaRPr lang="en-US" dirty="0">
              <a:solidFill>
                <a:schemeClr val="bg1"/>
              </a:solidFill>
              <a:latin typeface="Arial" panose="020B0604020202020204" pitchFamily="34" charset="0"/>
              <a:cs typeface="Arial" panose="020B0604020202020204" pitchFamily="34" charset="0"/>
            </a:endParaRPr>
          </a:p>
          <a:p>
            <a:pPr marL="0" indent="0">
              <a:buNone/>
            </a:pPr>
            <a:r>
              <a:rPr lang="en-US" dirty="0" smtClean="0">
                <a:solidFill>
                  <a:schemeClr val="bg1"/>
                </a:solidFill>
                <a:latin typeface="Arial" panose="020B0604020202020204" pitchFamily="34" charset="0"/>
                <a:cs typeface="Arial" panose="020B0604020202020204" pitchFamily="34" charset="0"/>
              </a:rPr>
              <a:t>Then </a:t>
            </a:r>
            <a:r>
              <a:rPr lang="en-US" dirty="0">
                <a:solidFill>
                  <a:srgbClr val="F89378"/>
                </a:solidFill>
                <a:latin typeface="Arial" panose="020B0604020202020204" pitchFamily="34" charset="0"/>
                <a:cs typeface="Arial" panose="020B0604020202020204" pitchFamily="34" charset="0"/>
              </a:rPr>
              <a:t>I proclaimed a fast </a:t>
            </a:r>
            <a:r>
              <a:rPr lang="en-US" dirty="0">
                <a:solidFill>
                  <a:schemeClr val="bg1"/>
                </a:solidFill>
                <a:latin typeface="Arial" panose="020B0604020202020204" pitchFamily="34" charset="0"/>
                <a:cs typeface="Arial" panose="020B0604020202020204" pitchFamily="34" charset="0"/>
              </a:rPr>
              <a:t>there, at the river </a:t>
            </a:r>
            <a:r>
              <a:rPr lang="en-US" dirty="0" err="1">
                <a:solidFill>
                  <a:schemeClr val="bg1"/>
                </a:solidFill>
                <a:latin typeface="Arial" panose="020B0604020202020204" pitchFamily="34" charset="0"/>
                <a:cs typeface="Arial" panose="020B0604020202020204" pitchFamily="34" charset="0"/>
              </a:rPr>
              <a:t>Ahava</a:t>
            </a:r>
            <a:r>
              <a:rPr lang="en-US" dirty="0">
                <a:solidFill>
                  <a:schemeClr val="bg1"/>
                </a:solidFill>
                <a:latin typeface="Arial" panose="020B0604020202020204" pitchFamily="34" charset="0"/>
                <a:cs typeface="Arial" panose="020B0604020202020204" pitchFamily="34" charset="0"/>
              </a:rPr>
              <a:t>, </a:t>
            </a:r>
            <a:r>
              <a:rPr lang="en-US" dirty="0">
                <a:solidFill>
                  <a:srgbClr val="F89378"/>
                </a:solidFill>
                <a:latin typeface="Arial" panose="020B0604020202020204" pitchFamily="34" charset="0"/>
                <a:cs typeface="Arial" panose="020B0604020202020204" pitchFamily="34" charset="0"/>
              </a:rPr>
              <a:t>that we might </a:t>
            </a:r>
            <a:r>
              <a:rPr lang="en-US" dirty="0">
                <a:solidFill>
                  <a:srgbClr val="7878DE"/>
                </a:solidFill>
                <a:latin typeface="Arial" panose="020B0604020202020204" pitchFamily="34" charset="0"/>
                <a:cs typeface="Arial" panose="020B0604020202020204" pitchFamily="34" charset="0"/>
              </a:rPr>
              <a:t>humble </a:t>
            </a:r>
            <a:r>
              <a:rPr lang="en-US" dirty="0">
                <a:solidFill>
                  <a:srgbClr val="F89378"/>
                </a:solidFill>
                <a:latin typeface="Arial" panose="020B0604020202020204" pitchFamily="34" charset="0"/>
                <a:cs typeface="Arial" panose="020B0604020202020204" pitchFamily="34" charset="0"/>
              </a:rPr>
              <a:t>ourselves </a:t>
            </a:r>
            <a:r>
              <a:rPr lang="en-US" dirty="0">
                <a:solidFill>
                  <a:schemeClr val="bg1"/>
                </a:solidFill>
                <a:latin typeface="Arial" panose="020B0604020202020204" pitchFamily="34" charset="0"/>
                <a:cs typeface="Arial" panose="020B0604020202020204" pitchFamily="34" charset="0"/>
              </a:rPr>
              <a:t>before our God, to seek from him a safe journey for ourselves, our children, </a:t>
            </a: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and </a:t>
            </a:r>
            <a:r>
              <a:rPr lang="en-US" dirty="0">
                <a:solidFill>
                  <a:schemeClr val="bg1"/>
                </a:solidFill>
                <a:latin typeface="Arial" panose="020B0604020202020204" pitchFamily="34" charset="0"/>
                <a:cs typeface="Arial" panose="020B0604020202020204" pitchFamily="34" charset="0"/>
              </a:rPr>
              <a:t>all our goods</a:t>
            </a:r>
            <a:r>
              <a:rPr lang="en-US" dirty="0" smtClean="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5926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96000"/>
          </a:xfrm>
        </p:spPr>
        <p:txBody>
          <a:bodyPr/>
          <a:lstStyle/>
          <a:p>
            <a:pPr marL="0" indent="0">
              <a:buNone/>
            </a:pPr>
            <a:r>
              <a:rPr lang="en-US" sz="3600" b="1" dirty="0" smtClean="0">
                <a:solidFill>
                  <a:srgbClr val="F89378"/>
                </a:solidFill>
                <a:latin typeface="Arial" panose="020B0604020202020204" pitchFamily="34" charset="0"/>
                <a:cs typeface="Arial" panose="020B0604020202020204" pitchFamily="34" charset="0"/>
              </a:rPr>
              <a:t>Day of Atonement </a:t>
            </a:r>
          </a:p>
          <a:p>
            <a:pPr marL="0" indent="0">
              <a:buNone/>
            </a:pPr>
            <a:r>
              <a:rPr lang="en-US" dirty="0" smtClean="0">
                <a:solidFill>
                  <a:schemeClr val="bg1"/>
                </a:solidFill>
                <a:latin typeface="Arial" panose="020B0604020202020204" pitchFamily="34" charset="0"/>
                <a:cs typeface="Arial" panose="020B0604020202020204" pitchFamily="34" charset="0"/>
              </a:rPr>
              <a:t>The High </a:t>
            </a:r>
            <a:r>
              <a:rPr lang="en-US" dirty="0">
                <a:solidFill>
                  <a:schemeClr val="bg1"/>
                </a:solidFill>
                <a:latin typeface="Arial" panose="020B0604020202020204" pitchFamily="34" charset="0"/>
                <a:cs typeface="Arial" panose="020B0604020202020204" pitchFamily="34" charset="0"/>
              </a:rPr>
              <a:t>P</a:t>
            </a:r>
            <a:r>
              <a:rPr lang="en-US" dirty="0" smtClean="0">
                <a:solidFill>
                  <a:schemeClr val="bg1"/>
                </a:solidFill>
                <a:latin typeface="Arial" panose="020B0604020202020204" pitchFamily="34" charset="0"/>
                <a:cs typeface="Arial" panose="020B0604020202020204" pitchFamily="34" charset="0"/>
              </a:rPr>
              <a:t>riest in the Holy of Holies</a:t>
            </a:r>
          </a:p>
          <a:p>
            <a:pPr marL="0" indent="0">
              <a:spcBef>
                <a:spcPts val="0"/>
              </a:spcBef>
              <a:buNone/>
            </a:pPr>
            <a:r>
              <a:rPr lang="en-US" dirty="0" smtClean="0">
                <a:solidFill>
                  <a:schemeClr val="bg1"/>
                </a:solidFill>
                <a:latin typeface="Arial" panose="020B0604020202020204" pitchFamily="34" charset="0"/>
                <a:cs typeface="Arial" panose="020B0604020202020204" pitchFamily="34" charset="0"/>
              </a:rPr>
              <a:t>Stands in the very presence of YHWH</a:t>
            </a:r>
          </a:p>
          <a:p>
            <a:pPr marL="0" indent="0">
              <a:spcBef>
                <a:spcPts val="0"/>
              </a:spcBef>
              <a:buNone/>
            </a:pPr>
            <a:endParaRPr lang="en-US" dirty="0" smtClean="0">
              <a:solidFill>
                <a:schemeClr val="bg1"/>
              </a:solidFill>
              <a:latin typeface="Arial" panose="020B0604020202020204" pitchFamily="34" charset="0"/>
              <a:cs typeface="Arial" panose="020B0604020202020204" pitchFamily="34" charset="0"/>
            </a:endParaRPr>
          </a:p>
          <a:p>
            <a:pPr marL="0" indent="0">
              <a:buNone/>
            </a:pPr>
            <a:r>
              <a:rPr lang="en-US" dirty="0" smtClean="0">
                <a:solidFill>
                  <a:schemeClr val="bg1"/>
                </a:solidFill>
                <a:latin typeface="Arial" panose="020B0604020202020204" pitchFamily="34" charset="0"/>
                <a:cs typeface="Arial" panose="020B0604020202020204" pitchFamily="34" charset="0"/>
              </a:rPr>
              <a:t>He would die if his sins were not atoned for!</a:t>
            </a:r>
          </a:p>
          <a:p>
            <a:pPr marL="0" indent="0">
              <a:spcBef>
                <a:spcPts val="0"/>
              </a:spcBef>
              <a:buNone/>
            </a:pPr>
            <a:r>
              <a:rPr lang="en-US" dirty="0" smtClean="0">
                <a:solidFill>
                  <a:schemeClr val="bg1"/>
                </a:solidFill>
                <a:latin typeface="Arial" panose="020B0604020202020204" pitchFamily="34" charset="0"/>
                <a:cs typeface="Arial" panose="020B0604020202020204" pitchFamily="34" charset="0"/>
              </a:rPr>
              <a:t>(Rope and bell attached to High Priest.)</a:t>
            </a:r>
          </a:p>
          <a:p>
            <a:pPr marL="0" indent="0">
              <a:spcBef>
                <a:spcPts val="0"/>
              </a:spcBef>
              <a:buNone/>
            </a:pPr>
            <a:endParaRPr lang="en-US" dirty="0">
              <a:solidFill>
                <a:schemeClr val="bg1"/>
              </a:solidFill>
              <a:latin typeface="Arial" panose="020B0604020202020204" pitchFamily="34" charset="0"/>
              <a:cs typeface="Arial" panose="020B0604020202020204" pitchFamily="34" charset="0"/>
            </a:endParaRPr>
          </a:p>
          <a:p>
            <a:pPr marL="0" indent="0">
              <a:buNone/>
            </a:pPr>
            <a:r>
              <a:rPr lang="en-US" dirty="0" smtClean="0">
                <a:solidFill>
                  <a:srgbClr val="F89378"/>
                </a:solidFill>
                <a:latin typeface="Arial" panose="020B0604020202020204" pitchFamily="34" charset="0"/>
                <a:cs typeface="Arial" panose="020B0604020202020204" pitchFamily="34" charset="0"/>
              </a:rPr>
              <a:t>Symbolizes our standing before YHWH </a:t>
            </a:r>
            <a:br>
              <a:rPr lang="en-US" dirty="0" smtClean="0">
                <a:solidFill>
                  <a:srgbClr val="F89378"/>
                </a:solidFill>
                <a:latin typeface="Arial" panose="020B0604020202020204" pitchFamily="34" charset="0"/>
                <a:cs typeface="Arial" panose="020B0604020202020204" pitchFamily="34" charset="0"/>
              </a:rPr>
            </a:br>
            <a:r>
              <a:rPr lang="en-US" dirty="0" smtClean="0">
                <a:solidFill>
                  <a:srgbClr val="F89378"/>
                </a:solidFill>
                <a:latin typeface="Arial" panose="020B0604020202020204" pitchFamily="34" charset="0"/>
                <a:cs typeface="Arial" panose="020B0604020202020204" pitchFamily="34" charset="0"/>
              </a:rPr>
              <a:t>at </a:t>
            </a:r>
            <a:r>
              <a:rPr lang="en-US" dirty="0" smtClean="0">
                <a:solidFill>
                  <a:srgbClr val="7878DE"/>
                </a:solidFill>
                <a:latin typeface="Arial" panose="020B0604020202020204" pitchFamily="34" charset="0"/>
                <a:cs typeface="Arial" panose="020B0604020202020204" pitchFamily="34" charset="0"/>
              </a:rPr>
              <a:t>judgment day</a:t>
            </a:r>
            <a:r>
              <a:rPr lang="en-US" dirty="0" smtClean="0">
                <a:solidFill>
                  <a:srgbClr val="F89378"/>
                </a:solidFill>
                <a:latin typeface="Arial" panose="020B0604020202020204" pitchFamily="34" charset="0"/>
                <a:cs typeface="Arial" panose="020B0604020202020204" pitchFamily="34" charset="0"/>
              </a:rPr>
              <a:t>, when either our </a:t>
            </a:r>
            <a:br>
              <a:rPr lang="en-US" dirty="0" smtClean="0">
                <a:solidFill>
                  <a:srgbClr val="F89378"/>
                </a:solidFill>
                <a:latin typeface="Arial" panose="020B0604020202020204" pitchFamily="34" charset="0"/>
                <a:cs typeface="Arial" panose="020B0604020202020204" pitchFamily="34" charset="0"/>
              </a:rPr>
            </a:br>
            <a:r>
              <a:rPr lang="en-US" dirty="0" smtClean="0">
                <a:solidFill>
                  <a:srgbClr val="F89378"/>
                </a:solidFill>
                <a:latin typeface="Arial" panose="020B0604020202020204" pitchFamily="34" charset="0"/>
                <a:cs typeface="Arial" panose="020B0604020202020204" pitchFamily="34" charset="0"/>
              </a:rPr>
              <a:t>sins are atoned for, or we face His judgment.</a:t>
            </a:r>
          </a:p>
          <a:p>
            <a:pPr marL="0" indent="0">
              <a:buNone/>
            </a:pPr>
            <a:endParaRPr lang="en-US" dirty="0" smtClean="0">
              <a:solidFill>
                <a:schemeClr val="bg1"/>
              </a:solidFill>
              <a:latin typeface="Arial" panose="020B0604020202020204" pitchFamily="34" charset="0"/>
              <a:cs typeface="Arial" panose="020B0604020202020204" pitchFamily="34" charset="0"/>
            </a:endParaRPr>
          </a:p>
          <a:p>
            <a:pPr marL="0" indent="0">
              <a:buNone/>
            </a:pPr>
            <a:endParaRPr lang="en-US" dirty="0" smtClean="0">
              <a:solidFill>
                <a:schemeClr val="bg1"/>
              </a:solidFill>
              <a:latin typeface="Arial" panose="020B0604020202020204" pitchFamily="34" charset="0"/>
              <a:cs typeface="Arial" panose="020B0604020202020204" pitchFamily="34" charset="0"/>
            </a:endParaRPr>
          </a:p>
          <a:p>
            <a:pPr marL="0" indent="0">
              <a:buNone/>
            </a:pPr>
            <a:r>
              <a:rPr lang="en-US" dirty="0" smtClean="0">
                <a:solidFill>
                  <a:srgbClr val="F89378"/>
                </a:solidFill>
                <a:latin typeface="Arial" panose="020B0604020202020204" pitchFamily="34" charset="0"/>
                <a:cs typeface="Arial" panose="020B0604020202020204" pitchFamily="34" charset="0"/>
              </a:rPr>
              <a:t>  </a:t>
            </a:r>
            <a:endParaRPr lang="en-US" dirty="0">
              <a:solidFill>
                <a:srgbClr val="F893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0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458200" cy="3124200"/>
          </a:xfrm>
        </p:spPr>
        <p:txBody>
          <a:bodyPr/>
          <a:lstStyle/>
          <a:p>
            <a:pPr marL="0" indent="0">
              <a:buNone/>
            </a:pPr>
            <a:r>
              <a:rPr lang="en-US" dirty="0">
                <a:solidFill>
                  <a:schemeClr val="bg1">
                    <a:lumMod val="65000"/>
                  </a:schemeClr>
                </a:solidFill>
                <a:latin typeface="Arial" pitchFamily="34" charset="0"/>
                <a:cs typeface="Arial" pitchFamily="34" charset="0"/>
              </a:rPr>
              <a:t>Leviticus 23:1–2 </a:t>
            </a:r>
            <a:r>
              <a:rPr lang="en-US" i="1" dirty="0">
                <a:solidFill>
                  <a:schemeClr val="bg1"/>
                </a:solidFill>
                <a:latin typeface="Arial" pitchFamily="34" charset="0"/>
                <a:cs typeface="Arial" pitchFamily="34" charset="0"/>
              </a:rPr>
              <a:t/>
            </a:r>
            <a:br>
              <a:rPr lang="en-US" i="1" dirty="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YHWH</a:t>
            </a:r>
            <a:r>
              <a:rPr lang="en-US" dirty="0" smtClean="0">
                <a:solidFill>
                  <a:srgbClr val="F89378"/>
                </a:solidFill>
                <a:latin typeface="Arial" pitchFamily="34" charset="0"/>
                <a:cs typeface="Arial" pitchFamily="34" charset="0"/>
              </a:rPr>
              <a:t> </a:t>
            </a:r>
            <a:r>
              <a:rPr lang="en-US" dirty="0" smtClean="0">
                <a:solidFill>
                  <a:schemeClr val="bg1"/>
                </a:solidFill>
                <a:latin typeface="Arial" pitchFamily="34" charset="0"/>
                <a:cs typeface="Arial" pitchFamily="34" charset="0"/>
              </a:rPr>
              <a:t>spoke </a:t>
            </a:r>
            <a:r>
              <a:rPr lang="en-US" dirty="0">
                <a:solidFill>
                  <a:schemeClr val="bg1"/>
                </a:solidFill>
                <a:latin typeface="Arial" pitchFamily="34" charset="0"/>
                <a:cs typeface="Arial" pitchFamily="34" charset="0"/>
              </a:rPr>
              <a:t>to Moses, saying, “Speak to the people of Israel and say to them, These are the </a:t>
            </a:r>
            <a:r>
              <a:rPr lang="en-US" dirty="0">
                <a:solidFill>
                  <a:srgbClr val="F89378"/>
                </a:solidFill>
                <a:latin typeface="Arial" pitchFamily="34" charset="0"/>
                <a:cs typeface="Arial" pitchFamily="34" charset="0"/>
              </a:rPr>
              <a:t>appointed feasts </a:t>
            </a:r>
            <a:r>
              <a:rPr lang="en-US" dirty="0">
                <a:solidFill>
                  <a:schemeClr val="accent2">
                    <a:lumMod val="60000"/>
                    <a:lumOff val="40000"/>
                  </a:schemeClr>
                </a:solidFill>
                <a:latin typeface="Arial" pitchFamily="34" charset="0"/>
                <a:cs typeface="Arial" pitchFamily="34" charset="0"/>
              </a:rPr>
              <a:t>of </a:t>
            </a:r>
            <a:r>
              <a:rPr lang="en-US" dirty="0" smtClean="0">
                <a:solidFill>
                  <a:schemeClr val="accent2">
                    <a:lumMod val="60000"/>
                    <a:lumOff val="40000"/>
                  </a:schemeClr>
                </a:solidFill>
                <a:latin typeface="Arial" pitchFamily="34" charset="0"/>
                <a:cs typeface="Arial" pitchFamily="34" charset="0"/>
              </a:rPr>
              <a:t>YHWH </a:t>
            </a:r>
            <a:r>
              <a:rPr lang="en-US" dirty="0" smtClean="0">
                <a:solidFill>
                  <a:schemeClr val="bg1"/>
                </a:solidFill>
                <a:latin typeface="Arial" pitchFamily="34" charset="0"/>
                <a:cs typeface="Arial" pitchFamily="34" charset="0"/>
              </a:rPr>
              <a:t>that </a:t>
            </a:r>
            <a:r>
              <a:rPr lang="en-US" dirty="0">
                <a:solidFill>
                  <a:schemeClr val="bg1"/>
                </a:solidFill>
                <a:latin typeface="Arial" pitchFamily="34" charset="0"/>
                <a:cs typeface="Arial" pitchFamily="34" charset="0"/>
              </a:rPr>
              <a:t>you shall proclaim as holy convocations; they are </a:t>
            </a:r>
            <a:r>
              <a:rPr lang="en-US" dirty="0">
                <a:solidFill>
                  <a:schemeClr val="accent2">
                    <a:lumMod val="60000"/>
                    <a:lumOff val="40000"/>
                  </a:schemeClr>
                </a:solidFill>
                <a:latin typeface="Arial" pitchFamily="34" charset="0"/>
                <a:cs typeface="Arial" pitchFamily="34" charset="0"/>
              </a:rPr>
              <a:t>my</a:t>
            </a:r>
            <a:r>
              <a:rPr lang="en-US" dirty="0">
                <a:solidFill>
                  <a:srgbClr val="F89378"/>
                </a:solidFill>
                <a:latin typeface="Arial" pitchFamily="34" charset="0"/>
                <a:cs typeface="Arial" pitchFamily="34" charset="0"/>
              </a:rPr>
              <a:t> appointed </a:t>
            </a:r>
            <a:r>
              <a:rPr lang="en-US" dirty="0" smtClean="0">
                <a:solidFill>
                  <a:srgbClr val="F89378"/>
                </a:solidFill>
                <a:latin typeface="Arial" pitchFamily="34" charset="0"/>
                <a:cs typeface="Arial" pitchFamily="34" charset="0"/>
              </a:rPr>
              <a:t>feasts.</a:t>
            </a:r>
            <a:r>
              <a:rPr lang="en-US" dirty="0" smtClean="0">
                <a:solidFill>
                  <a:schemeClr val="bg1"/>
                </a:solidFill>
                <a:latin typeface="Arial" pitchFamily="34" charset="0"/>
                <a:cs typeface="Arial" pitchFamily="34" charset="0"/>
              </a:rPr>
              <a:t>”</a:t>
            </a:r>
            <a:r>
              <a:rPr lang="en-US" dirty="0" smtClean="0">
                <a:solidFill>
                  <a:schemeClr val="tx1"/>
                </a:solidFill>
              </a:rPr>
              <a:t>. </a:t>
            </a:r>
            <a:endParaRPr lang="en-US" dirty="0">
              <a:solidFill>
                <a:schemeClr val="tx1"/>
              </a:solidFill>
            </a:endParaRPr>
          </a:p>
          <a:p>
            <a:pPr marL="0" indent="0">
              <a:buNone/>
            </a:pPr>
            <a:endParaRPr lang="en-US" dirty="0"/>
          </a:p>
        </p:txBody>
      </p:sp>
      <p:sp>
        <p:nvSpPr>
          <p:cNvPr id="4" name="Content Placeholder 2"/>
          <p:cNvSpPr txBox="1">
            <a:spLocks/>
          </p:cNvSpPr>
          <p:nvPr/>
        </p:nvSpPr>
        <p:spPr bwMode="auto">
          <a:xfrm>
            <a:off x="1066800" y="3733800"/>
            <a:ext cx="533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rgbClr val="F89378"/>
                </a:solidFill>
                <a:latin typeface="Arial" pitchFamily="34" charset="0"/>
                <a:cs typeface="Arial" pitchFamily="34" charset="0"/>
              </a:rPr>
              <a:t>appointed feasts </a:t>
            </a:r>
            <a:r>
              <a:rPr lang="en-US" dirty="0" smtClean="0">
                <a:solidFill>
                  <a:schemeClr val="bg1"/>
                </a:solidFill>
                <a:latin typeface="Arial" pitchFamily="34" charset="0"/>
                <a:cs typeface="Arial" pitchFamily="34" charset="0"/>
              </a:rPr>
              <a:t>= </a:t>
            </a:r>
            <a:r>
              <a:rPr lang="en-US" dirty="0" smtClean="0">
                <a:solidFill>
                  <a:schemeClr val="accent2">
                    <a:lumMod val="60000"/>
                    <a:lumOff val="40000"/>
                  </a:schemeClr>
                </a:solidFill>
                <a:latin typeface="Arial" pitchFamily="34" charset="0"/>
                <a:cs typeface="Arial" pitchFamily="34" charset="0"/>
              </a:rPr>
              <a:t>mo’edim</a:t>
            </a:r>
          </a:p>
        </p:txBody>
      </p:sp>
      <p:sp>
        <p:nvSpPr>
          <p:cNvPr id="5" name="Content Placeholder 2"/>
          <p:cNvSpPr txBox="1">
            <a:spLocks/>
          </p:cNvSpPr>
          <p:nvPr/>
        </p:nvSpPr>
        <p:spPr bwMode="auto">
          <a:xfrm>
            <a:off x="1767840" y="4343400"/>
            <a:ext cx="2438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“set times”</a:t>
            </a:r>
          </a:p>
        </p:txBody>
      </p:sp>
      <p:sp>
        <p:nvSpPr>
          <p:cNvPr id="7" name="Content Placeholder 2"/>
          <p:cNvSpPr txBox="1">
            <a:spLocks/>
          </p:cNvSpPr>
          <p:nvPr/>
        </p:nvSpPr>
        <p:spPr bwMode="auto">
          <a:xfrm>
            <a:off x="1780032" y="4931229"/>
            <a:ext cx="4081272"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“appointed times”</a:t>
            </a:r>
          </a:p>
        </p:txBody>
      </p:sp>
      <p:sp>
        <p:nvSpPr>
          <p:cNvPr id="6" name="Content Placeholder 2"/>
          <p:cNvSpPr txBox="1">
            <a:spLocks/>
          </p:cNvSpPr>
          <p:nvPr/>
        </p:nvSpPr>
        <p:spPr bwMode="auto">
          <a:xfrm>
            <a:off x="1780032" y="5536474"/>
            <a:ext cx="4081272"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“appointment”</a:t>
            </a:r>
          </a:p>
        </p:txBody>
      </p:sp>
    </p:spTree>
    <p:extLst>
      <p:ext uri="{BB962C8B-B14F-4D97-AF65-F5344CB8AC3E}">
        <p14:creationId xmlns:p14="http://schemas.microsoft.com/office/powerpoint/2010/main" val="36423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229600" cy="6096000"/>
          </a:xfrm>
        </p:spPr>
        <p:txBody>
          <a:bodyPr/>
          <a:lstStyle/>
          <a:p>
            <a:pPr marL="0" indent="0">
              <a:buNone/>
            </a:pPr>
            <a:r>
              <a:rPr lang="en-US" dirty="0" smtClean="0">
                <a:solidFill>
                  <a:schemeClr val="bg1">
                    <a:lumMod val="65000"/>
                  </a:schemeClr>
                </a:solidFill>
                <a:latin typeface="Arial" pitchFamily="34" charset="0"/>
                <a:cs typeface="Arial" pitchFamily="34" charset="0"/>
              </a:rPr>
              <a:t>Revelation </a:t>
            </a:r>
            <a:r>
              <a:rPr lang="en-US" dirty="0" smtClean="0">
                <a:solidFill>
                  <a:schemeClr val="bg1">
                    <a:lumMod val="65000"/>
                  </a:schemeClr>
                </a:solidFill>
                <a:latin typeface="Arial" pitchFamily="34" charset="0"/>
                <a:cs typeface="Arial" pitchFamily="34" charset="0"/>
              </a:rPr>
              <a:t>11:18-19</a:t>
            </a:r>
            <a:br>
              <a:rPr lang="en-US" dirty="0" smtClean="0">
                <a:solidFill>
                  <a:schemeClr val="bg1">
                    <a:lumMod val="65000"/>
                  </a:schemeClr>
                </a:solidFill>
                <a:latin typeface="Arial" pitchFamily="34" charset="0"/>
                <a:cs typeface="Arial" pitchFamily="34" charset="0"/>
              </a:rPr>
            </a:br>
            <a:r>
              <a:rPr lang="en-US" kern="1200" dirty="0" smtClean="0">
                <a:solidFill>
                  <a:schemeClr val="bg1"/>
                </a:solidFill>
                <a:latin typeface="Arial" panose="020B0604020202020204" pitchFamily="34" charset="0"/>
                <a:cs typeface="Arial" panose="020B0604020202020204" pitchFamily="34" charset="0"/>
              </a:rPr>
              <a:t>The </a:t>
            </a:r>
            <a:r>
              <a:rPr lang="en-US" kern="1200" dirty="0">
                <a:solidFill>
                  <a:schemeClr val="bg1"/>
                </a:solidFill>
                <a:latin typeface="Arial" panose="020B0604020202020204" pitchFamily="34" charset="0"/>
                <a:cs typeface="Arial" panose="020B0604020202020204" pitchFamily="34" charset="0"/>
              </a:rPr>
              <a:t>nations raged, but your wrath came, and </a:t>
            </a:r>
            <a:r>
              <a:rPr lang="en-US" kern="1200" dirty="0">
                <a:solidFill>
                  <a:srgbClr val="F89378"/>
                </a:solidFill>
                <a:latin typeface="Arial" panose="020B0604020202020204" pitchFamily="34" charset="0"/>
                <a:cs typeface="Arial" panose="020B0604020202020204" pitchFamily="34" charset="0"/>
              </a:rPr>
              <a:t>the time for the dead to be </a:t>
            </a:r>
            <a:r>
              <a:rPr lang="en-US" kern="1200" dirty="0">
                <a:solidFill>
                  <a:schemeClr val="accent6">
                    <a:lumMod val="60000"/>
                    <a:lumOff val="40000"/>
                  </a:schemeClr>
                </a:solidFill>
                <a:latin typeface="Arial" panose="020B0604020202020204" pitchFamily="34" charset="0"/>
                <a:cs typeface="Arial" panose="020B0604020202020204" pitchFamily="34" charset="0"/>
              </a:rPr>
              <a:t>judged, </a:t>
            </a:r>
            <a:r>
              <a:rPr lang="en-US" kern="1200" dirty="0">
                <a:solidFill>
                  <a:srgbClr val="F89378"/>
                </a:solidFill>
                <a:latin typeface="Arial" panose="020B0604020202020204" pitchFamily="34" charset="0"/>
                <a:cs typeface="Arial" panose="020B0604020202020204" pitchFamily="34" charset="0"/>
              </a:rPr>
              <a:t>and for </a:t>
            </a:r>
            <a:r>
              <a:rPr lang="en-US" kern="1200" dirty="0">
                <a:solidFill>
                  <a:schemeClr val="accent6">
                    <a:lumMod val="60000"/>
                    <a:lumOff val="40000"/>
                  </a:schemeClr>
                </a:solidFill>
                <a:latin typeface="Arial" panose="020B0604020202020204" pitchFamily="34" charset="0"/>
                <a:cs typeface="Arial" panose="020B0604020202020204" pitchFamily="34" charset="0"/>
              </a:rPr>
              <a:t>rewarding</a:t>
            </a:r>
            <a:r>
              <a:rPr lang="en-US" kern="1200" dirty="0">
                <a:solidFill>
                  <a:srgbClr val="F89378"/>
                </a:solidFill>
                <a:latin typeface="Arial" panose="020B0604020202020204" pitchFamily="34" charset="0"/>
                <a:cs typeface="Arial" panose="020B0604020202020204" pitchFamily="34" charset="0"/>
              </a:rPr>
              <a:t> your servants</a:t>
            </a:r>
            <a:r>
              <a:rPr lang="en-US" kern="1200" dirty="0">
                <a:solidFill>
                  <a:schemeClr val="bg1"/>
                </a:solidFill>
                <a:latin typeface="Arial" panose="020B0604020202020204" pitchFamily="34" charset="0"/>
                <a:cs typeface="Arial" panose="020B0604020202020204" pitchFamily="34" charset="0"/>
              </a:rPr>
              <a:t>, the prophets and saints, and those who fear your name, both small and great, and for destroying the destroyers of the </a:t>
            </a:r>
            <a:r>
              <a:rPr lang="en-US" kern="1200" dirty="0" smtClean="0">
                <a:solidFill>
                  <a:schemeClr val="bg1"/>
                </a:solidFill>
                <a:latin typeface="Arial" panose="020B0604020202020204" pitchFamily="34" charset="0"/>
                <a:cs typeface="Arial" panose="020B0604020202020204" pitchFamily="34" charset="0"/>
              </a:rPr>
              <a:t>earth. </a:t>
            </a:r>
            <a:r>
              <a:rPr lang="en-US" kern="1200" dirty="0" smtClean="0">
                <a:solidFill>
                  <a:srgbClr val="F89378"/>
                </a:solidFill>
                <a:latin typeface="Arial" panose="020B0604020202020204" pitchFamily="34" charset="0"/>
                <a:cs typeface="Arial" panose="020B0604020202020204" pitchFamily="34" charset="0"/>
              </a:rPr>
              <a:t>Then </a:t>
            </a:r>
            <a:r>
              <a:rPr lang="en-US" kern="1200" dirty="0">
                <a:solidFill>
                  <a:srgbClr val="F89378"/>
                </a:solidFill>
                <a:latin typeface="Arial" panose="020B0604020202020204" pitchFamily="34" charset="0"/>
                <a:cs typeface="Arial" panose="020B0604020202020204" pitchFamily="34" charset="0"/>
              </a:rPr>
              <a:t>God’s temple in heaven was opened, and the </a:t>
            </a:r>
            <a:r>
              <a:rPr lang="en-US" kern="1200" dirty="0">
                <a:solidFill>
                  <a:schemeClr val="accent6">
                    <a:lumMod val="60000"/>
                    <a:lumOff val="40000"/>
                  </a:schemeClr>
                </a:solidFill>
                <a:latin typeface="Arial" panose="020B0604020202020204" pitchFamily="34" charset="0"/>
                <a:cs typeface="Arial" panose="020B0604020202020204" pitchFamily="34" charset="0"/>
              </a:rPr>
              <a:t>ark of his covenant</a:t>
            </a:r>
            <a:r>
              <a:rPr lang="en-US" kern="1200" dirty="0">
                <a:solidFill>
                  <a:srgbClr val="F89378"/>
                </a:solidFill>
                <a:latin typeface="Arial" panose="020B0604020202020204" pitchFamily="34" charset="0"/>
                <a:cs typeface="Arial" panose="020B0604020202020204" pitchFamily="34" charset="0"/>
              </a:rPr>
              <a:t> was seen within his temple. </a:t>
            </a:r>
            <a:r>
              <a:rPr lang="en-US" kern="1200" dirty="0">
                <a:solidFill>
                  <a:schemeClr val="bg1"/>
                </a:solidFill>
                <a:latin typeface="Arial" panose="020B0604020202020204" pitchFamily="34" charset="0"/>
                <a:cs typeface="Arial" panose="020B0604020202020204" pitchFamily="34" charset="0"/>
              </a:rPr>
              <a:t>There were flashes of lightning, rumblings, </a:t>
            </a:r>
            <a:r>
              <a:rPr lang="en-US" kern="1200" dirty="0" smtClean="0">
                <a:solidFill>
                  <a:schemeClr val="bg1"/>
                </a:solidFill>
                <a:latin typeface="Arial" panose="020B0604020202020204" pitchFamily="34" charset="0"/>
                <a:cs typeface="Arial" panose="020B0604020202020204" pitchFamily="34" charset="0"/>
              </a:rPr>
              <a:t/>
            </a:r>
            <a:br>
              <a:rPr lang="en-US" kern="1200" dirty="0" smtClean="0">
                <a:solidFill>
                  <a:schemeClr val="bg1"/>
                </a:solidFill>
                <a:latin typeface="Arial" panose="020B0604020202020204" pitchFamily="34" charset="0"/>
                <a:cs typeface="Arial" panose="020B0604020202020204" pitchFamily="34" charset="0"/>
              </a:rPr>
            </a:br>
            <a:r>
              <a:rPr lang="en-US" kern="1200" dirty="0" smtClean="0">
                <a:solidFill>
                  <a:schemeClr val="bg1"/>
                </a:solidFill>
                <a:latin typeface="Arial" panose="020B0604020202020204" pitchFamily="34" charset="0"/>
                <a:cs typeface="Arial" panose="020B0604020202020204" pitchFamily="34" charset="0"/>
              </a:rPr>
              <a:t>peals </a:t>
            </a:r>
            <a:r>
              <a:rPr lang="en-US" kern="1200" dirty="0">
                <a:solidFill>
                  <a:schemeClr val="bg1"/>
                </a:solidFill>
                <a:latin typeface="Arial" panose="020B0604020202020204" pitchFamily="34" charset="0"/>
                <a:cs typeface="Arial" panose="020B0604020202020204" pitchFamily="34" charset="0"/>
              </a:rPr>
              <a:t>of thunder, an earthquake, </a:t>
            </a:r>
            <a:r>
              <a:rPr lang="en-US" kern="1200" dirty="0" smtClean="0">
                <a:solidFill>
                  <a:schemeClr val="bg1"/>
                </a:solidFill>
                <a:latin typeface="Arial" panose="020B0604020202020204" pitchFamily="34" charset="0"/>
                <a:cs typeface="Arial" panose="020B0604020202020204" pitchFamily="34" charset="0"/>
              </a:rPr>
              <a:t/>
            </a:r>
            <a:br>
              <a:rPr lang="en-US" kern="1200" dirty="0" smtClean="0">
                <a:solidFill>
                  <a:schemeClr val="bg1"/>
                </a:solidFill>
                <a:latin typeface="Arial" panose="020B0604020202020204" pitchFamily="34" charset="0"/>
                <a:cs typeface="Arial" panose="020B0604020202020204" pitchFamily="34" charset="0"/>
              </a:rPr>
            </a:br>
            <a:r>
              <a:rPr lang="en-US" kern="1200" dirty="0" smtClean="0">
                <a:solidFill>
                  <a:schemeClr val="bg1"/>
                </a:solidFill>
                <a:latin typeface="Arial" panose="020B0604020202020204" pitchFamily="34" charset="0"/>
                <a:cs typeface="Arial" panose="020B0604020202020204" pitchFamily="34" charset="0"/>
              </a:rPr>
              <a:t>and </a:t>
            </a:r>
            <a:r>
              <a:rPr lang="en-US" kern="1200" dirty="0">
                <a:solidFill>
                  <a:schemeClr val="bg1"/>
                </a:solidFill>
                <a:latin typeface="Arial" panose="020B0604020202020204" pitchFamily="34" charset="0"/>
                <a:cs typeface="Arial" panose="020B0604020202020204" pitchFamily="34" charset="0"/>
              </a:rPr>
              <a:t>heavy hail. </a:t>
            </a:r>
          </a:p>
        </p:txBody>
      </p:sp>
    </p:spTree>
    <p:extLst>
      <p:ext uri="{BB962C8B-B14F-4D97-AF65-F5344CB8AC3E}">
        <p14:creationId xmlns:p14="http://schemas.microsoft.com/office/powerpoint/2010/main" val="201306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3657600"/>
          </a:xfrm>
        </p:spPr>
        <p:txBody>
          <a:bodyPr/>
          <a:lstStyle/>
          <a:p>
            <a:pPr marL="0" indent="0">
              <a:buNone/>
            </a:pPr>
            <a:r>
              <a:rPr lang="en-US" dirty="0" smtClean="0">
                <a:solidFill>
                  <a:schemeClr val="bg1">
                    <a:lumMod val="65000"/>
                  </a:schemeClr>
                </a:solidFill>
                <a:latin typeface="Arial" pitchFamily="34" charset="0"/>
                <a:cs typeface="Arial" pitchFamily="34" charset="0"/>
              </a:rPr>
              <a:t>Revelation 14:7</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kern="1200" dirty="0">
                <a:solidFill>
                  <a:schemeClr val="bg1"/>
                </a:solidFill>
                <a:latin typeface="Arial" panose="020B0604020202020204" pitchFamily="34" charset="0"/>
                <a:cs typeface="Arial" panose="020B0604020202020204" pitchFamily="34" charset="0"/>
              </a:rPr>
              <a:t>And he said with a loud voice, “Fear God and give him glory, </a:t>
            </a:r>
            <a:r>
              <a:rPr lang="en-US" kern="1200" dirty="0">
                <a:solidFill>
                  <a:srgbClr val="F89378"/>
                </a:solidFill>
                <a:latin typeface="Arial" panose="020B0604020202020204" pitchFamily="34" charset="0"/>
                <a:cs typeface="Arial" panose="020B0604020202020204" pitchFamily="34" charset="0"/>
              </a:rPr>
              <a:t>because the hour of his </a:t>
            </a:r>
            <a:r>
              <a:rPr lang="en-US" kern="1200" dirty="0">
                <a:solidFill>
                  <a:schemeClr val="accent6">
                    <a:lumMod val="60000"/>
                    <a:lumOff val="40000"/>
                  </a:schemeClr>
                </a:solidFill>
                <a:latin typeface="Arial" panose="020B0604020202020204" pitchFamily="34" charset="0"/>
                <a:cs typeface="Arial" panose="020B0604020202020204" pitchFamily="34" charset="0"/>
              </a:rPr>
              <a:t>judgment </a:t>
            </a:r>
            <a:r>
              <a:rPr lang="en-US" kern="1200" dirty="0">
                <a:solidFill>
                  <a:srgbClr val="F89378"/>
                </a:solidFill>
                <a:latin typeface="Arial" panose="020B0604020202020204" pitchFamily="34" charset="0"/>
                <a:cs typeface="Arial" panose="020B0604020202020204" pitchFamily="34" charset="0"/>
              </a:rPr>
              <a:t>has come</a:t>
            </a:r>
            <a:r>
              <a:rPr lang="en-US" kern="1200" dirty="0">
                <a:solidFill>
                  <a:schemeClr val="bg1"/>
                </a:solidFill>
                <a:latin typeface="Arial" panose="020B0604020202020204" pitchFamily="34" charset="0"/>
                <a:cs typeface="Arial" panose="020B0604020202020204" pitchFamily="34" charset="0"/>
              </a:rPr>
              <a:t>, and worship him who made heaven and earth, the sea and the springs of water.” </a:t>
            </a:r>
          </a:p>
        </p:txBody>
      </p:sp>
    </p:spTree>
    <p:extLst>
      <p:ext uri="{BB962C8B-B14F-4D97-AF65-F5344CB8AC3E}">
        <p14:creationId xmlns:p14="http://schemas.microsoft.com/office/powerpoint/2010/main" val="216550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534400" cy="6096000"/>
          </a:xfrm>
        </p:spPr>
        <p:txBody>
          <a:bodyPr/>
          <a:lstStyle/>
          <a:p>
            <a:pPr marL="0" indent="0">
              <a:buNone/>
            </a:pPr>
            <a:r>
              <a:rPr lang="en-US" dirty="0" smtClean="0">
                <a:solidFill>
                  <a:schemeClr val="bg1">
                    <a:lumMod val="65000"/>
                  </a:schemeClr>
                </a:solidFill>
                <a:latin typeface="Arial" pitchFamily="34" charset="0"/>
                <a:cs typeface="Arial" pitchFamily="34" charset="0"/>
              </a:rPr>
              <a:t>Revelation 14:14-16</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kern="1200" dirty="0">
                <a:solidFill>
                  <a:schemeClr val="bg1"/>
                </a:solidFill>
                <a:latin typeface="Arial" panose="020B0604020202020204" pitchFamily="34" charset="0"/>
                <a:cs typeface="Arial" panose="020B0604020202020204" pitchFamily="34" charset="0"/>
              </a:rPr>
              <a:t>Then I looked, and behold, a white cloud, and </a:t>
            </a:r>
            <a:r>
              <a:rPr lang="en-US" kern="1200" dirty="0">
                <a:solidFill>
                  <a:srgbClr val="FF9966"/>
                </a:solidFill>
                <a:latin typeface="Arial" panose="020B0604020202020204" pitchFamily="34" charset="0"/>
                <a:cs typeface="Arial" panose="020B0604020202020204" pitchFamily="34" charset="0"/>
              </a:rPr>
              <a:t>seated on the cloud one like a </a:t>
            </a:r>
            <a:r>
              <a:rPr lang="en-US" kern="1200" dirty="0">
                <a:solidFill>
                  <a:schemeClr val="accent6">
                    <a:lumMod val="60000"/>
                    <a:lumOff val="40000"/>
                  </a:schemeClr>
                </a:solidFill>
                <a:latin typeface="Arial" panose="020B0604020202020204" pitchFamily="34" charset="0"/>
                <a:cs typeface="Arial" panose="020B0604020202020204" pitchFamily="34" charset="0"/>
              </a:rPr>
              <a:t>son of man</a:t>
            </a:r>
            <a:r>
              <a:rPr lang="en-US" kern="1200" dirty="0">
                <a:solidFill>
                  <a:srgbClr val="FF9966"/>
                </a:solidFill>
                <a:latin typeface="Arial" panose="020B0604020202020204" pitchFamily="34" charset="0"/>
                <a:cs typeface="Arial" panose="020B0604020202020204" pitchFamily="34" charset="0"/>
              </a:rPr>
              <a:t>, with a golden crown on his head, and a sharp </a:t>
            </a:r>
            <a:r>
              <a:rPr lang="en-US" kern="1200" dirty="0">
                <a:solidFill>
                  <a:schemeClr val="accent6">
                    <a:lumMod val="60000"/>
                    <a:lumOff val="40000"/>
                  </a:schemeClr>
                </a:solidFill>
                <a:latin typeface="Arial" panose="020B0604020202020204" pitchFamily="34" charset="0"/>
                <a:cs typeface="Arial" panose="020B0604020202020204" pitchFamily="34" charset="0"/>
              </a:rPr>
              <a:t>sickle in his hand</a:t>
            </a:r>
            <a:r>
              <a:rPr lang="en-US" kern="1200" dirty="0">
                <a:solidFill>
                  <a:schemeClr val="bg1"/>
                </a:solidFill>
                <a:latin typeface="Arial" panose="020B0604020202020204" pitchFamily="34" charset="0"/>
                <a:cs typeface="Arial" panose="020B0604020202020204" pitchFamily="34" charset="0"/>
              </a:rPr>
              <a:t>. </a:t>
            </a:r>
            <a:r>
              <a:rPr lang="en-US" kern="1200" dirty="0" smtClean="0">
                <a:solidFill>
                  <a:schemeClr val="bg1"/>
                </a:solidFill>
                <a:latin typeface="Arial" panose="020B0604020202020204" pitchFamily="34" charset="0"/>
                <a:cs typeface="Arial" panose="020B0604020202020204" pitchFamily="34" charset="0"/>
              </a:rPr>
              <a:t> </a:t>
            </a:r>
            <a:r>
              <a:rPr lang="en-US" kern="1200" dirty="0">
                <a:solidFill>
                  <a:schemeClr val="bg1"/>
                </a:solidFill>
                <a:latin typeface="Arial" panose="020B0604020202020204" pitchFamily="34" charset="0"/>
                <a:cs typeface="Arial" panose="020B0604020202020204" pitchFamily="34" charset="0"/>
              </a:rPr>
              <a:t>And another angel came out of the temple, calling with a loud voice to him who sat on the cloud, “Put in your sickle, and reap, for the hour to reap has come, for </a:t>
            </a:r>
            <a:r>
              <a:rPr lang="en-US" kern="1200" dirty="0">
                <a:solidFill>
                  <a:srgbClr val="FF9966"/>
                </a:solidFill>
                <a:latin typeface="Arial" panose="020B0604020202020204" pitchFamily="34" charset="0"/>
                <a:cs typeface="Arial" panose="020B0604020202020204" pitchFamily="34" charset="0"/>
              </a:rPr>
              <a:t>the </a:t>
            </a:r>
            <a:r>
              <a:rPr lang="en-US" kern="1200" dirty="0">
                <a:solidFill>
                  <a:schemeClr val="accent6">
                    <a:lumMod val="60000"/>
                    <a:lumOff val="40000"/>
                  </a:schemeClr>
                </a:solidFill>
                <a:latin typeface="Arial" panose="020B0604020202020204" pitchFamily="34" charset="0"/>
                <a:cs typeface="Arial" panose="020B0604020202020204" pitchFamily="34" charset="0"/>
              </a:rPr>
              <a:t>harvest of the earth </a:t>
            </a:r>
            <a:r>
              <a:rPr lang="en-US" kern="1200" dirty="0">
                <a:solidFill>
                  <a:srgbClr val="FF9966"/>
                </a:solidFill>
                <a:latin typeface="Arial" panose="020B0604020202020204" pitchFamily="34" charset="0"/>
                <a:cs typeface="Arial" panose="020B0604020202020204" pitchFamily="34" charset="0"/>
              </a:rPr>
              <a:t>is fully ripe</a:t>
            </a:r>
            <a:r>
              <a:rPr lang="en-US" kern="1200" dirty="0" smtClean="0">
                <a:solidFill>
                  <a:srgbClr val="FF9966"/>
                </a:solidFill>
                <a:latin typeface="Arial" panose="020B0604020202020204" pitchFamily="34" charset="0"/>
                <a:cs typeface="Arial" panose="020B0604020202020204" pitchFamily="34" charset="0"/>
              </a:rPr>
              <a:t>.</a:t>
            </a:r>
            <a:r>
              <a:rPr lang="en-US" kern="1200" dirty="0" smtClean="0">
                <a:solidFill>
                  <a:schemeClr val="bg1"/>
                </a:solidFill>
                <a:latin typeface="Arial" panose="020B0604020202020204" pitchFamily="34" charset="0"/>
                <a:cs typeface="Arial" panose="020B0604020202020204" pitchFamily="34" charset="0"/>
              </a:rPr>
              <a:t>” </a:t>
            </a:r>
            <a:r>
              <a:rPr lang="en-US" kern="1200" dirty="0">
                <a:solidFill>
                  <a:schemeClr val="bg1"/>
                </a:solidFill>
                <a:latin typeface="Arial" panose="020B0604020202020204" pitchFamily="34" charset="0"/>
                <a:cs typeface="Arial" panose="020B0604020202020204" pitchFamily="34" charset="0"/>
              </a:rPr>
              <a:t>So he who sat on the cloud swung his sickle </a:t>
            </a:r>
            <a:r>
              <a:rPr lang="en-US" kern="1200" dirty="0" smtClean="0">
                <a:solidFill>
                  <a:schemeClr val="bg1"/>
                </a:solidFill>
                <a:latin typeface="Arial" panose="020B0604020202020204" pitchFamily="34" charset="0"/>
                <a:cs typeface="Arial" panose="020B0604020202020204" pitchFamily="34" charset="0"/>
              </a:rPr>
              <a:t/>
            </a:r>
            <a:br>
              <a:rPr lang="en-US" kern="1200" dirty="0" smtClean="0">
                <a:solidFill>
                  <a:schemeClr val="bg1"/>
                </a:solidFill>
                <a:latin typeface="Arial" panose="020B0604020202020204" pitchFamily="34" charset="0"/>
                <a:cs typeface="Arial" panose="020B0604020202020204" pitchFamily="34" charset="0"/>
              </a:rPr>
            </a:br>
            <a:r>
              <a:rPr lang="en-US" kern="1200" dirty="0" smtClean="0">
                <a:solidFill>
                  <a:schemeClr val="bg1"/>
                </a:solidFill>
                <a:latin typeface="Arial" panose="020B0604020202020204" pitchFamily="34" charset="0"/>
                <a:cs typeface="Arial" panose="020B0604020202020204" pitchFamily="34" charset="0"/>
              </a:rPr>
              <a:t>across </a:t>
            </a:r>
            <a:r>
              <a:rPr lang="en-US" kern="1200" dirty="0">
                <a:solidFill>
                  <a:schemeClr val="bg1"/>
                </a:solidFill>
                <a:latin typeface="Arial" panose="020B0604020202020204" pitchFamily="34" charset="0"/>
                <a:cs typeface="Arial" panose="020B0604020202020204" pitchFamily="34" charset="0"/>
              </a:rPr>
              <a:t>the earth, and the earth </a:t>
            </a:r>
            <a:r>
              <a:rPr lang="en-US" kern="1200" dirty="0" smtClean="0">
                <a:solidFill>
                  <a:schemeClr val="bg1"/>
                </a:solidFill>
                <a:latin typeface="Arial" panose="020B0604020202020204" pitchFamily="34" charset="0"/>
                <a:cs typeface="Arial" panose="020B0604020202020204" pitchFamily="34" charset="0"/>
              </a:rPr>
              <a:t/>
            </a:r>
            <a:br>
              <a:rPr lang="en-US" kern="1200" dirty="0" smtClean="0">
                <a:solidFill>
                  <a:schemeClr val="bg1"/>
                </a:solidFill>
                <a:latin typeface="Arial" panose="020B0604020202020204" pitchFamily="34" charset="0"/>
                <a:cs typeface="Arial" panose="020B0604020202020204" pitchFamily="34" charset="0"/>
              </a:rPr>
            </a:br>
            <a:r>
              <a:rPr lang="en-US" kern="1200" dirty="0" smtClean="0">
                <a:solidFill>
                  <a:schemeClr val="bg1"/>
                </a:solidFill>
                <a:latin typeface="Arial" panose="020B0604020202020204" pitchFamily="34" charset="0"/>
                <a:cs typeface="Arial" panose="020B0604020202020204" pitchFamily="34" charset="0"/>
              </a:rPr>
              <a:t>was </a:t>
            </a:r>
            <a:r>
              <a:rPr lang="en-US" kern="1200" dirty="0">
                <a:solidFill>
                  <a:schemeClr val="bg1"/>
                </a:solidFill>
                <a:latin typeface="Arial" panose="020B0604020202020204" pitchFamily="34" charset="0"/>
                <a:cs typeface="Arial" panose="020B0604020202020204" pitchFamily="34" charset="0"/>
              </a:rPr>
              <a:t>reaped. </a:t>
            </a:r>
          </a:p>
        </p:txBody>
      </p:sp>
    </p:spTree>
    <p:extLst>
      <p:ext uri="{BB962C8B-B14F-4D97-AF65-F5344CB8AC3E}">
        <p14:creationId xmlns:p14="http://schemas.microsoft.com/office/powerpoint/2010/main" val="371328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534400" cy="5105400"/>
          </a:xfrm>
        </p:spPr>
        <p:txBody>
          <a:bodyPr/>
          <a:lstStyle/>
          <a:p>
            <a:pPr marL="0" indent="0">
              <a:buNone/>
            </a:pPr>
            <a:r>
              <a:rPr lang="en-US" dirty="0" smtClean="0">
                <a:solidFill>
                  <a:schemeClr val="bg1">
                    <a:lumMod val="65000"/>
                  </a:schemeClr>
                </a:solidFill>
                <a:latin typeface="Arial" pitchFamily="34" charset="0"/>
                <a:cs typeface="Arial" pitchFamily="34" charset="0"/>
              </a:rPr>
              <a:t>Revelation 14:18-19</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kern="1200" dirty="0" smtClean="0">
                <a:solidFill>
                  <a:schemeClr val="bg1"/>
                </a:solidFill>
                <a:latin typeface="Arial" panose="020B0604020202020204" pitchFamily="34" charset="0"/>
                <a:cs typeface="Arial" panose="020B0604020202020204" pitchFamily="34" charset="0"/>
              </a:rPr>
              <a:t>And </a:t>
            </a:r>
            <a:r>
              <a:rPr lang="en-US" kern="1200" dirty="0">
                <a:solidFill>
                  <a:schemeClr val="bg1"/>
                </a:solidFill>
                <a:latin typeface="Arial" panose="020B0604020202020204" pitchFamily="34" charset="0"/>
                <a:cs typeface="Arial" panose="020B0604020202020204" pitchFamily="34" charset="0"/>
              </a:rPr>
              <a:t>another angel came out from the altar, the angel who has authority over the fire, and he called with a loud voice to the one who had the sharp sickle, “Put in your sickle and gather the clusters from the vine of the earth, for its grapes are ripe.” </a:t>
            </a:r>
            <a:r>
              <a:rPr lang="en-US" kern="1200" dirty="0" smtClean="0">
                <a:solidFill>
                  <a:schemeClr val="bg1"/>
                </a:solidFill>
                <a:latin typeface="Arial" panose="020B0604020202020204" pitchFamily="34" charset="0"/>
                <a:cs typeface="Arial" panose="020B0604020202020204" pitchFamily="34" charset="0"/>
              </a:rPr>
              <a:t>So </a:t>
            </a:r>
            <a:r>
              <a:rPr lang="en-US" kern="1200" dirty="0">
                <a:solidFill>
                  <a:schemeClr val="bg1"/>
                </a:solidFill>
                <a:latin typeface="Arial" panose="020B0604020202020204" pitchFamily="34" charset="0"/>
                <a:cs typeface="Arial" panose="020B0604020202020204" pitchFamily="34" charset="0"/>
              </a:rPr>
              <a:t>the angel swung his sickle across the earth and gathered the grape harvest of the earth and threw it into the </a:t>
            </a:r>
            <a:r>
              <a:rPr lang="en-US" kern="1200" dirty="0">
                <a:solidFill>
                  <a:srgbClr val="FF9966"/>
                </a:solidFill>
                <a:latin typeface="Arial" panose="020B0604020202020204" pitchFamily="34" charset="0"/>
                <a:cs typeface="Arial" panose="020B0604020202020204" pitchFamily="34" charset="0"/>
              </a:rPr>
              <a:t>great winepress of the </a:t>
            </a:r>
            <a:r>
              <a:rPr lang="en-US" kern="1200" dirty="0">
                <a:solidFill>
                  <a:schemeClr val="accent6">
                    <a:lumMod val="60000"/>
                    <a:lumOff val="40000"/>
                  </a:schemeClr>
                </a:solidFill>
                <a:latin typeface="Arial" panose="020B0604020202020204" pitchFamily="34" charset="0"/>
                <a:cs typeface="Arial" panose="020B0604020202020204" pitchFamily="34" charset="0"/>
              </a:rPr>
              <a:t>wrath</a:t>
            </a:r>
            <a:r>
              <a:rPr lang="en-US" kern="1200" dirty="0">
                <a:solidFill>
                  <a:srgbClr val="FF9966"/>
                </a:solidFill>
                <a:latin typeface="Arial" panose="020B0604020202020204" pitchFamily="34" charset="0"/>
                <a:cs typeface="Arial" panose="020B0604020202020204" pitchFamily="34" charset="0"/>
              </a:rPr>
              <a:t> of </a:t>
            </a:r>
            <a:r>
              <a:rPr lang="en-US" kern="1200" dirty="0" smtClean="0">
                <a:solidFill>
                  <a:srgbClr val="FF9966"/>
                </a:solidFill>
                <a:latin typeface="Arial" panose="020B0604020202020204" pitchFamily="34" charset="0"/>
                <a:cs typeface="Arial" panose="020B0604020202020204" pitchFamily="34" charset="0"/>
              </a:rPr>
              <a:t>God</a:t>
            </a:r>
            <a:r>
              <a:rPr lang="en-US" kern="1200" dirty="0" smtClean="0">
                <a:solidFill>
                  <a:schemeClr val="bg1"/>
                </a:solidFill>
                <a:latin typeface="Arial" panose="020B0604020202020204" pitchFamily="34" charset="0"/>
                <a:cs typeface="Arial" panose="020B0604020202020204" pitchFamily="34" charset="0"/>
              </a:rPr>
              <a:t>. </a:t>
            </a:r>
            <a:endParaRPr lang="en-US"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203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4582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Day of Atonement</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371600"/>
            <a:ext cx="8382000" cy="4114800"/>
          </a:xfrm>
        </p:spPr>
        <p:txBody>
          <a:bodyPr/>
          <a:lstStyle/>
          <a:p>
            <a:r>
              <a:rPr lang="en-US" dirty="0" smtClean="0">
                <a:solidFill>
                  <a:schemeClr val="bg1"/>
                </a:solidFill>
                <a:latin typeface="Arial" panose="020B0604020202020204" pitchFamily="34" charset="0"/>
                <a:cs typeface="Arial" panose="020B0604020202020204" pitchFamily="34" charset="0"/>
              </a:rPr>
              <a:t>Recalls High Priest going into the Holy of Holies to stand in God’s presence</a:t>
            </a:r>
          </a:p>
          <a:p>
            <a:r>
              <a:rPr lang="en-US" dirty="0" smtClean="0">
                <a:solidFill>
                  <a:schemeClr val="bg1"/>
                </a:solidFill>
                <a:latin typeface="Arial" panose="020B0604020202020204" pitchFamily="34" charset="0"/>
                <a:cs typeface="Arial" panose="020B0604020202020204" pitchFamily="34" charset="0"/>
              </a:rPr>
              <a:t>The High Priest would either live or die in God’s presence </a:t>
            </a:r>
          </a:p>
          <a:p>
            <a:r>
              <a:rPr lang="en-US" dirty="0" smtClean="0">
                <a:solidFill>
                  <a:schemeClr val="bg1"/>
                </a:solidFill>
                <a:latin typeface="Arial" panose="020B0604020202020204" pitchFamily="34" charset="0"/>
                <a:cs typeface="Arial" panose="020B0604020202020204" pitchFamily="34" charset="0"/>
              </a:rPr>
              <a:t>Symbolizes </a:t>
            </a:r>
            <a:r>
              <a:rPr lang="en-US" dirty="0" smtClean="0">
                <a:solidFill>
                  <a:schemeClr val="accent2">
                    <a:lumMod val="60000"/>
                    <a:lumOff val="40000"/>
                  </a:schemeClr>
                </a:solidFill>
                <a:latin typeface="Arial" panose="020B0604020202020204" pitchFamily="34" charset="0"/>
                <a:cs typeface="Arial" panose="020B0604020202020204" pitchFamily="34" charset="0"/>
              </a:rPr>
              <a:t>Judgment Day</a:t>
            </a:r>
            <a:r>
              <a:rPr lang="en-US" dirty="0" smtClean="0">
                <a:solidFill>
                  <a:schemeClr val="bg1"/>
                </a:solidFill>
                <a:latin typeface="Arial" panose="020B0604020202020204" pitchFamily="34" charset="0"/>
                <a:cs typeface="Arial" panose="020B0604020202020204" pitchFamily="34" charset="0"/>
              </a:rPr>
              <a:t>, when </a:t>
            </a:r>
            <a:r>
              <a:rPr lang="en-US" dirty="0">
                <a:solidFill>
                  <a:srgbClr val="F89378"/>
                </a:solidFill>
                <a:latin typeface="Arial" panose="020B0604020202020204" pitchFamily="34" charset="0"/>
                <a:cs typeface="Arial" panose="020B0604020202020204" pitchFamily="34" charset="0"/>
              </a:rPr>
              <a:t>on the very same day</a:t>
            </a:r>
            <a:r>
              <a:rPr lang="en-US" dirty="0" smtClean="0">
                <a:solidFill>
                  <a:srgbClr val="F89378"/>
                </a:solidFill>
                <a:latin typeface="Arial" panose="020B0604020202020204" pitchFamily="34" charset="0"/>
                <a:cs typeface="Arial" panose="020B0604020202020204" pitchFamily="34" charset="0"/>
              </a:rPr>
              <a:t>??</a:t>
            </a:r>
            <a:r>
              <a:rPr lang="en-US" dirty="0" smtClean="0">
                <a:solidFill>
                  <a:schemeClr val="bg1"/>
                </a:solidFill>
                <a:latin typeface="Arial" panose="020B0604020202020204" pitchFamily="34" charset="0"/>
                <a:cs typeface="Arial" panose="020B0604020202020204" pitchFamily="34" charset="0"/>
              </a:rPr>
              <a:t> we will stand before God to either live or die in His presence</a:t>
            </a:r>
          </a:p>
        </p:txBody>
      </p:sp>
    </p:spTree>
    <p:extLst>
      <p:ext uri="{BB962C8B-B14F-4D97-AF65-F5344CB8AC3E}">
        <p14:creationId xmlns:p14="http://schemas.microsoft.com/office/powerpoint/2010/main" val="66051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399" y="381000"/>
            <a:ext cx="7777449"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The end of the Final Harvest</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524000"/>
            <a:ext cx="7315200" cy="2438400"/>
          </a:xfrm>
        </p:spPr>
        <p:txBody>
          <a:bodyPr/>
          <a:lstStyle/>
          <a:p>
            <a:r>
              <a:rPr lang="en-US" dirty="0" smtClean="0">
                <a:solidFill>
                  <a:schemeClr val="bg1"/>
                </a:solidFill>
                <a:latin typeface="Arial" panose="020B0604020202020204" pitchFamily="34" charset="0"/>
                <a:cs typeface="Arial" panose="020B0604020202020204" pitchFamily="34" charset="0"/>
              </a:rPr>
              <a:t>Grapes, olives, dates, pomegranates</a:t>
            </a:r>
          </a:p>
          <a:p>
            <a:r>
              <a:rPr lang="en-US" dirty="0" smtClean="0">
                <a:solidFill>
                  <a:srgbClr val="7878DE"/>
                </a:solidFill>
                <a:latin typeface="Arial" panose="020B0604020202020204" pitchFamily="34" charset="0"/>
                <a:cs typeface="Arial" panose="020B0604020202020204" pitchFamily="34" charset="0"/>
              </a:rPr>
              <a:t>The day of God’s wrath </a:t>
            </a:r>
          </a:p>
          <a:p>
            <a:r>
              <a:rPr lang="en-US" dirty="0" smtClean="0">
                <a:solidFill>
                  <a:schemeClr val="bg1"/>
                </a:solidFill>
                <a:latin typeface="Arial" panose="020B0604020202020204" pitchFamily="34" charset="0"/>
                <a:cs typeface="Arial" panose="020B0604020202020204" pitchFamily="34" charset="0"/>
              </a:rPr>
              <a:t>A day to rejoice</a:t>
            </a:r>
            <a:endParaRPr lang="en-US" dirty="0">
              <a:solidFill>
                <a:schemeClr val="bg1"/>
              </a:solidFill>
              <a:latin typeface="Arial" panose="020B0604020202020204" pitchFamily="34" charset="0"/>
              <a:cs typeface="Arial" panose="020B0604020202020204" pitchFamily="34" charset="0"/>
            </a:endParaRPr>
          </a:p>
          <a:p>
            <a:r>
              <a:rPr lang="en-US" dirty="0" smtClean="0">
                <a:solidFill>
                  <a:schemeClr val="bg1"/>
                </a:solidFill>
                <a:latin typeface="Arial" panose="020B0604020202020204" pitchFamily="34" charset="0"/>
                <a:cs typeface="Arial" panose="020B0604020202020204" pitchFamily="34" charset="0"/>
              </a:rPr>
              <a:t>A day to fear</a:t>
            </a:r>
          </a:p>
        </p:txBody>
      </p:sp>
      <p:sp>
        <p:nvSpPr>
          <p:cNvPr id="4" name="Title 1"/>
          <p:cNvSpPr txBox="1">
            <a:spLocks/>
          </p:cNvSpPr>
          <p:nvPr/>
        </p:nvSpPr>
        <p:spPr bwMode="auto">
          <a:xfrm>
            <a:off x="685800" y="4876800"/>
            <a:ext cx="2362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4000" kern="0" dirty="0" smtClean="0">
                <a:solidFill>
                  <a:schemeClr val="accent3"/>
                </a:solidFill>
                <a:latin typeface="Arial" panose="020B0604020202020204" pitchFamily="34" charset="0"/>
                <a:cs typeface="Arial" panose="020B0604020202020204" pitchFamily="34" charset="0"/>
              </a:rPr>
              <a:t>Sukkot !</a:t>
            </a:r>
            <a:endParaRPr lang="en-US" sz="4000" kern="0" dirty="0">
              <a:solidFill>
                <a:schemeClr val="accent3"/>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609600" y="3951383"/>
            <a:ext cx="662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200" kern="0" dirty="0" smtClean="0">
                <a:solidFill>
                  <a:srgbClr val="F89378"/>
                </a:solidFill>
                <a:latin typeface="Arial" panose="020B0604020202020204" pitchFamily="34" charset="0"/>
                <a:cs typeface="Arial" panose="020B0604020202020204" pitchFamily="34" charset="0"/>
              </a:rPr>
              <a:t>What comes after the final harvest?    </a:t>
            </a:r>
            <a:endParaRPr lang="en-US" sz="3200" kern="0" dirty="0">
              <a:solidFill>
                <a:srgbClr val="F893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898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dl\Documents\Epic Church\Sukkot 2014\Sukkot Graphics\Tabernacle at N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752" y="0"/>
            <a:ext cx="11745438" cy="68906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609600"/>
            <a:ext cx="7772400" cy="2590800"/>
          </a:xfrm>
        </p:spPr>
        <p:txBody>
          <a:bodyPr/>
          <a:lstStyle/>
          <a:p>
            <a:pPr>
              <a:lnSpc>
                <a:spcPts val="7500"/>
              </a:lnSpc>
            </a:pPr>
            <a:r>
              <a:rPr lang="en-US" sz="7200" dirty="0" smtClean="0">
                <a:solidFill>
                  <a:schemeClr val="bg1">
                    <a:lumMod val="95000"/>
                  </a:schemeClr>
                </a:solidFill>
                <a:latin typeface="Nyala" panose="02000504070300020003" pitchFamily="2" charset="0"/>
              </a:rPr>
              <a:t>Sukkot (Booths)</a:t>
            </a:r>
            <a:endParaRPr lang="en-US" sz="7200" dirty="0">
              <a:solidFill>
                <a:schemeClr val="bg1">
                  <a:lumMod val="95000"/>
                </a:schemeClr>
              </a:solidFill>
              <a:latin typeface="Nyala" panose="02000504070300020003" pitchFamily="2" charset="0"/>
            </a:endParaRPr>
          </a:p>
        </p:txBody>
      </p:sp>
    </p:spTree>
    <p:extLst>
      <p:ext uri="{BB962C8B-B14F-4D97-AF65-F5344CB8AC3E}">
        <p14:creationId xmlns:p14="http://schemas.microsoft.com/office/powerpoint/2010/main" val="7426381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001000" cy="5638800"/>
          </a:xfrm>
        </p:spPr>
        <p:txBody>
          <a:bodyPr/>
          <a:lstStyle/>
          <a:p>
            <a:pPr marL="0" indent="0">
              <a:buNone/>
            </a:pPr>
            <a:r>
              <a:rPr lang="en-US" dirty="0" smtClean="0">
                <a:solidFill>
                  <a:schemeClr val="bg1">
                    <a:lumMod val="65000"/>
                  </a:schemeClr>
                </a:solidFill>
                <a:latin typeface="Arial" pitchFamily="34" charset="0"/>
                <a:cs typeface="Arial" pitchFamily="34" charset="0"/>
              </a:rPr>
              <a:t>Leviticus 23:34-36</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kern="1200" dirty="0">
                <a:solidFill>
                  <a:schemeClr val="bg1"/>
                </a:solidFill>
                <a:latin typeface="Arial" panose="020B0604020202020204" pitchFamily="34" charset="0"/>
                <a:cs typeface="Arial" panose="020B0604020202020204" pitchFamily="34" charset="0"/>
              </a:rPr>
              <a:t>On the fifteenth day of this seventh month and </a:t>
            </a:r>
            <a:r>
              <a:rPr lang="en-US" kern="1200" dirty="0">
                <a:solidFill>
                  <a:srgbClr val="F89378"/>
                </a:solidFill>
                <a:latin typeface="Arial" panose="020B0604020202020204" pitchFamily="34" charset="0"/>
                <a:cs typeface="Arial" panose="020B0604020202020204" pitchFamily="34" charset="0"/>
              </a:rPr>
              <a:t>for seven days </a:t>
            </a:r>
            <a:r>
              <a:rPr lang="en-US" kern="1200" dirty="0">
                <a:solidFill>
                  <a:schemeClr val="bg1"/>
                </a:solidFill>
                <a:latin typeface="Arial" panose="020B0604020202020204" pitchFamily="34" charset="0"/>
                <a:cs typeface="Arial" panose="020B0604020202020204" pitchFamily="34" charset="0"/>
              </a:rPr>
              <a:t>is the Feast of Booths to YHWH.  </a:t>
            </a:r>
            <a:r>
              <a:rPr lang="en-US" kern="1200" dirty="0" smtClean="0">
                <a:solidFill>
                  <a:schemeClr val="bg1"/>
                </a:solidFill>
                <a:latin typeface="Arial" panose="020B0604020202020204" pitchFamily="34" charset="0"/>
                <a:cs typeface="Arial" panose="020B0604020202020204" pitchFamily="34" charset="0"/>
              </a:rPr>
              <a:t>On </a:t>
            </a:r>
            <a:r>
              <a:rPr lang="en-US" kern="1200" dirty="0">
                <a:solidFill>
                  <a:schemeClr val="bg1"/>
                </a:solidFill>
                <a:latin typeface="Arial" panose="020B0604020202020204" pitchFamily="34" charset="0"/>
                <a:cs typeface="Arial" panose="020B0604020202020204" pitchFamily="34" charset="0"/>
              </a:rPr>
              <a:t>the first day shall be a holy convocation; you shall not do any ordinary work.  </a:t>
            </a:r>
            <a:r>
              <a:rPr lang="en-US" kern="1200" dirty="0" smtClean="0">
                <a:solidFill>
                  <a:srgbClr val="F89378"/>
                </a:solidFill>
                <a:latin typeface="Arial" panose="020B0604020202020204" pitchFamily="34" charset="0"/>
                <a:cs typeface="Arial" panose="020B0604020202020204" pitchFamily="34" charset="0"/>
              </a:rPr>
              <a:t>For </a:t>
            </a:r>
            <a:r>
              <a:rPr lang="en-US" kern="1200" dirty="0">
                <a:solidFill>
                  <a:srgbClr val="F89378"/>
                </a:solidFill>
                <a:latin typeface="Arial" panose="020B0604020202020204" pitchFamily="34" charset="0"/>
                <a:cs typeface="Arial" panose="020B0604020202020204" pitchFamily="34" charset="0"/>
              </a:rPr>
              <a:t>seven days </a:t>
            </a:r>
            <a:r>
              <a:rPr lang="en-US" kern="1200" dirty="0">
                <a:solidFill>
                  <a:schemeClr val="bg1"/>
                </a:solidFill>
                <a:latin typeface="Arial" panose="020B0604020202020204" pitchFamily="34" charset="0"/>
                <a:cs typeface="Arial" panose="020B0604020202020204" pitchFamily="34" charset="0"/>
              </a:rPr>
              <a:t>you shall present food offerings to YHWH. </a:t>
            </a:r>
            <a:r>
              <a:rPr lang="en-US" kern="1200" dirty="0" smtClean="0">
                <a:solidFill>
                  <a:srgbClr val="F89378"/>
                </a:solidFill>
                <a:latin typeface="Arial" panose="020B0604020202020204" pitchFamily="34" charset="0"/>
                <a:cs typeface="Arial" panose="020B0604020202020204" pitchFamily="34" charset="0"/>
              </a:rPr>
              <a:t>On </a:t>
            </a:r>
            <a:r>
              <a:rPr lang="en-US" kern="1200" dirty="0">
                <a:solidFill>
                  <a:srgbClr val="F89378"/>
                </a:solidFill>
                <a:latin typeface="Arial" panose="020B0604020202020204" pitchFamily="34" charset="0"/>
                <a:cs typeface="Arial" panose="020B0604020202020204" pitchFamily="34" charset="0"/>
              </a:rPr>
              <a:t>the </a:t>
            </a:r>
            <a:r>
              <a:rPr lang="en-US" kern="1200" dirty="0">
                <a:solidFill>
                  <a:schemeClr val="accent6">
                    <a:lumMod val="60000"/>
                    <a:lumOff val="40000"/>
                  </a:schemeClr>
                </a:solidFill>
                <a:latin typeface="Arial" panose="020B0604020202020204" pitchFamily="34" charset="0"/>
                <a:cs typeface="Arial" panose="020B0604020202020204" pitchFamily="34" charset="0"/>
              </a:rPr>
              <a:t>eighth day </a:t>
            </a:r>
            <a:r>
              <a:rPr lang="en-US" kern="1200" dirty="0">
                <a:solidFill>
                  <a:schemeClr val="bg1"/>
                </a:solidFill>
                <a:latin typeface="Arial" panose="020B0604020202020204" pitchFamily="34" charset="0"/>
                <a:cs typeface="Arial" panose="020B0604020202020204" pitchFamily="34" charset="0"/>
              </a:rPr>
              <a:t>you shall hold a holy convocation and present a food offering to YHWH. It is a solemn assembly; you shall not do any ordinary work. </a:t>
            </a:r>
            <a:endParaRPr lang="en-US" kern="1200" dirty="0">
              <a:solidFill>
                <a:srgbClr val="F893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602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6096000"/>
          </a:xfrm>
        </p:spPr>
        <p:txBody>
          <a:bodyPr/>
          <a:lstStyle/>
          <a:p>
            <a:pPr marL="0" indent="0">
              <a:buNone/>
            </a:pPr>
            <a:r>
              <a:rPr lang="en-US" dirty="0" smtClean="0">
                <a:solidFill>
                  <a:schemeClr val="bg1">
                    <a:lumMod val="65000"/>
                  </a:schemeClr>
                </a:solidFill>
                <a:latin typeface="Arial" pitchFamily="34" charset="0"/>
                <a:cs typeface="Arial" pitchFamily="34" charset="0"/>
              </a:rPr>
              <a:t>Leviticus </a:t>
            </a:r>
            <a:r>
              <a:rPr lang="en-US" dirty="0" smtClean="0">
                <a:solidFill>
                  <a:schemeClr val="bg1">
                    <a:lumMod val="65000"/>
                  </a:schemeClr>
                </a:solidFill>
                <a:latin typeface="Arial" pitchFamily="34" charset="0"/>
                <a:cs typeface="Arial" pitchFamily="34" charset="0"/>
              </a:rPr>
              <a:t>23:39-41</a:t>
            </a:r>
            <a:br>
              <a:rPr lang="en-US" dirty="0" smtClean="0">
                <a:solidFill>
                  <a:schemeClr val="bg1">
                    <a:lumMod val="65000"/>
                  </a:schemeClr>
                </a:solidFill>
                <a:latin typeface="Arial" pitchFamily="34" charset="0"/>
                <a:cs typeface="Arial" pitchFamily="34" charset="0"/>
              </a:rPr>
            </a:br>
            <a:r>
              <a:rPr lang="en-US" kern="1200" dirty="0" smtClean="0">
                <a:solidFill>
                  <a:schemeClr val="bg1"/>
                </a:solidFill>
                <a:latin typeface="Arial" panose="020B0604020202020204" pitchFamily="34" charset="0"/>
                <a:cs typeface="Arial" panose="020B0604020202020204" pitchFamily="34" charset="0"/>
              </a:rPr>
              <a:t>On </a:t>
            </a:r>
            <a:r>
              <a:rPr lang="en-US" kern="1200" dirty="0">
                <a:solidFill>
                  <a:schemeClr val="bg1"/>
                </a:solidFill>
                <a:latin typeface="Arial" panose="020B0604020202020204" pitchFamily="34" charset="0"/>
                <a:cs typeface="Arial" panose="020B0604020202020204" pitchFamily="34" charset="0"/>
              </a:rPr>
              <a:t>the fifteenth day of the </a:t>
            </a:r>
            <a:r>
              <a:rPr lang="en-US" kern="1200" dirty="0">
                <a:solidFill>
                  <a:srgbClr val="FF9966"/>
                </a:solidFill>
                <a:latin typeface="Arial" panose="020B0604020202020204" pitchFamily="34" charset="0"/>
                <a:cs typeface="Arial" panose="020B0604020202020204" pitchFamily="34" charset="0"/>
              </a:rPr>
              <a:t>seventh</a:t>
            </a:r>
            <a:r>
              <a:rPr lang="en-US" kern="1200" dirty="0">
                <a:solidFill>
                  <a:schemeClr val="bg1"/>
                </a:solidFill>
                <a:latin typeface="Arial" panose="020B0604020202020204" pitchFamily="34" charset="0"/>
                <a:cs typeface="Arial" panose="020B0604020202020204" pitchFamily="34" charset="0"/>
              </a:rPr>
              <a:t> month, when you have gathered in the produce of the land, you shall celebrate the feast of YHWH </a:t>
            </a:r>
            <a:r>
              <a:rPr lang="en-US" kern="1200" dirty="0">
                <a:solidFill>
                  <a:srgbClr val="FF9966"/>
                </a:solidFill>
                <a:latin typeface="Arial" panose="020B0604020202020204" pitchFamily="34" charset="0"/>
                <a:cs typeface="Arial" panose="020B0604020202020204" pitchFamily="34" charset="0"/>
              </a:rPr>
              <a:t>seven</a:t>
            </a:r>
            <a:r>
              <a:rPr lang="en-US" kern="1200" dirty="0">
                <a:solidFill>
                  <a:schemeClr val="bg1"/>
                </a:solidFill>
                <a:latin typeface="Arial" panose="020B0604020202020204" pitchFamily="34" charset="0"/>
                <a:cs typeface="Arial" panose="020B0604020202020204" pitchFamily="34" charset="0"/>
              </a:rPr>
              <a:t> days. On the </a:t>
            </a:r>
            <a:r>
              <a:rPr lang="en-US" kern="1200" dirty="0">
                <a:solidFill>
                  <a:schemeClr val="accent2">
                    <a:lumMod val="60000"/>
                    <a:lumOff val="40000"/>
                  </a:schemeClr>
                </a:solidFill>
                <a:latin typeface="Arial" panose="020B0604020202020204" pitchFamily="34" charset="0"/>
                <a:cs typeface="Arial" panose="020B0604020202020204" pitchFamily="34" charset="0"/>
              </a:rPr>
              <a:t>first day </a:t>
            </a:r>
            <a:r>
              <a:rPr lang="en-US" kern="1200" dirty="0">
                <a:solidFill>
                  <a:schemeClr val="bg1"/>
                </a:solidFill>
                <a:latin typeface="Arial" panose="020B0604020202020204" pitchFamily="34" charset="0"/>
                <a:cs typeface="Arial" panose="020B0604020202020204" pitchFamily="34" charset="0"/>
              </a:rPr>
              <a:t>shall be a solemn rest, and on the </a:t>
            </a:r>
            <a:r>
              <a:rPr lang="en-US" kern="1200" dirty="0">
                <a:solidFill>
                  <a:schemeClr val="accent2">
                    <a:lumMod val="60000"/>
                    <a:lumOff val="40000"/>
                  </a:schemeClr>
                </a:solidFill>
                <a:latin typeface="Arial" panose="020B0604020202020204" pitchFamily="34" charset="0"/>
                <a:cs typeface="Arial" panose="020B0604020202020204" pitchFamily="34" charset="0"/>
              </a:rPr>
              <a:t>eighth day </a:t>
            </a:r>
            <a:r>
              <a:rPr lang="en-US" kern="1200" dirty="0">
                <a:solidFill>
                  <a:schemeClr val="bg1"/>
                </a:solidFill>
                <a:latin typeface="Arial" panose="020B0604020202020204" pitchFamily="34" charset="0"/>
                <a:cs typeface="Arial" panose="020B0604020202020204" pitchFamily="34" charset="0"/>
              </a:rPr>
              <a:t>shall be a solemn rest.  And you shall take on the first day the fruit of splendid trees, branches of palm trees and boughs of leafy trees and willows of the brook, and you shall rejoice before YHWH your God </a:t>
            </a:r>
            <a:r>
              <a:rPr lang="en-US" kern="1200" dirty="0">
                <a:solidFill>
                  <a:srgbClr val="FF9966"/>
                </a:solidFill>
                <a:latin typeface="Arial" panose="020B0604020202020204" pitchFamily="34" charset="0"/>
                <a:cs typeface="Arial" panose="020B0604020202020204" pitchFamily="34" charset="0"/>
              </a:rPr>
              <a:t>seven</a:t>
            </a:r>
            <a:r>
              <a:rPr lang="en-US" kern="1200" dirty="0">
                <a:solidFill>
                  <a:schemeClr val="bg1"/>
                </a:solidFill>
                <a:latin typeface="Arial" panose="020B0604020202020204" pitchFamily="34" charset="0"/>
                <a:cs typeface="Arial" panose="020B0604020202020204" pitchFamily="34" charset="0"/>
              </a:rPr>
              <a:t> days. </a:t>
            </a:r>
          </a:p>
        </p:txBody>
      </p:sp>
    </p:spTree>
    <p:extLst>
      <p:ext uri="{BB962C8B-B14F-4D97-AF65-F5344CB8AC3E}">
        <p14:creationId xmlns:p14="http://schemas.microsoft.com/office/powerpoint/2010/main" val="121160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6096000"/>
          </a:xfrm>
        </p:spPr>
        <p:txBody>
          <a:bodyPr/>
          <a:lstStyle/>
          <a:p>
            <a:pPr marL="0" indent="0">
              <a:buNone/>
            </a:pPr>
            <a:r>
              <a:rPr lang="en-US" dirty="0" smtClean="0">
                <a:solidFill>
                  <a:schemeClr val="bg1">
                    <a:lumMod val="65000"/>
                  </a:schemeClr>
                </a:solidFill>
                <a:latin typeface="Arial" pitchFamily="34" charset="0"/>
                <a:cs typeface="Arial" pitchFamily="34" charset="0"/>
              </a:rPr>
              <a:t>Leviticus </a:t>
            </a:r>
            <a:r>
              <a:rPr lang="en-US" dirty="0" smtClean="0">
                <a:solidFill>
                  <a:schemeClr val="bg1">
                    <a:lumMod val="65000"/>
                  </a:schemeClr>
                </a:solidFill>
                <a:latin typeface="Arial" pitchFamily="34" charset="0"/>
                <a:cs typeface="Arial" pitchFamily="34" charset="0"/>
              </a:rPr>
              <a:t>23:42-43</a:t>
            </a:r>
            <a:br>
              <a:rPr lang="en-US" dirty="0" smtClean="0">
                <a:solidFill>
                  <a:schemeClr val="bg1">
                    <a:lumMod val="65000"/>
                  </a:schemeClr>
                </a:solidFill>
                <a:latin typeface="Arial" pitchFamily="34" charset="0"/>
                <a:cs typeface="Arial" pitchFamily="34" charset="0"/>
              </a:rPr>
            </a:br>
            <a:r>
              <a:rPr lang="en-US" kern="1200" dirty="0" smtClean="0">
                <a:solidFill>
                  <a:schemeClr val="bg1"/>
                </a:solidFill>
                <a:latin typeface="Arial" panose="020B0604020202020204" pitchFamily="34" charset="0"/>
                <a:cs typeface="Arial" panose="020B0604020202020204" pitchFamily="34" charset="0"/>
              </a:rPr>
              <a:t>You </a:t>
            </a:r>
            <a:r>
              <a:rPr lang="en-US" kern="1200" dirty="0">
                <a:solidFill>
                  <a:schemeClr val="bg1"/>
                </a:solidFill>
                <a:latin typeface="Arial" panose="020B0604020202020204" pitchFamily="34" charset="0"/>
                <a:cs typeface="Arial" panose="020B0604020202020204" pitchFamily="34" charset="0"/>
              </a:rPr>
              <a:t>shall celebrate it as a feast to YHWH for seven days in the year. It is a statute forever throughout your generations; you shall celebrate it in the seventh month. </a:t>
            </a:r>
            <a:r>
              <a:rPr lang="en-US" kern="1200" dirty="0">
                <a:solidFill>
                  <a:srgbClr val="FF9966"/>
                </a:solidFill>
                <a:latin typeface="Arial" panose="020B0604020202020204" pitchFamily="34" charset="0"/>
                <a:cs typeface="Arial" panose="020B0604020202020204" pitchFamily="34" charset="0"/>
              </a:rPr>
              <a:t>You shall dwell in booths for seven days.</a:t>
            </a:r>
            <a:r>
              <a:rPr lang="en-US" kern="1200" dirty="0">
                <a:solidFill>
                  <a:schemeClr val="bg1"/>
                </a:solidFill>
                <a:latin typeface="Arial" panose="020B0604020202020204" pitchFamily="34" charset="0"/>
                <a:cs typeface="Arial" panose="020B0604020202020204" pitchFamily="34" charset="0"/>
              </a:rPr>
              <a:t> All native Israelites shall dwell in booths, that your generations may know that I made the people of Israel dwell in booths when I brought them out of the land of Egypt: </a:t>
            </a:r>
            <a:r>
              <a:rPr lang="en-US" kern="1200" dirty="0" smtClean="0">
                <a:solidFill>
                  <a:schemeClr val="bg1"/>
                </a:solidFill>
                <a:latin typeface="Arial" panose="020B0604020202020204" pitchFamily="34" charset="0"/>
                <a:cs typeface="Arial" panose="020B0604020202020204" pitchFamily="34" charset="0"/>
              </a:rPr>
              <a:t/>
            </a:r>
            <a:br>
              <a:rPr lang="en-US" kern="1200" dirty="0" smtClean="0">
                <a:solidFill>
                  <a:schemeClr val="bg1"/>
                </a:solidFill>
                <a:latin typeface="Arial" panose="020B0604020202020204" pitchFamily="34" charset="0"/>
                <a:cs typeface="Arial" panose="020B0604020202020204" pitchFamily="34" charset="0"/>
              </a:rPr>
            </a:br>
            <a:r>
              <a:rPr lang="en-US" kern="1200" dirty="0" smtClean="0">
                <a:solidFill>
                  <a:schemeClr val="bg1"/>
                </a:solidFill>
                <a:latin typeface="Arial" panose="020B0604020202020204" pitchFamily="34" charset="0"/>
                <a:cs typeface="Arial" panose="020B0604020202020204" pitchFamily="34" charset="0"/>
              </a:rPr>
              <a:t>I </a:t>
            </a:r>
            <a:r>
              <a:rPr lang="en-US" kern="1200" dirty="0">
                <a:solidFill>
                  <a:schemeClr val="bg1"/>
                </a:solidFill>
                <a:latin typeface="Arial" panose="020B0604020202020204" pitchFamily="34" charset="0"/>
                <a:cs typeface="Arial" panose="020B0604020202020204" pitchFamily="34" charset="0"/>
              </a:rPr>
              <a:t>am YHWH your </a:t>
            </a:r>
            <a:r>
              <a:rPr lang="en-US" kern="1200" dirty="0" smtClean="0">
                <a:solidFill>
                  <a:schemeClr val="bg1"/>
                </a:solidFill>
                <a:latin typeface="Arial" panose="020B0604020202020204" pitchFamily="34" charset="0"/>
                <a:cs typeface="Arial" panose="020B0604020202020204" pitchFamily="34" charset="0"/>
              </a:rPr>
              <a:t>God</a:t>
            </a:r>
            <a:r>
              <a:rPr lang="en-US" kern="1200" dirty="0" smtClean="0">
                <a:solidFill>
                  <a:schemeClr val="bg1"/>
                </a:solidFill>
                <a:latin typeface="Calibri"/>
              </a:rPr>
              <a:t>. </a:t>
            </a:r>
            <a:endParaRPr lang="en-US" kern="1200" dirty="0">
              <a:solidFill>
                <a:schemeClr val="bg1"/>
              </a:solidFill>
              <a:latin typeface="Calibri"/>
            </a:endParaRPr>
          </a:p>
        </p:txBody>
      </p:sp>
    </p:spTree>
    <p:extLst>
      <p:ext uri="{BB962C8B-B14F-4D97-AF65-F5344CB8AC3E}">
        <p14:creationId xmlns:p14="http://schemas.microsoft.com/office/powerpoint/2010/main" val="293751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458200" cy="3124200"/>
          </a:xfrm>
        </p:spPr>
        <p:txBody>
          <a:bodyPr/>
          <a:lstStyle/>
          <a:p>
            <a:pPr marL="0" indent="0">
              <a:buNone/>
            </a:pPr>
            <a:r>
              <a:rPr lang="en-US" dirty="0">
                <a:solidFill>
                  <a:schemeClr val="bg1">
                    <a:lumMod val="65000"/>
                  </a:schemeClr>
                </a:solidFill>
                <a:latin typeface="Arial" pitchFamily="34" charset="0"/>
                <a:cs typeface="Arial" pitchFamily="34" charset="0"/>
              </a:rPr>
              <a:t>Leviticus 23:1–2 </a:t>
            </a:r>
            <a:r>
              <a:rPr lang="en-US" i="1" dirty="0">
                <a:solidFill>
                  <a:schemeClr val="bg1"/>
                </a:solidFill>
                <a:latin typeface="Arial" pitchFamily="34" charset="0"/>
                <a:cs typeface="Arial" pitchFamily="34" charset="0"/>
              </a:rPr>
              <a:t/>
            </a:r>
            <a:br>
              <a:rPr lang="en-US" i="1" dirty="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YHWH</a:t>
            </a:r>
            <a:r>
              <a:rPr lang="en-US" dirty="0" smtClean="0">
                <a:solidFill>
                  <a:srgbClr val="F89378"/>
                </a:solidFill>
                <a:latin typeface="Arial" pitchFamily="34" charset="0"/>
                <a:cs typeface="Arial" pitchFamily="34" charset="0"/>
              </a:rPr>
              <a:t> </a:t>
            </a:r>
            <a:r>
              <a:rPr lang="en-US" dirty="0" smtClean="0">
                <a:solidFill>
                  <a:schemeClr val="bg1"/>
                </a:solidFill>
                <a:latin typeface="Arial" pitchFamily="34" charset="0"/>
                <a:cs typeface="Arial" pitchFamily="34" charset="0"/>
              </a:rPr>
              <a:t>spoke </a:t>
            </a:r>
            <a:r>
              <a:rPr lang="en-US" dirty="0">
                <a:solidFill>
                  <a:schemeClr val="bg1"/>
                </a:solidFill>
                <a:latin typeface="Arial" pitchFamily="34" charset="0"/>
                <a:cs typeface="Arial" pitchFamily="34" charset="0"/>
              </a:rPr>
              <a:t>to Moses, saying, “Speak to the </a:t>
            </a:r>
            <a:r>
              <a:rPr lang="en-US" dirty="0">
                <a:solidFill>
                  <a:schemeClr val="accent3"/>
                </a:solidFill>
                <a:latin typeface="Arial" pitchFamily="34" charset="0"/>
                <a:cs typeface="Arial" pitchFamily="34" charset="0"/>
              </a:rPr>
              <a:t>people of Israel and say to them, These are the appointed feasts of </a:t>
            </a:r>
            <a:r>
              <a:rPr lang="en-US" dirty="0" smtClean="0">
                <a:solidFill>
                  <a:schemeClr val="accent3"/>
                </a:solidFill>
                <a:latin typeface="Arial" pitchFamily="34" charset="0"/>
                <a:cs typeface="Arial" pitchFamily="34" charset="0"/>
              </a:rPr>
              <a:t>YHWH that </a:t>
            </a:r>
            <a:r>
              <a:rPr lang="en-US" dirty="0">
                <a:solidFill>
                  <a:schemeClr val="accent3"/>
                </a:solidFill>
                <a:latin typeface="Arial" pitchFamily="34" charset="0"/>
                <a:cs typeface="Arial" pitchFamily="34" charset="0"/>
              </a:rPr>
              <a:t>you shall proclaim as </a:t>
            </a:r>
            <a:r>
              <a:rPr lang="en-US" dirty="0">
                <a:solidFill>
                  <a:srgbClr val="F89378"/>
                </a:solidFill>
                <a:latin typeface="Arial" pitchFamily="34" charset="0"/>
                <a:cs typeface="Arial" pitchFamily="34" charset="0"/>
              </a:rPr>
              <a:t>holy</a:t>
            </a:r>
            <a:r>
              <a:rPr lang="en-US" dirty="0">
                <a:solidFill>
                  <a:schemeClr val="accent2">
                    <a:lumMod val="60000"/>
                    <a:lumOff val="40000"/>
                  </a:schemeClr>
                </a:solidFill>
                <a:latin typeface="Arial" pitchFamily="34" charset="0"/>
                <a:cs typeface="Arial" pitchFamily="34" charset="0"/>
              </a:rPr>
              <a:t> convocations</a:t>
            </a:r>
            <a:r>
              <a:rPr lang="en-US" dirty="0">
                <a:solidFill>
                  <a:schemeClr val="accent3"/>
                </a:solidFill>
                <a:latin typeface="Arial" pitchFamily="34" charset="0"/>
                <a:cs typeface="Arial" pitchFamily="34" charset="0"/>
              </a:rPr>
              <a:t>; they are my appointed </a:t>
            </a:r>
            <a:r>
              <a:rPr lang="en-US" dirty="0" smtClean="0">
                <a:solidFill>
                  <a:schemeClr val="accent3"/>
                </a:solidFill>
                <a:latin typeface="Arial" pitchFamily="34" charset="0"/>
                <a:cs typeface="Arial" pitchFamily="34" charset="0"/>
              </a:rPr>
              <a:t>feasts.”</a:t>
            </a:r>
            <a:r>
              <a:rPr lang="en-US" dirty="0" smtClean="0">
                <a:solidFill>
                  <a:schemeClr val="accent3"/>
                </a:solidFill>
              </a:rPr>
              <a:t>. </a:t>
            </a:r>
            <a:endParaRPr lang="en-US" dirty="0">
              <a:solidFill>
                <a:schemeClr val="accent3"/>
              </a:solidFill>
            </a:endParaRPr>
          </a:p>
          <a:p>
            <a:pPr marL="0" indent="0">
              <a:buNone/>
            </a:pPr>
            <a:endParaRPr lang="en-US" dirty="0"/>
          </a:p>
        </p:txBody>
      </p:sp>
      <p:sp>
        <p:nvSpPr>
          <p:cNvPr id="4" name="Content Placeholder 2"/>
          <p:cNvSpPr txBox="1">
            <a:spLocks/>
          </p:cNvSpPr>
          <p:nvPr/>
        </p:nvSpPr>
        <p:spPr bwMode="auto">
          <a:xfrm>
            <a:off x="990600" y="4406536"/>
            <a:ext cx="7696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rgbClr val="F89378"/>
                </a:solidFill>
                <a:latin typeface="Arial" pitchFamily="34" charset="0"/>
                <a:cs typeface="Arial" pitchFamily="34" charset="0"/>
              </a:rPr>
              <a:t>holy</a:t>
            </a:r>
            <a:r>
              <a:rPr lang="en-US" dirty="0" smtClean="0">
                <a:solidFill>
                  <a:schemeClr val="accent2">
                    <a:lumMod val="60000"/>
                    <a:lumOff val="40000"/>
                  </a:schemeClr>
                </a:solidFill>
                <a:latin typeface="Arial" pitchFamily="34" charset="0"/>
                <a:cs typeface="Arial" pitchFamily="34" charset="0"/>
              </a:rPr>
              <a:t> </a:t>
            </a:r>
            <a:r>
              <a:rPr lang="en-US" dirty="0" smtClean="0">
                <a:solidFill>
                  <a:schemeClr val="accent3"/>
                </a:solidFill>
                <a:latin typeface="Arial" pitchFamily="34" charset="0"/>
                <a:cs typeface="Arial" pitchFamily="34" charset="0"/>
              </a:rPr>
              <a:t>= set apart </a:t>
            </a:r>
            <a:endParaRPr lang="en-US" dirty="0" smtClean="0">
              <a:solidFill>
                <a:srgbClr val="F89378"/>
              </a:solidFill>
              <a:latin typeface="Arial" pitchFamily="34" charset="0"/>
              <a:cs typeface="Arial" pitchFamily="34" charset="0"/>
            </a:endParaRPr>
          </a:p>
        </p:txBody>
      </p:sp>
      <p:sp>
        <p:nvSpPr>
          <p:cNvPr id="6" name="Content Placeholder 2"/>
          <p:cNvSpPr txBox="1">
            <a:spLocks/>
          </p:cNvSpPr>
          <p:nvPr/>
        </p:nvSpPr>
        <p:spPr bwMode="auto">
          <a:xfrm>
            <a:off x="990600" y="3657600"/>
            <a:ext cx="7696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accent2">
                    <a:lumMod val="60000"/>
                    <a:lumOff val="40000"/>
                  </a:schemeClr>
                </a:solidFill>
                <a:latin typeface="Arial" pitchFamily="34" charset="0"/>
                <a:cs typeface="Arial" pitchFamily="34" charset="0"/>
              </a:rPr>
              <a:t>convocation </a:t>
            </a:r>
            <a:r>
              <a:rPr lang="en-US" dirty="0" smtClean="0">
                <a:solidFill>
                  <a:schemeClr val="accent3"/>
                </a:solidFill>
                <a:latin typeface="Arial" pitchFamily="34" charset="0"/>
                <a:cs typeface="Arial" pitchFamily="34" charset="0"/>
              </a:rPr>
              <a:t>= assembly, gathering</a:t>
            </a:r>
            <a:r>
              <a:rPr lang="en-US" dirty="0" smtClean="0">
                <a:solidFill>
                  <a:srgbClr val="F89378"/>
                </a:solidFill>
                <a:latin typeface="Arial" pitchFamily="34" charset="0"/>
                <a:cs typeface="Arial" pitchFamily="34" charset="0"/>
              </a:rPr>
              <a:t> </a:t>
            </a:r>
          </a:p>
        </p:txBody>
      </p:sp>
    </p:spTree>
    <p:extLst>
      <p:ext uri="{BB962C8B-B14F-4D97-AF65-F5344CB8AC3E}">
        <p14:creationId xmlns:p14="http://schemas.microsoft.com/office/powerpoint/2010/main" val="87063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19200"/>
            <a:ext cx="7696200" cy="4876800"/>
          </a:xfrm>
        </p:spPr>
        <p:txBody>
          <a:bodyPr/>
          <a:lstStyle/>
          <a:p>
            <a:pPr marL="0" indent="0">
              <a:buNone/>
            </a:pPr>
            <a:r>
              <a:rPr lang="en-US" dirty="0" smtClean="0">
                <a:solidFill>
                  <a:srgbClr val="F89378"/>
                </a:solidFill>
                <a:latin typeface="Arial" panose="020B0604020202020204" pitchFamily="34" charset="0"/>
                <a:cs typeface="Arial" panose="020B0604020202020204" pitchFamily="34" charset="0"/>
              </a:rPr>
              <a:t>Sukkah</a:t>
            </a:r>
            <a:r>
              <a:rPr lang="en-US" dirty="0" smtClean="0">
                <a:solidFill>
                  <a:schemeClr val="bg1"/>
                </a:solidFill>
                <a:latin typeface="Arial" panose="020B0604020202020204" pitchFamily="34" charset="0"/>
                <a:cs typeface="Arial" panose="020B0604020202020204" pitchFamily="34" charset="0"/>
              </a:rPr>
              <a:t> – singular        </a:t>
            </a:r>
            <a:r>
              <a:rPr lang="en-US" dirty="0" smtClean="0">
                <a:solidFill>
                  <a:srgbClr val="F89378"/>
                </a:solidFill>
                <a:latin typeface="Arial" panose="020B0604020202020204" pitchFamily="34" charset="0"/>
                <a:cs typeface="Arial" panose="020B0604020202020204" pitchFamily="34" charset="0"/>
              </a:rPr>
              <a:t>Sukkot </a:t>
            </a:r>
            <a:r>
              <a:rPr lang="en-US" dirty="0" smtClean="0">
                <a:solidFill>
                  <a:schemeClr val="bg1"/>
                </a:solidFill>
                <a:latin typeface="Arial" panose="020B0604020202020204" pitchFamily="34" charset="0"/>
                <a:cs typeface="Arial" panose="020B0604020202020204" pitchFamily="34" charset="0"/>
              </a:rPr>
              <a:t>– plural</a:t>
            </a:r>
            <a:endParaRPr lang="en-US" dirty="0" smtClean="0">
              <a:solidFill>
                <a:srgbClr val="F89378"/>
              </a:solidFill>
              <a:latin typeface="Arial" panose="020B0604020202020204" pitchFamily="34" charset="0"/>
              <a:cs typeface="Arial" panose="020B0604020202020204" pitchFamily="34" charset="0"/>
            </a:endParaRPr>
          </a:p>
          <a:p>
            <a:pPr marL="0" indent="0">
              <a:buNone/>
            </a:pPr>
            <a:endParaRPr lang="en-US" dirty="0">
              <a:solidFill>
                <a:schemeClr val="bg1"/>
              </a:solidFill>
              <a:latin typeface="Arial" panose="020B0604020202020204" pitchFamily="34" charset="0"/>
              <a:cs typeface="Arial" panose="020B0604020202020204" pitchFamily="34" charset="0"/>
            </a:endParaRPr>
          </a:p>
          <a:p>
            <a:pPr marL="0" indent="0">
              <a:buNone/>
            </a:pPr>
            <a:r>
              <a:rPr lang="en-US" dirty="0" smtClean="0">
                <a:solidFill>
                  <a:schemeClr val="accent2">
                    <a:lumMod val="60000"/>
                    <a:lumOff val="40000"/>
                  </a:schemeClr>
                </a:solidFill>
                <a:latin typeface="Arial" panose="020B0604020202020204" pitchFamily="34" charset="0"/>
                <a:cs typeface="Arial" panose="020B0604020202020204" pitchFamily="34" charset="0"/>
              </a:rPr>
              <a:t>Noun: </a:t>
            </a:r>
            <a:r>
              <a:rPr lang="en-US" dirty="0" smtClean="0">
                <a:solidFill>
                  <a:schemeClr val="bg1"/>
                </a:solidFill>
                <a:latin typeface="Arial" panose="020B0604020202020204" pitchFamily="34" charset="0"/>
                <a:cs typeface="Arial" panose="020B0604020202020204" pitchFamily="34" charset="0"/>
              </a:rPr>
              <a:t>“temporary dwelling,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 like a tent, lean-to, shack, shelter, cave”</a:t>
            </a:r>
          </a:p>
          <a:p>
            <a:pPr marL="0" indent="0">
              <a:buNone/>
            </a:pPr>
            <a:endParaRPr lang="en-US" dirty="0" smtClean="0">
              <a:solidFill>
                <a:schemeClr val="bg1"/>
              </a:solidFill>
              <a:latin typeface="Arial" panose="020B0604020202020204" pitchFamily="34" charset="0"/>
              <a:cs typeface="Arial" panose="020B0604020202020204" pitchFamily="34" charset="0"/>
            </a:endParaRPr>
          </a:p>
          <a:p>
            <a:pPr marL="0" indent="0">
              <a:buNone/>
            </a:pPr>
            <a:r>
              <a:rPr lang="en-US" dirty="0" smtClean="0">
                <a:solidFill>
                  <a:schemeClr val="bg1"/>
                </a:solidFill>
                <a:latin typeface="Arial" panose="020B0604020202020204" pitchFamily="34" charset="0"/>
                <a:cs typeface="Arial" panose="020B0604020202020204" pitchFamily="34" charset="0"/>
              </a:rPr>
              <a:t>Feast of Tabernacles</a:t>
            </a:r>
            <a:r>
              <a:rPr lang="en-US" dirty="0">
                <a:solidFill>
                  <a:schemeClr val="bg1"/>
                </a:solidFill>
                <a:latin typeface="Arial" panose="020B0604020202020204" pitchFamily="34" charset="0"/>
                <a:cs typeface="Arial" panose="020B0604020202020204" pitchFamily="34" charset="0"/>
              </a:rPr>
              <a:t>, Booths, Shelters</a:t>
            </a:r>
            <a:endParaRPr lang="en-US" dirty="0">
              <a:solidFill>
                <a:srgbClr val="F89378"/>
              </a:solidFill>
              <a:latin typeface="Arial" panose="020B0604020202020204" pitchFamily="34" charset="0"/>
              <a:cs typeface="Arial" panose="020B0604020202020204" pitchFamily="34" charset="0"/>
            </a:endParaRPr>
          </a:p>
          <a:p>
            <a:pPr marL="0" indent="0">
              <a:buNone/>
            </a:pPr>
            <a:endParaRPr lang="en-US" dirty="0" smtClean="0">
              <a:solidFill>
                <a:schemeClr val="bg1"/>
              </a:solidFill>
              <a:latin typeface="Arial" panose="020B0604020202020204" pitchFamily="34" charset="0"/>
              <a:cs typeface="Arial" panose="020B0604020202020204" pitchFamily="34" charset="0"/>
            </a:endParaRPr>
          </a:p>
          <a:p>
            <a:pPr marL="0" indent="0">
              <a:buNone/>
            </a:pPr>
            <a:r>
              <a:rPr lang="en-US" dirty="0" smtClean="0">
                <a:solidFill>
                  <a:schemeClr val="accent2">
                    <a:lumMod val="60000"/>
                    <a:lumOff val="40000"/>
                  </a:schemeClr>
                </a:solidFill>
                <a:latin typeface="Arial" panose="020B0604020202020204" pitchFamily="34" charset="0"/>
                <a:cs typeface="Arial" panose="020B0604020202020204" pitchFamily="34" charset="0"/>
              </a:rPr>
              <a:t>Verb: </a:t>
            </a:r>
            <a:r>
              <a:rPr lang="en-US" dirty="0" smtClean="0">
                <a:solidFill>
                  <a:schemeClr val="bg1"/>
                </a:solidFill>
                <a:latin typeface="Arial" panose="020B0604020202020204" pitchFamily="34" charset="0"/>
                <a:cs typeface="Arial" panose="020B0604020202020204" pitchFamily="34" charset="0"/>
              </a:rPr>
              <a:t>“to dwell, to tabernacle”</a:t>
            </a:r>
          </a:p>
          <a:p>
            <a:pPr marL="0" indent="0">
              <a:buNone/>
            </a:pPr>
            <a:endParaRPr lang="en-US" dirty="0">
              <a:solidFill>
                <a:schemeClr val="bg1"/>
              </a:solidFill>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2133600" y="10886"/>
            <a:ext cx="45720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What is Sukkot?</a:t>
            </a:r>
            <a:endParaRPr lang="en-US" dirty="0">
              <a:solidFill>
                <a:srgbClr val="F893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042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09600" y="381000"/>
            <a:ext cx="7467600" cy="3570208"/>
          </a:xfrm>
          <a:prstGeom prst="rect">
            <a:avLst/>
          </a:prstGeom>
          <a:noFill/>
          <a:effectLst/>
        </p:spPr>
        <p:txBody>
          <a:bodyPr wrap="square" lIns="91440" tIns="45720" rIns="91440" bIns="45720">
            <a:spAutoFit/>
            <a:scene3d>
              <a:camera prst="orthographicFront"/>
              <a:lightRig rig="twoPt" dir="t"/>
            </a:scene3d>
            <a:sp3d extrusionH="57150" prstMaterial="plastic">
              <a:bevelT w="38100" h="38100"/>
              <a:bevelB w="82550" h="38100" prst="coolSlant"/>
            </a:sp3d>
          </a:bodyPr>
          <a:lstStyle/>
          <a:p>
            <a:pPr algn="ctr">
              <a:spcAft>
                <a:spcPts val="1200"/>
              </a:spcAft>
            </a:pPr>
            <a:r>
              <a:rPr lang="en-US" sz="7200" b="1" dirty="0" smtClean="0">
                <a:ln w="18415" cmpd="sng">
                  <a:solidFill>
                    <a:schemeClr val="bg2">
                      <a:lumMod val="75000"/>
                    </a:schemeClr>
                  </a:solidFill>
                  <a:prstDash val="solid"/>
                </a:ln>
                <a:gradFill>
                  <a:gsLst>
                    <a:gs pos="0">
                      <a:schemeClr val="bg2">
                        <a:lumMod val="20000"/>
                        <a:lumOff val="80000"/>
                      </a:schemeClr>
                    </a:gs>
                    <a:gs pos="100000">
                      <a:schemeClr val="accent3"/>
                    </a:gs>
                  </a:gsLst>
                  <a:lin ang="5400000" scaled="0"/>
                </a:gradFill>
                <a:effectLst>
                  <a:outerShdw blurRad="38100" dist="38100" dir="2700000" algn="tl">
                    <a:srgbClr val="000000">
                      <a:alpha val="43137"/>
                    </a:srgbClr>
                  </a:outerShdw>
                </a:effectLst>
                <a:latin typeface="Arial" pitchFamily="34" charset="0"/>
                <a:ea typeface="Aegean" pitchFamily="34" charset="0"/>
                <a:cs typeface="Arial" pitchFamily="34" charset="0"/>
              </a:rPr>
              <a:t>Sukkot</a:t>
            </a:r>
          </a:p>
          <a:p>
            <a:pPr algn="ctr"/>
            <a:r>
              <a:rPr lang="en-US" sz="4800" b="1" dirty="0" smtClean="0">
                <a:ln w="18415" cmpd="sng">
                  <a:solidFill>
                    <a:schemeClr val="bg2">
                      <a:lumMod val="75000"/>
                    </a:schemeClr>
                  </a:solidFill>
                  <a:prstDash val="solid"/>
                </a:ln>
                <a:solidFill>
                  <a:srgbClr val="FF9966"/>
                </a:solidFill>
                <a:latin typeface="Arial" pitchFamily="34" charset="0"/>
                <a:ea typeface="Aegean" pitchFamily="34" charset="0"/>
                <a:cs typeface="Arial" pitchFamily="34" charset="0"/>
              </a:rPr>
              <a:t>God’s PRESENCE</a:t>
            </a:r>
          </a:p>
          <a:p>
            <a:pPr algn="ctr"/>
            <a:r>
              <a:rPr lang="en-US" sz="4800" b="1" dirty="0" smtClean="0">
                <a:ln w="18415" cmpd="sng">
                  <a:solidFill>
                    <a:schemeClr val="bg2">
                      <a:lumMod val="75000"/>
                    </a:schemeClr>
                  </a:solidFill>
                  <a:prstDash val="solid"/>
                </a:ln>
                <a:solidFill>
                  <a:srgbClr val="FF9966"/>
                </a:solidFill>
                <a:latin typeface="Arial" pitchFamily="34" charset="0"/>
                <a:ea typeface="Aegean" pitchFamily="34" charset="0"/>
                <a:cs typeface="Arial" pitchFamily="34" charset="0"/>
              </a:rPr>
              <a:t>and </a:t>
            </a:r>
          </a:p>
          <a:p>
            <a:pPr algn="ctr"/>
            <a:r>
              <a:rPr lang="en-US" sz="4800" b="1" dirty="0" smtClean="0">
                <a:ln w="18415" cmpd="sng">
                  <a:solidFill>
                    <a:schemeClr val="bg2">
                      <a:lumMod val="75000"/>
                    </a:schemeClr>
                  </a:solidFill>
                  <a:prstDash val="solid"/>
                </a:ln>
                <a:solidFill>
                  <a:srgbClr val="FF9966"/>
                </a:solidFill>
                <a:latin typeface="Arial" pitchFamily="34" charset="0"/>
                <a:ea typeface="Aegean" pitchFamily="34" charset="0"/>
                <a:cs typeface="Arial" pitchFamily="34" charset="0"/>
              </a:rPr>
              <a:t>God’s PROVISION</a:t>
            </a:r>
            <a:endParaRPr lang="en-US" sz="4400" b="1" dirty="0" smtClean="0">
              <a:ln w="18415" cmpd="sng">
                <a:solidFill>
                  <a:schemeClr val="bg2">
                    <a:lumMod val="75000"/>
                  </a:schemeClr>
                </a:solidFill>
                <a:prstDash val="solid"/>
              </a:ln>
              <a:solidFill>
                <a:srgbClr val="FF9966"/>
              </a:solidFill>
              <a:latin typeface="Arial" pitchFamily="34" charset="0"/>
              <a:ea typeface="Aegean" pitchFamily="34" charset="0"/>
              <a:cs typeface="Arial" pitchFamily="34" charset="0"/>
            </a:endParaRPr>
          </a:p>
        </p:txBody>
      </p:sp>
      <p:sp>
        <p:nvSpPr>
          <p:cNvPr id="3" name="Content Placeholder 2"/>
          <p:cNvSpPr txBox="1">
            <a:spLocks/>
          </p:cNvSpPr>
          <p:nvPr/>
        </p:nvSpPr>
        <p:spPr bwMode="auto">
          <a:xfrm>
            <a:off x="533400" y="4724400"/>
            <a:ext cx="3810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bg1"/>
                </a:solidFill>
                <a:latin typeface="Arial" pitchFamily="34" charset="0"/>
                <a:cs typeface="Arial" pitchFamily="34" charset="0"/>
              </a:rPr>
              <a:t>The 7</a:t>
            </a:r>
            <a:r>
              <a:rPr lang="en-US" baseline="30000" dirty="0" smtClean="0">
                <a:solidFill>
                  <a:schemeClr val="bg1"/>
                </a:solidFill>
                <a:latin typeface="Arial" pitchFamily="34" charset="0"/>
                <a:cs typeface="Arial" pitchFamily="34" charset="0"/>
              </a:rPr>
              <a:t>th</a:t>
            </a:r>
            <a:r>
              <a:rPr lang="en-US" dirty="0" smtClean="0">
                <a:solidFill>
                  <a:schemeClr val="bg1"/>
                </a:solidFill>
                <a:latin typeface="Arial" pitchFamily="34" charset="0"/>
                <a:cs typeface="Arial" pitchFamily="34" charset="0"/>
              </a:rPr>
              <a:t> and Last</a:t>
            </a:r>
          </a:p>
          <a:p>
            <a:pPr marL="0" indent="0" algn="ctr">
              <a:buFontTx/>
              <a:buNone/>
            </a:pPr>
            <a:r>
              <a:rPr lang="en-US" dirty="0" smtClean="0">
                <a:solidFill>
                  <a:schemeClr val="bg1"/>
                </a:solidFill>
                <a:latin typeface="Arial" pitchFamily="34" charset="0"/>
                <a:cs typeface="Arial" pitchFamily="34" charset="0"/>
              </a:rPr>
              <a:t>Appointed Time</a:t>
            </a:r>
          </a:p>
        </p:txBody>
      </p:sp>
    </p:spTree>
    <p:extLst>
      <p:ext uri="{BB962C8B-B14F-4D97-AF65-F5344CB8AC3E}">
        <p14:creationId xmlns:p14="http://schemas.microsoft.com/office/powerpoint/2010/main" val="221739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wdl\Documents\Epic Church\Sukkot 2014\Millenium\Western Wall at Sukkot2, df 1003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371108"/>
            <a:ext cx="13182600" cy="882763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bwMode="auto">
          <a:xfrm>
            <a:off x="76200" y="76200"/>
            <a:ext cx="7848600" cy="762000"/>
          </a:xfrm>
          <a:prstGeom prst="rect">
            <a:avLst/>
          </a:prstGeom>
          <a:solidFill>
            <a:schemeClr val="accent4">
              <a:lumMod val="50000"/>
              <a:lumOff val="50000"/>
              <a:alpha val="47000"/>
            </a:schemeClr>
          </a:solidFill>
          <a:ln>
            <a:noFill/>
          </a:ln>
          <a:effectLs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600" b="1" kern="0" dirty="0" smtClean="0">
                <a:solidFill>
                  <a:schemeClr val="accent4"/>
                </a:solidFill>
                <a:latin typeface="Arial" panose="020B0604020202020204" pitchFamily="34" charset="0"/>
                <a:cs typeface="Arial" panose="020B0604020202020204" pitchFamily="34" charset="0"/>
              </a:rPr>
              <a:t>The most joyous time of the year</a:t>
            </a:r>
            <a:endParaRPr lang="en-US" sz="3600" b="1" kern="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553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45720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His Presence</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1676400"/>
            <a:ext cx="8001000" cy="3657600"/>
          </a:xfrm>
        </p:spPr>
        <p:txBody>
          <a:bodyPr/>
          <a:lstStyle/>
          <a:p>
            <a:r>
              <a:rPr lang="en-US" dirty="0" smtClean="0">
                <a:solidFill>
                  <a:schemeClr val="bg1"/>
                </a:solidFill>
                <a:latin typeface="Arial" panose="020B0604020202020204" pitchFamily="34" charset="0"/>
                <a:cs typeface="Arial" panose="020B0604020202020204" pitchFamily="34" charset="0"/>
              </a:rPr>
              <a:t>God dwelling with his people – desert</a:t>
            </a:r>
          </a:p>
          <a:p>
            <a:r>
              <a:rPr lang="en-US" dirty="0" smtClean="0">
                <a:solidFill>
                  <a:schemeClr val="bg1"/>
                </a:solidFill>
                <a:latin typeface="Arial" panose="020B0604020202020204" pitchFamily="34" charset="0"/>
                <a:cs typeface="Arial" panose="020B0604020202020204" pitchFamily="34" charset="0"/>
              </a:rPr>
              <a:t>Yeshua dwelling on earth – 1</a:t>
            </a:r>
            <a:r>
              <a:rPr lang="en-US" baseline="30000" dirty="0" smtClean="0">
                <a:solidFill>
                  <a:schemeClr val="bg1"/>
                </a:solidFill>
                <a:latin typeface="Arial" panose="020B0604020202020204" pitchFamily="34" charset="0"/>
                <a:cs typeface="Arial" panose="020B0604020202020204" pitchFamily="34" charset="0"/>
              </a:rPr>
              <a:t>st</a:t>
            </a:r>
            <a:r>
              <a:rPr lang="en-US" dirty="0" smtClean="0">
                <a:solidFill>
                  <a:schemeClr val="bg1"/>
                </a:solidFill>
                <a:latin typeface="Arial" panose="020B0604020202020204" pitchFamily="34" charset="0"/>
                <a:cs typeface="Arial" panose="020B0604020202020204" pitchFamily="34" charset="0"/>
              </a:rPr>
              <a:t> coming</a:t>
            </a:r>
          </a:p>
          <a:p>
            <a:pPr marL="0" indent="0">
              <a:buNone/>
            </a:pPr>
            <a:r>
              <a:rPr lang="en-US" dirty="0">
                <a:solidFill>
                  <a:schemeClr val="bg1"/>
                </a:solidFill>
                <a:latin typeface="Arial" panose="020B0604020202020204" pitchFamily="34" charset="0"/>
                <a:cs typeface="Arial" panose="020B0604020202020204" pitchFamily="34" charset="0"/>
              </a:rPr>
              <a:t>	</a:t>
            </a:r>
            <a:r>
              <a:rPr lang="en-US" dirty="0" smtClean="0">
                <a:solidFill>
                  <a:schemeClr val="bg1"/>
                </a:solidFill>
                <a:latin typeface="Arial" panose="020B0604020202020204" pitchFamily="34" charset="0"/>
                <a:cs typeface="Arial" panose="020B0604020202020204" pitchFamily="34" charset="0"/>
              </a:rPr>
              <a:t>(born on Sukkot?)</a:t>
            </a:r>
          </a:p>
          <a:p>
            <a:r>
              <a:rPr lang="en-US" dirty="0" smtClean="0">
                <a:solidFill>
                  <a:schemeClr val="bg1"/>
                </a:solidFill>
                <a:latin typeface="Arial" panose="020B0604020202020204" pitchFamily="34" charset="0"/>
                <a:cs typeface="Arial" panose="020B0604020202020204" pitchFamily="34" charset="0"/>
              </a:rPr>
              <a:t>God’s Holy Spirit dwelling within us</a:t>
            </a:r>
          </a:p>
          <a:p>
            <a:r>
              <a:rPr lang="en-US" dirty="0" smtClean="0">
                <a:solidFill>
                  <a:schemeClr val="bg1"/>
                </a:solidFill>
                <a:latin typeface="Arial" panose="020B0604020202020204" pitchFamily="34" charset="0"/>
                <a:cs typeface="Arial" panose="020B0604020202020204" pitchFamily="34" charset="0"/>
              </a:rPr>
              <a:t>Yeshua’s return and reign – 2</a:t>
            </a:r>
            <a:r>
              <a:rPr lang="en-US" baseline="30000" dirty="0" smtClean="0">
                <a:solidFill>
                  <a:schemeClr val="bg1"/>
                </a:solidFill>
                <a:latin typeface="Arial" panose="020B0604020202020204" pitchFamily="34" charset="0"/>
                <a:cs typeface="Arial" panose="020B0604020202020204" pitchFamily="34" charset="0"/>
              </a:rPr>
              <a:t>nd</a:t>
            </a:r>
            <a:r>
              <a:rPr lang="en-US" dirty="0" smtClean="0">
                <a:solidFill>
                  <a:schemeClr val="bg1"/>
                </a:solidFill>
                <a:latin typeface="Arial" panose="020B0604020202020204" pitchFamily="34" charset="0"/>
                <a:cs typeface="Arial" panose="020B0604020202020204" pitchFamily="34" charset="0"/>
              </a:rPr>
              <a:t> coming</a:t>
            </a:r>
          </a:p>
          <a:p>
            <a:pPr marL="0" indent="0">
              <a:buNone/>
            </a:pPr>
            <a:r>
              <a:rPr lang="en-US" dirty="0">
                <a:solidFill>
                  <a:schemeClr val="bg1"/>
                </a:solidFill>
                <a:latin typeface="Arial" panose="020B0604020202020204" pitchFamily="34" charset="0"/>
                <a:cs typeface="Arial" panose="020B0604020202020204" pitchFamily="34" charset="0"/>
              </a:rPr>
              <a:t>	</a:t>
            </a:r>
            <a:r>
              <a:rPr lang="en-US" dirty="0" smtClean="0">
                <a:solidFill>
                  <a:schemeClr val="bg1"/>
                </a:solidFill>
                <a:latin typeface="Arial" panose="020B0604020202020204" pitchFamily="34" charset="0"/>
                <a:cs typeface="Arial" panose="020B0604020202020204" pitchFamily="34" charset="0"/>
              </a:rPr>
              <a:t>reigning with Him in the Millennium</a:t>
            </a:r>
          </a:p>
          <a:p>
            <a:pPr marL="0" indent="0">
              <a:buNone/>
            </a:pP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81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46482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His Provision</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46462" y="1371600"/>
            <a:ext cx="8368937" cy="3581400"/>
          </a:xfrm>
        </p:spPr>
        <p:txBody>
          <a:bodyPr/>
          <a:lstStyle/>
          <a:p>
            <a:r>
              <a:rPr lang="en-US" dirty="0" smtClean="0">
                <a:solidFill>
                  <a:schemeClr val="bg1"/>
                </a:solidFill>
                <a:latin typeface="Arial" panose="020B0604020202020204" pitchFamily="34" charset="0"/>
                <a:cs typeface="Arial" panose="020B0604020202020204" pitchFamily="34" charset="0"/>
              </a:rPr>
              <a:t>He provided water &amp; manna in the desert</a:t>
            </a:r>
          </a:p>
          <a:p>
            <a:pPr>
              <a:spcAft>
                <a:spcPts val="0"/>
              </a:spcAft>
            </a:pPr>
            <a:r>
              <a:rPr lang="en-US" dirty="0">
                <a:solidFill>
                  <a:schemeClr val="bg1"/>
                </a:solidFill>
                <a:latin typeface="Arial" panose="020B0604020202020204" pitchFamily="34" charset="0"/>
                <a:cs typeface="Arial" panose="020B0604020202020204" pitchFamily="34" charset="0"/>
              </a:rPr>
              <a:t>He </a:t>
            </a:r>
            <a:r>
              <a:rPr lang="en-US" dirty="0" smtClean="0">
                <a:solidFill>
                  <a:schemeClr val="bg1"/>
                </a:solidFill>
                <a:latin typeface="Arial" panose="020B0604020202020204" pitchFamily="34" charset="0"/>
                <a:cs typeface="Arial" panose="020B0604020202020204" pitchFamily="34" charset="0"/>
              </a:rPr>
              <a:t>provided the annual harvest</a:t>
            </a:r>
          </a:p>
          <a:p>
            <a:pPr marL="0" indent="0">
              <a:spcAft>
                <a:spcPts val="1200"/>
              </a:spcAft>
              <a:buNone/>
            </a:pPr>
            <a:r>
              <a:rPr lang="en-US" dirty="0" smtClean="0">
                <a:solidFill>
                  <a:schemeClr val="bg1"/>
                </a:solidFill>
                <a:latin typeface="Arial" panose="020B0604020202020204" pitchFamily="34" charset="0"/>
                <a:cs typeface="Arial" panose="020B0604020202020204" pitchFamily="34" charset="0"/>
              </a:rPr>
              <a:t>     (Also called </a:t>
            </a:r>
            <a:r>
              <a:rPr lang="en-US" dirty="0" smtClean="0">
                <a:solidFill>
                  <a:srgbClr val="F89378"/>
                </a:solidFill>
                <a:latin typeface="Arial" panose="020B0604020202020204" pitchFamily="34" charset="0"/>
                <a:cs typeface="Arial" panose="020B0604020202020204" pitchFamily="34" charset="0"/>
              </a:rPr>
              <a:t>Feast </a:t>
            </a:r>
            <a:r>
              <a:rPr lang="en-US" dirty="0">
                <a:solidFill>
                  <a:srgbClr val="F89378"/>
                </a:solidFill>
                <a:latin typeface="Arial" panose="020B0604020202020204" pitchFamily="34" charset="0"/>
                <a:cs typeface="Arial" panose="020B0604020202020204" pitchFamily="34" charset="0"/>
              </a:rPr>
              <a:t>of the </a:t>
            </a:r>
            <a:r>
              <a:rPr lang="en-US" dirty="0" smtClean="0">
                <a:solidFill>
                  <a:srgbClr val="F89378"/>
                </a:solidFill>
                <a:latin typeface="Arial" panose="020B0604020202020204" pitchFamily="34" charset="0"/>
                <a:cs typeface="Arial" panose="020B0604020202020204" pitchFamily="34" charset="0"/>
              </a:rPr>
              <a:t>Ingathering)</a:t>
            </a:r>
            <a:endParaRPr lang="en-US" dirty="0">
              <a:solidFill>
                <a:srgbClr val="F89378"/>
              </a:solidFill>
              <a:latin typeface="Arial" panose="020B0604020202020204" pitchFamily="34" charset="0"/>
              <a:cs typeface="Arial" panose="020B0604020202020204" pitchFamily="34" charset="0"/>
            </a:endParaRPr>
          </a:p>
          <a:p>
            <a:r>
              <a:rPr lang="en-US" dirty="0" smtClean="0">
                <a:solidFill>
                  <a:schemeClr val="bg1"/>
                </a:solidFill>
                <a:latin typeface="Arial" panose="020B0604020202020204" pitchFamily="34" charset="0"/>
                <a:cs typeface="Arial" panose="020B0604020202020204" pitchFamily="34" charset="0"/>
              </a:rPr>
              <a:t>He provided His Son to save us</a:t>
            </a:r>
          </a:p>
          <a:p>
            <a:r>
              <a:rPr lang="en-US" dirty="0" smtClean="0">
                <a:solidFill>
                  <a:schemeClr val="bg1"/>
                </a:solidFill>
                <a:latin typeface="Arial" panose="020B0604020202020204" pitchFamily="34" charset="0"/>
                <a:cs typeface="Arial" panose="020B0604020202020204" pitchFamily="34" charset="0"/>
              </a:rPr>
              <a:t>He provided His Spirit to indwell us</a:t>
            </a:r>
          </a:p>
          <a:p>
            <a:pPr marL="0" indent="0">
              <a:buNone/>
            </a:pP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487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534400" cy="5486400"/>
          </a:xfrm>
        </p:spPr>
        <p:txBody>
          <a:bodyPr/>
          <a:lstStyle/>
          <a:p>
            <a:pPr marL="0" indent="0">
              <a:buNone/>
            </a:pPr>
            <a:r>
              <a:rPr lang="en-US" dirty="0" smtClean="0">
                <a:solidFill>
                  <a:schemeClr val="bg1">
                    <a:lumMod val="65000"/>
                  </a:schemeClr>
                </a:solidFill>
                <a:latin typeface="Arial" pitchFamily="34" charset="0"/>
                <a:cs typeface="Arial" pitchFamily="34" charset="0"/>
              </a:rPr>
              <a:t>Revelation 20:1-3</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kern="1200" dirty="0" smtClean="0">
                <a:solidFill>
                  <a:schemeClr val="bg1"/>
                </a:solidFill>
                <a:latin typeface="Arial" panose="020B0604020202020204" pitchFamily="34" charset="0"/>
                <a:cs typeface="Arial" panose="020B0604020202020204" pitchFamily="34" charset="0"/>
              </a:rPr>
              <a:t>Then </a:t>
            </a:r>
            <a:r>
              <a:rPr lang="en-US" kern="1200" dirty="0">
                <a:solidFill>
                  <a:schemeClr val="bg1"/>
                </a:solidFill>
                <a:latin typeface="Arial" panose="020B0604020202020204" pitchFamily="34" charset="0"/>
                <a:cs typeface="Arial" panose="020B0604020202020204" pitchFamily="34" charset="0"/>
              </a:rPr>
              <a:t>I saw an angel coming down from heaven, holding in his hand the key to the bottomless pit and a great chain</a:t>
            </a:r>
            <a:r>
              <a:rPr lang="en-US" kern="1200" dirty="0" smtClean="0">
                <a:solidFill>
                  <a:schemeClr val="bg1"/>
                </a:solidFill>
                <a:latin typeface="Arial" panose="020B0604020202020204" pitchFamily="34" charset="0"/>
                <a:cs typeface="Arial" panose="020B0604020202020204" pitchFamily="34" charset="0"/>
              </a:rPr>
              <a:t>. </a:t>
            </a:r>
            <a:r>
              <a:rPr lang="en-US" kern="1200" dirty="0">
                <a:solidFill>
                  <a:schemeClr val="bg1"/>
                </a:solidFill>
                <a:latin typeface="Arial" panose="020B0604020202020204" pitchFamily="34" charset="0"/>
                <a:cs typeface="Arial" panose="020B0604020202020204" pitchFamily="34" charset="0"/>
              </a:rPr>
              <a:t>And he seized the dragon, that ancient serpent, who is the devil and Satan, and </a:t>
            </a:r>
            <a:r>
              <a:rPr lang="en-US" kern="1200" dirty="0">
                <a:solidFill>
                  <a:srgbClr val="F89378"/>
                </a:solidFill>
                <a:latin typeface="Arial" panose="020B0604020202020204" pitchFamily="34" charset="0"/>
                <a:cs typeface="Arial" panose="020B0604020202020204" pitchFamily="34" charset="0"/>
              </a:rPr>
              <a:t>bound him for a thousand years</a:t>
            </a:r>
            <a:r>
              <a:rPr lang="en-US" kern="1200" dirty="0">
                <a:solidFill>
                  <a:schemeClr val="bg1"/>
                </a:solidFill>
                <a:latin typeface="Arial" panose="020B0604020202020204" pitchFamily="34" charset="0"/>
                <a:cs typeface="Arial" panose="020B0604020202020204" pitchFamily="34" charset="0"/>
              </a:rPr>
              <a:t>, </a:t>
            </a:r>
            <a:r>
              <a:rPr lang="en-US" kern="1200" dirty="0" smtClean="0">
                <a:solidFill>
                  <a:schemeClr val="bg1"/>
                </a:solidFill>
                <a:latin typeface="Arial" panose="020B0604020202020204" pitchFamily="34" charset="0"/>
                <a:cs typeface="Arial" panose="020B0604020202020204" pitchFamily="34" charset="0"/>
              </a:rPr>
              <a:t>and </a:t>
            </a:r>
            <a:r>
              <a:rPr lang="en-US" kern="1200" dirty="0">
                <a:solidFill>
                  <a:schemeClr val="bg1"/>
                </a:solidFill>
                <a:latin typeface="Arial" panose="020B0604020202020204" pitchFamily="34" charset="0"/>
                <a:cs typeface="Arial" panose="020B0604020202020204" pitchFamily="34" charset="0"/>
              </a:rPr>
              <a:t>threw him into the pit, and shut it and sealed it over him, so that he might not deceive the nations any longer, until the thousand years were ended. After that he must be released for a little while. </a:t>
            </a:r>
          </a:p>
        </p:txBody>
      </p:sp>
    </p:spTree>
    <p:extLst>
      <p:ext uri="{BB962C8B-B14F-4D97-AF65-F5344CB8AC3E}">
        <p14:creationId xmlns:p14="http://schemas.microsoft.com/office/powerpoint/2010/main" val="169912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5486400"/>
          </a:xfrm>
        </p:spPr>
        <p:txBody>
          <a:bodyPr/>
          <a:lstStyle/>
          <a:p>
            <a:pPr marL="0" indent="0">
              <a:buNone/>
            </a:pPr>
            <a:r>
              <a:rPr lang="en-US" dirty="0" smtClean="0">
                <a:solidFill>
                  <a:schemeClr val="bg1">
                    <a:lumMod val="65000"/>
                  </a:schemeClr>
                </a:solidFill>
                <a:latin typeface="Arial" pitchFamily="34" charset="0"/>
                <a:cs typeface="Arial" pitchFamily="34" charset="0"/>
              </a:rPr>
              <a:t>Revelation 20:4</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kern="1200" dirty="0" smtClean="0">
                <a:solidFill>
                  <a:schemeClr val="bg1"/>
                </a:solidFill>
                <a:latin typeface="Arial" panose="020B0604020202020204" pitchFamily="34" charset="0"/>
                <a:cs typeface="Arial" panose="020B0604020202020204" pitchFamily="34" charset="0"/>
              </a:rPr>
              <a:t>Then </a:t>
            </a:r>
            <a:r>
              <a:rPr lang="en-US" kern="1200" dirty="0">
                <a:solidFill>
                  <a:schemeClr val="bg1"/>
                </a:solidFill>
                <a:latin typeface="Arial" panose="020B0604020202020204" pitchFamily="34" charset="0"/>
                <a:cs typeface="Arial" panose="020B0604020202020204" pitchFamily="34" charset="0"/>
              </a:rPr>
              <a:t>I saw thrones, and seated on them were those to whom the authority to judge was committed. Also I saw the souls of those who had been beheaded for the testimony of Jesus and for the word of God, and those who had not worshiped the beast or its image and had not received its mark on their foreheads or their hands. </a:t>
            </a:r>
            <a:r>
              <a:rPr lang="en-US" kern="1200" dirty="0">
                <a:solidFill>
                  <a:srgbClr val="F89378"/>
                </a:solidFill>
                <a:latin typeface="Arial" panose="020B0604020202020204" pitchFamily="34" charset="0"/>
                <a:cs typeface="Arial" panose="020B0604020202020204" pitchFamily="34" charset="0"/>
              </a:rPr>
              <a:t>They came to life and reigned with Christ for a </a:t>
            </a:r>
            <a:r>
              <a:rPr lang="en-US" kern="1200" dirty="0">
                <a:solidFill>
                  <a:schemeClr val="accent6">
                    <a:lumMod val="60000"/>
                    <a:lumOff val="40000"/>
                  </a:schemeClr>
                </a:solidFill>
                <a:latin typeface="Arial" panose="020B0604020202020204" pitchFamily="34" charset="0"/>
                <a:cs typeface="Arial" panose="020B0604020202020204" pitchFamily="34" charset="0"/>
              </a:rPr>
              <a:t>thousand </a:t>
            </a:r>
            <a:r>
              <a:rPr lang="en-US" kern="1200" dirty="0" smtClean="0">
                <a:solidFill>
                  <a:schemeClr val="accent6">
                    <a:lumMod val="60000"/>
                    <a:lumOff val="40000"/>
                  </a:schemeClr>
                </a:solidFill>
                <a:latin typeface="Arial" panose="020B0604020202020204" pitchFamily="34" charset="0"/>
                <a:cs typeface="Arial" panose="020B0604020202020204" pitchFamily="34" charset="0"/>
              </a:rPr>
              <a:t>years. </a:t>
            </a:r>
            <a:endParaRPr lang="en-US" kern="1200" dirty="0">
              <a:solidFill>
                <a:schemeClr val="accent6">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43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534400" cy="4114800"/>
          </a:xfrm>
        </p:spPr>
        <p:txBody>
          <a:bodyPr/>
          <a:lstStyle/>
          <a:p>
            <a:pPr marL="0" indent="0">
              <a:buNone/>
            </a:pPr>
            <a:r>
              <a:rPr lang="en-US" dirty="0" smtClean="0">
                <a:solidFill>
                  <a:schemeClr val="bg1">
                    <a:lumMod val="65000"/>
                  </a:schemeClr>
                </a:solidFill>
                <a:latin typeface="Arial" pitchFamily="34" charset="0"/>
                <a:cs typeface="Arial" pitchFamily="34" charset="0"/>
              </a:rPr>
              <a:t>Revelation 20:5-6</a:t>
            </a:r>
            <a:r>
              <a:rPr lang="en-US" i="1" dirty="0" smtClean="0">
                <a:solidFill>
                  <a:schemeClr val="bg1">
                    <a:lumMod val="65000"/>
                  </a:schemeClr>
                </a:solidFill>
                <a:latin typeface="Arial" pitchFamily="34" charset="0"/>
                <a:cs typeface="Arial" pitchFamily="34" charset="0"/>
              </a:rPr>
              <a:t/>
            </a:r>
            <a:br>
              <a:rPr lang="en-US" i="1" dirty="0" smtClean="0">
                <a:solidFill>
                  <a:schemeClr val="bg1">
                    <a:lumMod val="65000"/>
                  </a:schemeClr>
                </a:solidFill>
                <a:latin typeface="Arial" pitchFamily="34" charset="0"/>
                <a:cs typeface="Arial" pitchFamily="34" charset="0"/>
              </a:rPr>
            </a:br>
            <a:r>
              <a:rPr lang="en-US" kern="1200" dirty="0">
                <a:solidFill>
                  <a:schemeClr val="bg1"/>
                </a:solidFill>
                <a:latin typeface="Arial" panose="020B0604020202020204" pitchFamily="34" charset="0"/>
                <a:cs typeface="Arial" panose="020B0604020202020204" pitchFamily="34" charset="0"/>
              </a:rPr>
              <a:t>The rest of the dead did not come to life until the thousand years were ended. This is the first resurrection. </a:t>
            </a:r>
            <a:r>
              <a:rPr lang="en-US" kern="1200" dirty="0" smtClean="0">
                <a:solidFill>
                  <a:srgbClr val="F89378"/>
                </a:solidFill>
                <a:latin typeface="Arial" panose="020B0604020202020204" pitchFamily="34" charset="0"/>
                <a:cs typeface="Arial" panose="020B0604020202020204" pitchFamily="34" charset="0"/>
              </a:rPr>
              <a:t>Blessed </a:t>
            </a:r>
            <a:r>
              <a:rPr lang="en-US" kern="1200" dirty="0">
                <a:solidFill>
                  <a:srgbClr val="F89378"/>
                </a:solidFill>
                <a:latin typeface="Arial" panose="020B0604020202020204" pitchFamily="34" charset="0"/>
                <a:cs typeface="Arial" panose="020B0604020202020204" pitchFamily="34" charset="0"/>
              </a:rPr>
              <a:t>and holy is the one who shares in the first resurrection! </a:t>
            </a:r>
            <a:r>
              <a:rPr lang="en-US" kern="1200" dirty="0">
                <a:solidFill>
                  <a:schemeClr val="bg1"/>
                </a:solidFill>
                <a:latin typeface="Arial" panose="020B0604020202020204" pitchFamily="34" charset="0"/>
                <a:cs typeface="Arial" panose="020B0604020202020204" pitchFamily="34" charset="0"/>
              </a:rPr>
              <a:t>Over such the second death has no power, but </a:t>
            </a:r>
            <a:r>
              <a:rPr lang="en-US" kern="1200" dirty="0">
                <a:solidFill>
                  <a:srgbClr val="F89378"/>
                </a:solidFill>
                <a:latin typeface="Arial" panose="020B0604020202020204" pitchFamily="34" charset="0"/>
                <a:cs typeface="Arial" panose="020B0604020202020204" pitchFamily="34" charset="0"/>
              </a:rPr>
              <a:t>they will be </a:t>
            </a:r>
            <a:r>
              <a:rPr lang="en-US" kern="1200" dirty="0">
                <a:solidFill>
                  <a:schemeClr val="accent6">
                    <a:lumMod val="60000"/>
                    <a:lumOff val="40000"/>
                  </a:schemeClr>
                </a:solidFill>
                <a:latin typeface="Arial" panose="020B0604020202020204" pitchFamily="34" charset="0"/>
                <a:cs typeface="Arial" panose="020B0604020202020204" pitchFamily="34" charset="0"/>
              </a:rPr>
              <a:t>priests</a:t>
            </a:r>
            <a:r>
              <a:rPr lang="en-US" kern="1200" dirty="0">
                <a:solidFill>
                  <a:srgbClr val="F89378"/>
                </a:solidFill>
                <a:latin typeface="Arial" panose="020B0604020202020204" pitchFamily="34" charset="0"/>
                <a:cs typeface="Arial" panose="020B0604020202020204" pitchFamily="34" charset="0"/>
              </a:rPr>
              <a:t> of God </a:t>
            </a:r>
            <a:r>
              <a:rPr lang="en-US" kern="1200" dirty="0">
                <a:solidFill>
                  <a:schemeClr val="bg1"/>
                </a:solidFill>
                <a:latin typeface="Arial" panose="020B0604020202020204" pitchFamily="34" charset="0"/>
                <a:cs typeface="Arial" panose="020B0604020202020204" pitchFamily="34" charset="0"/>
              </a:rPr>
              <a:t>and of Christ, and </a:t>
            </a:r>
            <a:r>
              <a:rPr lang="en-US" kern="1200" dirty="0">
                <a:solidFill>
                  <a:srgbClr val="F89378"/>
                </a:solidFill>
                <a:latin typeface="Arial" panose="020B0604020202020204" pitchFamily="34" charset="0"/>
                <a:cs typeface="Arial" panose="020B0604020202020204" pitchFamily="34" charset="0"/>
              </a:rPr>
              <a:t>they will </a:t>
            </a:r>
            <a:r>
              <a:rPr lang="en-US" kern="1200" dirty="0">
                <a:solidFill>
                  <a:schemeClr val="accent6">
                    <a:lumMod val="60000"/>
                    <a:lumOff val="40000"/>
                  </a:schemeClr>
                </a:solidFill>
                <a:latin typeface="Arial" panose="020B0604020202020204" pitchFamily="34" charset="0"/>
                <a:cs typeface="Arial" panose="020B0604020202020204" pitchFamily="34" charset="0"/>
              </a:rPr>
              <a:t>reign </a:t>
            </a:r>
            <a:r>
              <a:rPr lang="en-US" kern="1200" dirty="0">
                <a:solidFill>
                  <a:srgbClr val="F89378"/>
                </a:solidFill>
                <a:latin typeface="Arial" panose="020B0604020202020204" pitchFamily="34" charset="0"/>
                <a:cs typeface="Arial" panose="020B0604020202020204" pitchFamily="34" charset="0"/>
              </a:rPr>
              <a:t>with him for a </a:t>
            </a:r>
            <a:r>
              <a:rPr lang="en-US" kern="1200" dirty="0">
                <a:solidFill>
                  <a:schemeClr val="accent6">
                    <a:lumMod val="60000"/>
                    <a:lumOff val="40000"/>
                  </a:schemeClr>
                </a:solidFill>
                <a:latin typeface="Arial" panose="020B0604020202020204" pitchFamily="34" charset="0"/>
                <a:cs typeface="Arial" panose="020B0604020202020204" pitchFamily="34" charset="0"/>
              </a:rPr>
              <a:t>thousand years</a:t>
            </a:r>
            <a:r>
              <a:rPr lang="en-US" kern="1200" dirty="0" smtClean="0">
                <a:solidFill>
                  <a:schemeClr val="accent6">
                    <a:lumMod val="60000"/>
                    <a:lumOff val="40000"/>
                  </a:schemeClr>
                </a:solidFill>
                <a:latin typeface="Arial" panose="020B0604020202020204" pitchFamily="34" charset="0"/>
                <a:cs typeface="Arial" panose="020B0604020202020204" pitchFamily="34" charset="0"/>
              </a:rPr>
              <a:t>. </a:t>
            </a:r>
            <a:endParaRPr lang="en-US" kern="1200" dirty="0">
              <a:solidFill>
                <a:schemeClr val="accent6">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33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458200" cy="1066800"/>
          </a:xfrm>
        </p:spPr>
        <p:txBody>
          <a:bodyPr/>
          <a:lstStyle/>
          <a:p>
            <a:pPr algn="l"/>
            <a:r>
              <a:rPr lang="en-US" dirty="0" smtClean="0">
                <a:solidFill>
                  <a:srgbClr val="F89378"/>
                </a:solidFill>
                <a:latin typeface="Arial" panose="020B0604020202020204" pitchFamily="34" charset="0"/>
                <a:cs typeface="Arial" panose="020B0604020202020204" pitchFamily="34" charset="0"/>
              </a:rPr>
              <a:t>Sukkot</a:t>
            </a:r>
            <a:endParaRPr lang="en-US" dirty="0">
              <a:solidFill>
                <a:srgbClr val="F89378"/>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219200"/>
            <a:ext cx="8382000" cy="4572000"/>
          </a:xfrm>
        </p:spPr>
        <p:txBody>
          <a:bodyPr/>
          <a:lstStyle/>
          <a:p>
            <a:r>
              <a:rPr lang="en-US" dirty="0">
                <a:solidFill>
                  <a:schemeClr val="bg1"/>
                </a:solidFill>
                <a:latin typeface="Arial" panose="020B0604020202020204" pitchFamily="34" charset="0"/>
                <a:cs typeface="Arial" panose="020B0604020202020204" pitchFamily="34" charset="0"/>
              </a:rPr>
              <a:t>The end of the final harvest</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THANKSGIVING</a:t>
            </a:r>
          </a:p>
          <a:p>
            <a:r>
              <a:rPr lang="en-US" dirty="0" smtClean="0">
                <a:solidFill>
                  <a:schemeClr val="bg1"/>
                </a:solidFill>
                <a:latin typeface="Arial" panose="020B0604020202020204" pitchFamily="34" charset="0"/>
                <a:cs typeface="Arial" panose="020B0604020202020204" pitchFamily="34" charset="0"/>
              </a:rPr>
              <a:t>God and his people sukkah’ing together</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His PRESENCE &amp; PROVISION</a:t>
            </a:r>
          </a:p>
          <a:p>
            <a:r>
              <a:rPr lang="en-US" dirty="0" smtClean="0">
                <a:solidFill>
                  <a:schemeClr val="bg1"/>
                </a:solidFill>
                <a:latin typeface="Arial" panose="020B0604020202020204" pitchFamily="34" charset="0"/>
                <a:cs typeface="Arial" panose="020B0604020202020204" pitchFamily="34" charset="0"/>
              </a:rPr>
              <a:t>Journey to the Promised Land</a:t>
            </a:r>
          </a:p>
          <a:p>
            <a:r>
              <a:rPr lang="en-US" dirty="0" smtClean="0">
                <a:solidFill>
                  <a:schemeClr val="bg1"/>
                </a:solidFill>
                <a:latin typeface="Arial" panose="020B0604020202020204" pitchFamily="34" charset="0"/>
                <a:cs typeface="Arial" panose="020B0604020202020204" pitchFamily="34" charset="0"/>
              </a:rPr>
              <a:t>Symbolizes</a:t>
            </a:r>
            <a:r>
              <a:rPr lang="en-US" dirty="0" smtClean="0">
                <a:solidFill>
                  <a:schemeClr val="accent2">
                    <a:lumMod val="60000"/>
                    <a:lumOff val="40000"/>
                  </a:schemeClr>
                </a:solidFill>
                <a:latin typeface="Arial" panose="020B0604020202020204" pitchFamily="34" charset="0"/>
                <a:cs typeface="Arial" panose="020B0604020202020204" pitchFamily="34" charset="0"/>
              </a:rPr>
              <a:t> Messiah’s reign as King</a:t>
            </a:r>
            <a:br>
              <a:rPr lang="en-US" dirty="0" smtClean="0">
                <a:solidFill>
                  <a:schemeClr val="accent2">
                    <a:lumMod val="60000"/>
                    <a:lumOff val="40000"/>
                  </a:schemeClr>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The Millennium – 1000 year reign</a:t>
            </a: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starting </a:t>
            </a:r>
            <a:r>
              <a:rPr lang="en-US" dirty="0">
                <a:solidFill>
                  <a:srgbClr val="F89378"/>
                </a:solidFill>
                <a:latin typeface="Arial" panose="020B0604020202020204" pitchFamily="34" charset="0"/>
                <a:cs typeface="Arial" panose="020B0604020202020204" pitchFamily="34" charset="0"/>
              </a:rPr>
              <a:t>o</a:t>
            </a:r>
            <a:r>
              <a:rPr lang="en-US" dirty="0" smtClean="0">
                <a:solidFill>
                  <a:srgbClr val="F89378"/>
                </a:solidFill>
                <a:latin typeface="Arial" panose="020B0604020202020204" pitchFamily="34" charset="0"/>
                <a:cs typeface="Arial" panose="020B0604020202020204" pitchFamily="34" charset="0"/>
              </a:rPr>
              <a:t>n </a:t>
            </a:r>
            <a:r>
              <a:rPr lang="en-US" dirty="0">
                <a:solidFill>
                  <a:srgbClr val="F89378"/>
                </a:solidFill>
                <a:latin typeface="Arial" panose="020B0604020202020204" pitchFamily="34" charset="0"/>
                <a:cs typeface="Arial" panose="020B0604020202020204" pitchFamily="34" charset="0"/>
              </a:rPr>
              <a:t>this very same day??</a:t>
            </a:r>
            <a:endParaRPr lang="en-US"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66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bwMode="auto">
          <a:xfrm>
            <a:off x="685800" y="228600"/>
            <a:ext cx="533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lumMod val="65000"/>
                  </a:schemeClr>
                </a:solidFill>
                <a:latin typeface="Arial" pitchFamily="34" charset="0"/>
                <a:cs typeface="Arial" pitchFamily="34" charset="0"/>
              </a:rPr>
              <a:t>3 Spring Appointed Times</a:t>
            </a:r>
          </a:p>
        </p:txBody>
      </p:sp>
      <p:sp>
        <p:nvSpPr>
          <p:cNvPr id="5" name="Content Placeholder 2"/>
          <p:cNvSpPr txBox="1">
            <a:spLocks/>
          </p:cNvSpPr>
          <p:nvPr/>
        </p:nvSpPr>
        <p:spPr bwMode="auto">
          <a:xfrm>
            <a:off x="1295400" y="849086"/>
            <a:ext cx="5638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a:solidFill>
                  <a:schemeClr val="bg1"/>
                </a:solidFill>
                <a:latin typeface="Arial" pitchFamily="34" charset="0"/>
                <a:cs typeface="Arial" pitchFamily="34" charset="0"/>
              </a:rPr>
              <a:t>Passover – </a:t>
            </a:r>
            <a:r>
              <a:rPr lang="en-US" dirty="0" smtClean="0">
                <a:solidFill>
                  <a:srgbClr val="F89378"/>
                </a:solidFill>
                <a:latin typeface="Arial" pitchFamily="34" charset="0"/>
                <a:cs typeface="Arial" pitchFamily="34" charset="0"/>
              </a:rPr>
              <a:t>Crucifixion</a:t>
            </a:r>
          </a:p>
          <a:p>
            <a:pPr marL="0" indent="0">
              <a:buFontTx/>
              <a:buNone/>
            </a:pPr>
            <a:r>
              <a:rPr lang="en-US" dirty="0" smtClean="0">
                <a:solidFill>
                  <a:schemeClr val="bg1"/>
                </a:solidFill>
                <a:latin typeface="Arial" pitchFamily="34" charset="0"/>
                <a:cs typeface="Arial" pitchFamily="34" charset="0"/>
              </a:rPr>
              <a:t>Unleavened </a:t>
            </a:r>
            <a:r>
              <a:rPr lang="en-US" dirty="0">
                <a:solidFill>
                  <a:schemeClr val="bg1"/>
                </a:solidFill>
                <a:latin typeface="Arial" pitchFamily="34" charset="0"/>
                <a:cs typeface="Arial" pitchFamily="34" charset="0"/>
              </a:rPr>
              <a:t>Bread – </a:t>
            </a:r>
            <a:r>
              <a:rPr lang="en-US" dirty="0" smtClean="0">
                <a:solidFill>
                  <a:srgbClr val="F89378"/>
                </a:solidFill>
                <a:latin typeface="Arial" pitchFamily="34" charset="0"/>
                <a:cs typeface="Arial" pitchFamily="34" charset="0"/>
              </a:rPr>
              <a:t>Burial</a:t>
            </a:r>
          </a:p>
          <a:p>
            <a:pPr marL="0" indent="0">
              <a:buFontTx/>
              <a:buNone/>
            </a:pPr>
            <a:r>
              <a:rPr lang="en-US" dirty="0">
                <a:solidFill>
                  <a:schemeClr val="bg1"/>
                </a:solidFill>
                <a:latin typeface="Arial" pitchFamily="34" charset="0"/>
                <a:cs typeface="Arial" pitchFamily="34" charset="0"/>
              </a:rPr>
              <a:t>Firstfruits – </a:t>
            </a:r>
            <a:r>
              <a:rPr lang="en-US" dirty="0" smtClean="0">
                <a:solidFill>
                  <a:srgbClr val="F89378"/>
                </a:solidFill>
                <a:latin typeface="Arial" pitchFamily="34" charset="0"/>
                <a:cs typeface="Arial" pitchFamily="34" charset="0"/>
              </a:rPr>
              <a:t>Resurrection</a:t>
            </a:r>
          </a:p>
        </p:txBody>
      </p:sp>
      <p:sp>
        <p:nvSpPr>
          <p:cNvPr id="10" name="Content Placeholder 2"/>
          <p:cNvSpPr txBox="1">
            <a:spLocks/>
          </p:cNvSpPr>
          <p:nvPr/>
        </p:nvSpPr>
        <p:spPr bwMode="auto">
          <a:xfrm>
            <a:off x="685800" y="3810000"/>
            <a:ext cx="533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lumMod val="65000"/>
                  </a:schemeClr>
                </a:solidFill>
                <a:latin typeface="Arial" pitchFamily="34" charset="0"/>
                <a:cs typeface="Arial" pitchFamily="34" charset="0"/>
              </a:rPr>
              <a:t>3 Fall Appointed Times</a:t>
            </a:r>
          </a:p>
        </p:txBody>
      </p:sp>
      <p:sp>
        <p:nvSpPr>
          <p:cNvPr id="11" name="Content Placeholder 2"/>
          <p:cNvSpPr txBox="1">
            <a:spLocks/>
          </p:cNvSpPr>
          <p:nvPr/>
        </p:nvSpPr>
        <p:spPr bwMode="auto">
          <a:xfrm>
            <a:off x="1066800" y="4343400"/>
            <a:ext cx="6248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Trumpets –  </a:t>
            </a:r>
            <a:r>
              <a:rPr lang="en-US" dirty="0" smtClean="0">
                <a:solidFill>
                  <a:schemeClr val="accent2">
                    <a:lumMod val="60000"/>
                    <a:lumOff val="40000"/>
                  </a:schemeClr>
                </a:solidFill>
                <a:latin typeface="Arial" pitchFamily="34" charset="0"/>
                <a:cs typeface="Arial" pitchFamily="34" charset="0"/>
              </a:rPr>
              <a:t>The 2</a:t>
            </a:r>
            <a:r>
              <a:rPr lang="en-US" baseline="30000" dirty="0" smtClean="0">
                <a:solidFill>
                  <a:schemeClr val="accent2">
                    <a:lumMod val="60000"/>
                    <a:lumOff val="40000"/>
                  </a:schemeClr>
                </a:solidFill>
                <a:latin typeface="Arial" pitchFamily="34" charset="0"/>
                <a:cs typeface="Arial" pitchFamily="34" charset="0"/>
              </a:rPr>
              <a:t>nd</a:t>
            </a:r>
            <a:r>
              <a:rPr lang="en-US" dirty="0" smtClean="0">
                <a:solidFill>
                  <a:schemeClr val="accent2">
                    <a:lumMod val="60000"/>
                    <a:lumOff val="40000"/>
                  </a:schemeClr>
                </a:solidFill>
                <a:latin typeface="Arial" pitchFamily="34" charset="0"/>
                <a:cs typeface="Arial" pitchFamily="34" charset="0"/>
              </a:rPr>
              <a:t> Coming</a:t>
            </a:r>
          </a:p>
          <a:p>
            <a:pPr marL="0" indent="0">
              <a:buFontTx/>
              <a:buNone/>
            </a:pPr>
            <a:r>
              <a:rPr lang="en-US" dirty="0" smtClean="0">
                <a:solidFill>
                  <a:schemeClr val="bg1"/>
                </a:solidFill>
                <a:latin typeface="Arial" pitchFamily="34" charset="0"/>
                <a:cs typeface="Arial" pitchFamily="34" charset="0"/>
              </a:rPr>
              <a:t>Atonement – </a:t>
            </a:r>
            <a:r>
              <a:rPr lang="en-US" dirty="0" smtClean="0">
                <a:solidFill>
                  <a:schemeClr val="accent2">
                    <a:lumMod val="60000"/>
                    <a:lumOff val="40000"/>
                  </a:schemeClr>
                </a:solidFill>
                <a:latin typeface="Arial" pitchFamily="34" charset="0"/>
                <a:cs typeface="Arial" pitchFamily="34" charset="0"/>
              </a:rPr>
              <a:t>Judgment Day</a:t>
            </a:r>
          </a:p>
          <a:p>
            <a:pPr marL="0" indent="0">
              <a:buNone/>
            </a:pPr>
            <a:r>
              <a:rPr lang="en-US" dirty="0" smtClean="0">
                <a:solidFill>
                  <a:schemeClr val="bg1"/>
                </a:solidFill>
                <a:latin typeface="Arial" pitchFamily="34" charset="0"/>
                <a:cs typeface="Arial" pitchFamily="34" charset="0"/>
              </a:rPr>
              <a:t>Sukkot – </a:t>
            </a:r>
            <a:r>
              <a:rPr lang="en-US" dirty="0" smtClean="0">
                <a:solidFill>
                  <a:schemeClr val="accent2">
                    <a:lumMod val="60000"/>
                    <a:lumOff val="40000"/>
                  </a:schemeClr>
                </a:solidFill>
                <a:latin typeface="Arial" pitchFamily="34" charset="0"/>
                <a:cs typeface="Arial" pitchFamily="34" charset="0"/>
              </a:rPr>
              <a:t>Messiah’s reign as King</a:t>
            </a:r>
            <a:endParaRPr lang="en-US" dirty="0">
              <a:solidFill>
                <a:schemeClr val="accent2">
                  <a:lumMod val="60000"/>
                  <a:lumOff val="40000"/>
                </a:schemeClr>
              </a:solidFill>
              <a:latin typeface="Arial" pitchFamily="34" charset="0"/>
              <a:cs typeface="Arial" pitchFamily="34" charset="0"/>
            </a:endParaRPr>
          </a:p>
          <a:p>
            <a:pPr marL="0" indent="0">
              <a:buFontTx/>
              <a:buNone/>
            </a:pPr>
            <a:endParaRPr lang="en-US" dirty="0" smtClean="0">
              <a:solidFill>
                <a:schemeClr val="accent2">
                  <a:lumMod val="60000"/>
                  <a:lumOff val="40000"/>
                </a:schemeClr>
              </a:solidFill>
              <a:latin typeface="Arial" pitchFamily="34" charset="0"/>
              <a:cs typeface="Arial" pitchFamily="34" charset="0"/>
            </a:endParaRPr>
          </a:p>
        </p:txBody>
      </p:sp>
      <p:sp>
        <p:nvSpPr>
          <p:cNvPr id="8" name="Content Placeholder 2"/>
          <p:cNvSpPr txBox="1">
            <a:spLocks/>
          </p:cNvSpPr>
          <p:nvPr/>
        </p:nvSpPr>
        <p:spPr bwMode="auto">
          <a:xfrm>
            <a:off x="685800" y="2895600"/>
            <a:ext cx="6553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latin typeface="Arial" pitchFamily="34" charset="0"/>
                <a:cs typeface="Arial" pitchFamily="34" charset="0"/>
              </a:rPr>
              <a:t>Shavuot (Pentecost) – </a:t>
            </a:r>
            <a:r>
              <a:rPr lang="en-US" dirty="0" smtClean="0">
                <a:solidFill>
                  <a:srgbClr val="F89378"/>
                </a:solidFill>
                <a:latin typeface="Arial" pitchFamily="34" charset="0"/>
                <a:cs typeface="Arial" pitchFamily="34" charset="0"/>
              </a:rPr>
              <a:t>Holy Spirit</a:t>
            </a:r>
          </a:p>
        </p:txBody>
      </p:sp>
      <p:sp>
        <p:nvSpPr>
          <p:cNvPr id="7" name="Content Placeholder 2"/>
          <p:cNvSpPr txBox="1">
            <a:spLocks/>
          </p:cNvSpPr>
          <p:nvPr/>
        </p:nvSpPr>
        <p:spPr bwMode="auto">
          <a:xfrm>
            <a:off x="7099663" y="990600"/>
            <a:ext cx="2133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accent5">
                    <a:lumMod val="75000"/>
                  </a:schemeClr>
                </a:solidFill>
                <a:latin typeface="Arial" pitchFamily="34" charset="0"/>
                <a:cs typeface="Arial" pitchFamily="34" charset="0"/>
              </a:rPr>
              <a:t>First </a:t>
            </a:r>
            <a:br>
              <a:rPr lang="en-US" dirty="0" smtClean="0">
                <a:solidFill>
                  <a:schemeClr val="accent5">
                    <a:lumMod val="75000"/>
                  </a:schemeClr>
                </a:solidFill>
                <a:latin typeface="Arial" pitchFamily="34" charset="0"/>
                <a:cs typeface="Arial" pitchFamily="34" charset="0"/>
              </a:rPr>
            </a:br>
            <a:r>
              <a:rPr lang="en-US" dirty="0" smtClean="0">
                <a:solidFill>
                  <a:schemeClr val="accent5">
                    <a:lumMod val="75000"/>
                  </a:schemeClr>
                </a:solidFill>
                <a:latin typeface="Arial" pitchFamily="34" charset="0"/>
                <a:cs typeface="Arial" pitchFamily="34" charset="0"/>
              </a:rPr>
              <a:t>Harvest</a:t>
            </a:r>
          </a:p>
        </p:txBody>
      </p:sp>
      <p:sp>
        <p:nvSpPr>
          <p:cNvPr id="18" name="Content Placeholder 2"/>
          <p:cNvSpPr txBox="1">
            <a:spLocks/>
          </p:cNvSpPr>
          <p:nvPr/>
        </p:nvSpPr>
        <p:spPr bwMode="auto">
          <a:xfrm>
            <a:off x="7031083" y="2785654"/>
            <a:ext cx="2270760" cy="110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accent5">
                    <a:lumMod val="75000"/>
                  </a:schemeClr>
                </a:solidFill>
                <a:latin typeface="Arial" pitchFamily="34" charset="0"/>
                <a:cs typeface="Arial" pitchFamily="34" charset="0"/>
              </a:rPr>
              <a:t>Wheat </a:t>
            </a:r>
            <a:br>
              <a:rPr lang="en-US" dirty="0" smtClean="0">
                <a:solidFill>
                  <a:schemeClr val="accent5">
                    <a:lumMod val="75000"/>
                  </a:schemeClr>
                </a:solidFill>
                <a:latin typeface="Arial" pitchFamily="34" charset="0"/>
                <a:cs typeface="Arial" pitchFamily="34" charset="0"/>
              </a:rPr>
            </a:br>
            <a:r>
              <a:rPr lang="en-US" dirty="0" smtClean="0">
                <a:solidFill>
                  <a:schemeClr val="accent5">
                    <a:lumMod val="75000"/>
                  </a:schemeClr>
                </a:solidFill>
                <a:latin typeface="Arial" pitchFamily="34" charset="0"/>
                <a:cs typeface="Arial" pitchFamily="34" charset="0"/>
              </a:rPr>
              <a:t>Harvest</a:t>
            </a:r>
          </a:p>
        </p:txBody>
      </p:sp>
      <p:sp>
        <p:nvSpPr>
          <p:cNvPr id="12" name="Content Placeholder 2"/>
          <p:cNvSpPr txBox="1">
            <a:spLocks/>
          </p:cNvSpPr>
          <p:nvPr/>
        </p:nvSpPr>
        <p:spPr bwMode="auto">
          <a:xfrm>
            <a:off x="7010400" y="4648200"/>
            <a:ext cx="2270760" cy="110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dirty="0" smtClean="0">
                <a:solidFill>
                  <a:schemeClr val="accent5">
                    <a:lumMod val="75000"/>
                  </a:schemeClr>
                </a:solidFill>
                <a:latin typeface="Arial" pitchFamily="34" charset="0"/>
                <a:cs typeface="Arial" pitchFamily="34" charset="0"/>
              </a:rPr>
              <a:t>Final </a:t>
            </a:r>
            <a:br>
              <a:rPr lang="en-US" dirty="0" smtClean="0">
                <a:solidFill>
                  <a:schemeClr val="accent5">
                    <a:lumMod val="75000"/>
                  </a:schemeClr>
                </a:solidFill>
                <a:latin typeface="Arial" pitchFamily="34" charset="0"/>
                <a:cs typeface="Arial" pitchFamily="34" charset="0"/>
              </a:rPr>
            </a:br>
            <a:r>
              <a:rPr lang="en-US" dirty="0" smtClean="0">
                <a:solidFill>
                  <a:schemeClr val="accent5">
                    <a:lumMod val="75000"/>
                  </a:schemeClr>
                </a:solidFill>
                <a:latin typeface="Arial" pitchFamily="34" charset="0"/>
                <a:cs typeface="Arial" pitchFamily="34" charset="0"/>
              </a:rPr>
              <a:t>Harvest</a:t>
            </a:r>
          </a:p>
        </p:txBody>
      </p:sp>
    </p:spTree>
    <p:extLst>
      <p:ext uri="{BB962C8B-B14F-4D97-AF65-F5344CB8AC3E}">
        <p14:creationId xmlns:p14="http://schemas.microsoft.com/office/powerpoint/2010/main" val="111133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P spid="8" grpId="0"/>
      <p:bldP spid="7" grpId="0"/>
      <p:bldP spid="18" grpId="0"/>
      <p:bldP spid="12" grpId="0"/>
    </p:bldLst>
  </p:timing>
</p:sld>
</file>

<file path=ppt/theme/theme1.xml><?xml version="1.0" encoding="utf-8"?>
<a:theme xmlns:a="http://schemas.openxmlformats.org/drawingml/2006/main" name="blank">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2947</TotalTime>
  <Words>2173</Words>
  <Application>Microsoft Office PowerPoint</Application>
  <PresentationFormat>On-screen Show (4:3)</PresentationFormat>
  <Paragraphs>492</Paragraphs>
  <Slides>133</Slides>
  <Notes>13</Notes>
  <HiddenSlides>16</HiddenSlides>
  <MMClips>0</MMClips>
  <ScaleCrop>false</ScaleCrop>
  <HeadingPairs>
    <vt:vector size="4" baseType="variant">
      <vt:variant>
        <vt:lpstr>Theme</vt:lpstr>
      </vt:variant>
      <vt:variant>
        <vt:i4>1</vt:i4>
      </vt:variant>
      <vt:variant>
        <vt:lpstr>Slide Titles</vt:lpstr>
      </vt:variant>
      <vt:variant>
        <vt:i4>133</vt:i4>
      </vt:variant>
    </vt:vector>
  </HeadingPairs>
  <TitlesOfParts>
    <vt:vector size="134" baseType="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Sabbath</vt:lpstr>
      <vt:lpstr>PowerPoint Presentation</vt:lpstr>
      <vt:lpstr>PowerPoint Presentation</vt:lpstr>
      <vt:lpstr>Appointed Times of YHWH</vt:lpstr>
      <vt:lpstr>PowerPoint Presentation</vt:lpstr>
      <vt:lpstr>PowerPoint Presentation</vt:lpstr>
      <vt:lpstr>Passover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Passover</vt:lpstr>
      <vt:lpstr>Unleavened Bread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Unleavened Bread</vt:lpstr>
      <vt:lpstr>Firstfruits</vt:lpstr>
      <vt:lpstr>PowerPoint Presentation</vt:lpstr>
      <vt:lpstr>PowerPoint Presentation</vt:lpstr>
      <vt:lpstr>PowerPoint Presentation</vt:lpstr>
      <vt:lpstr>Firstfruits = Resurrection Day</vt:lpstr>
      <vt:lpstr>PowerPoint Presentation</vt:lpstr>
      <vt:lpstr>PowerPoint Presentation</vt:lpstr>
      <vt:lpstr>Shavuot (Weeks)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Shavuot (Weeks, Pentecost)</vt:lpstr>
      <vt:lpstr>PowerPoint Presentation</vt:lpstr>
      <vt:lpstr>Yom Teruah</vt:lpstr>
      <vt:lpstr>PowerPoint Presentation</vt:lpstr>
      <vt:lpstr>The trumpet is blown for:</vt:lpstr>
      <vt:lpstr>PowerPoint Presentation</vt:lpstr>
      <vt:lpstr>PowerPoint Presentation</vt:lpstr>
      <vt:lpstr>PowerPoint Presentation</vt:lpstr>
      <vt:lpstr>Day of Trumpets:</vt:lpstr>
      <vt:lpstr>Yom Kippur</vt:lpstr>
      <vt:lpstr>Yom Kippur Day of Atonement (Day of Covering)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 of Atonement</vt:lpstr>
      <vt:lpstr>The end of the Final Harvest</vt:lpstr>
      <vt:lpstr>Sukkot (Booths)</vt:lpstr>
      <vt:lpstr>PowerPoint Presentation</vt:lpstr>
      <vt:lpstr>PowerPoint Presentation</vt:lpstr>
      <vt:lpstr>PowerPoint Presentation</vt:lpstr>
      <vt:lpstr>What is Sukkot?</vt:lpstr>
      <vt:lpstr>PowerPoint Presentation</vt:lpstr>
      <vt:lpstr>PowerPoint Presentation</vt:lpstr>
      <vt:lpstr>His Presence</vt:lpstr>
      <vt:lpstr>His Provision</vt:lpstr>
      <vt:lpstr>PowerPoint Presentation</vt:lpstr>
      <vt:lpstr>PowerPoint Presentation</vt:lpstr>
      <vt:lpstr>PowerPoint Presentation</vt:lpstr>
      <vt:lpstr>Sukkot</vt:lpstr>
      <vt:lpstr>PowerPoint Presentation</vt:lpstr>
      <vt:lpstr>Why “seven days” of Sukkot?  And what about the 8th Day?</vt:lpstr>
      <vt:lpstr>PowerPoint Presentation</vt:lpstr>
      <vt:lpstr>PowerPoint Presentation</vt:lpstr>
      <vt:lpstr>Why “seven days”?  And what about the 8th Day?</vt:lpstr>
      <vt:lpstr>Seven = a complete cycle</vt:lpstr>
      <vt:lpstr>Seven days of creation</vt:lpstr>
      <vt:lpstr>Seven days of creation</vt:lpstr>
      <vt:lpstr>8th begins something totally new</vt:lpstr>
      <vt:lpstr>PowerPoint Presentation</vt:lpstr>
      <vt:lpstr>Eighth day - Circumcision</vt:lpstr>
      <vt:lpstr>Seven days of Sukkot &amp; the 8th Day</vt:lpstr>
      <vt:lpstr>PowerPoint Presentation</vt:lpstr>
      <vt:lpstr>PowerPoint Presentation</vt:lpstr>
      <vt:lpstr>PowerPoint Presentation</vt:lpstr>
      <vt:lpstr>Living in the Promised Land,  experiencing the fullness of  His Presence &amp; His Provision </vt:lpstr>
      <vt:lpstr>PowerPoint Presentation</vt:lpstr>
      <vt:lpstr>God’s Appointed Times:</vt:lpstr>
      <vt:lpstr>Do you want to thrive in ministry? </vt:lpstr>
      <vt:lpstr>PowerPoint Presentation</vt:lpstr>
      <vt:lpstr>Sabbath</vt:lpstr>
      <vt:lpstr>PowerPoint Presentation</vt:lpstr>
      <vt:lpstr>PowerPoint Presentation</vt:lpstr>
      <vt:lpstr>The 4th Commandment at Sinai:</vt:lpstr>
      <vt:lpstr>And what is the reason?</vt:lpstr>
      <vt:lpstr>And after the Torah is given: </vt:lpstr>
      <vt:lpstr>PowerPoint Presentation</vt:lpstr>
      <vt:lpstr>For Gentiles too:</vt:lpstr>
      <vt:lpstr>The Sabbath is our Blessing:</vt:lpstr>
      <vt:lpstr>A sign that we are set apart:</vt:lpstr>
      <vt:lpstr>An Appointed Time of YHWH</vt:lpstr>
      <vt:lpstr>Seven days of creation</vt:lpstr>
      <vt:lpstr>The Sabbath Rest of Hebrews 4</vt:lpstr>
      <vt:lpstr>The Seventh Day</vt:lpstr>
      <vt:lpstr>Do you want to thrive in ministry? </vt:lpstr>
    </vt:vector>
  </TitlesOfParts>
  <Company>Laidig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Wyn Laidig</dc:creator>
  <cp:lastModifiedBy>Wyn Laidig</cp:lastModifiedBy>
  <cp:revision>212</cp:revision>
  <cp:lastPrinted>2015-08-18T18:24:00Z</cp:lastPrinted>
  <dcterms:created xsi:type="dcterms:W3CDTF">2013-05-08T00:08:14Z</dcterms:created>
  <dcterms:modified xsi:type="dcterms:W3CDTF">2015-08-19T12:55:39Z</dcterms:modified>
</cp:coreProperties>
</file>