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6" r:id="rId2"/>
    <p:sldId id="295" r:id="rId3"/>
    <p:sldId id="399" r:id="rId4"/>
    <p:sldId id="394" r:id="rId5"/>
    <p:sldId id="398" r:id="rId6"/>
    <p:sldId id="397" r:id="rId7"/>
    <p:sldId id="344" r:id="rId8"/>
    <p:sldId id="305" r:id="rId9"/>
    <p:sldId id="334" r:id="rId10"/>
    <p:sldId id="316" r:id="rId11"/>
    <p:sldId id="314" r:id="rId12"/>
    <p:sldId id="356" r:id="rId13"/>
    <p:sldId id="335" r:id="rId14"/>
    <p:sldId id="317" r:id="rId15"/>
    <p:sldId id="297" r:id="rId16"/>
    <p:sldId id="357" r:id="rId17"/>
    <p:sldId id="359" r:id="rId18"/>
    <p:sldId id="360" r:id="rId19"/>
    <p:sldId id="361" r:id="rId20"/>
    <p:sldId id="362" r:id="rId21"/>
    <p:sldId id="364" r:id="rId22"/>
    <p:sldId id="365" r:id="rId23"/>
    <p:sldId id="366" r:id="rId24"/>
    <p:sldId id="378" r:id="rId25"/>
    <p:sldId id="377" r:id="rId26"/>
    <p:sldId id="376" r:id="rId27"/>
    <p:sldId id="385" r:id="rId28"/>
    <p:sldId id="375" r:id="rId29"/>
    <p:sldId id="383" r:id="rId30"/>
    <p:sldId id="384" r:id="rId31"/>
    <p:sldId id="387" r:id="rId32"/>
    <p:sldId id="382" r:id="rId33"/>
    <p:sldId id="388" r:id="rId34"/>
    <p:sldId id="389" r:id="rId35"/>
    <p:sldId id="369" r:id="rId36"/>
    <p:sldId id="372" r:id="rId37"/>
    <p:sldId id="370" r:id="rId38"/>
    <p:sldId id="373" r:id="rId39"/>
    <p:sldId id="392" r:id="rId40"/>
    <p:sldId id="337" r:id="rId41"/>
    <p:sldId id="401" r:id="rId42"/>
    <p:sldId id="391" r:id="rId43"/>
    <p:sldId id="381" r:id="rId44"/>
    <p:sldId id="380" r:id="rId45"/>
    <p:sldId id="400" r:id="rId46"/>
    <p:sldId id="393" r:id="rId47"/>
    <p:sldId id="395" r:id="rId48"/>
    <p:sldId id="326"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378"/>
    <a:srgbClr val="FF9966"/>
    <a:srgbClr val="F56841"/>
    <a:srgbClr val="F48242"/>
    <a:srgbClr val="F06C5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80" autoAdjust="0"/>
  </p:normalViewPr>
  <p:slideViewPr>
    <p:cSldViewPr>
      <p:cViewPr>
        <p:scale>
          <a:sx n="64" d="100"/>
          <a:sy n="64" d="100"/>
        </p:scale>
        <p:origin x="-2016" y="-10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5D658-C03B-4478-984D-0C25155BEF3F}"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5C731-29E5-4669-97B2-ADD48B32F860}" type="slidenum">
              <a:rPr lang="en-US" smtClean="0"/>
              <a:t>‹#›</a:t>
            </a:fld>
            <a:endParaRPr lang="en-US"/>
          </a:p>
        </p:txBody>
      </p:sp>
    </p:spTree>
    <p:extLst>
      <p:ext uri="{BB962C8B-B14F-4D97-AF65-F5344CB8AC3E}">
        <p14:creationId xmlns:p14="http://schemas.microsoft.com/office/powerpoint/2010/main" val="246393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DEA10E-1113-41B3-9A0F-25EF5A23F2CE}" type="slidenum">
              <a:rPr lang="en-US"/>
              <a:pPr/>
              <a:t>‹#›</a:t>
            </a:fld>
            <a:endParaRPr lang="en-US"/>
          </a:p>
        </p:txBody>
      </p:sp>
    </p:spTree>
    <p:extLst>
      <p:ext uri="{BB962C8B-B14F-4D97-AF65-F5344CB8AC3E}">
        <p14:creationId xmlns:p14="http://schemas.microsoft.com/office/powerpoint/2010/main" val="360800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4DF34F-469C-4009-B575-F044D7F69F3D}" type="slidenum">
              <a:rPr lang="en-US"/>
              <a:pPr/>
              <a:t>‹#›</a:t>
            </a:fld>
            <a:endParaRPr lang="en-US"/>
          </a:p>
        </p:txBody>
      </p:sp>
    </p:spTree>
    <p:extLst>
      <p:ext uri="{BB962C8B-B14F-4D97-AF65-F5344CB8AC3E}">
        <p14:creationId xmlns:p14="http://schemas.microsoft.com/office/powerpoint/2010/main" val="8697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A32973-7929-41C0-AEC0-C52F4AD31FC4}" type="slidenum">
              <a:rPr lang="en-US"/>
              <a:pPr/>
              <a:t>‹#›</a:t>
            </a:fld>
            <a:endParaRPr lang="en-US"/>
          </a:p>
        </p:txBody>
      </p:sp>
    </p:spTree>
    <p:extLst>
      <p:ext uri="{BB962C8B-B14F-4D97-AF65-F5344CB8AC3E}">
        <p14:creationId xmlns:p14="http://schemas.microsoft.com/office/powerpoint/2010/main" val="15841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286859-9970-42E4-A742-C1F99FE547C6}" type="slidenum">
              <a:rPr lang="en-US"/>
              <a:pPr/>
              <a:t>‹#›</a:t>
            </a:fld>
            <a:endParaRPr lang="en-US"/>
          </a:p>
        </p:txBody>
      </p:sp>
    </p:spTree>
    <p:extLst>
      <p:ext uri="{BB962C8B-B14F-4D97-AF65-F5344CB8AC3E}">
        <p14:creationId xmlns:p14="http://schemas.microsoft.com/office/powerpoint/2010/main" val="31139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5ABE2-0C63-4AC0-9E0F-4D8F4983D39A}" type="slidenum">
              <a:rPr lang="en-US"/>
              <a:pPr/>
              <a:t>‹#›</a:t>
            </a:fld>
            <a:endParaRPr lang="en-US"/>
          </a:p>
        </p:txBody>
      </p:sp>
    </p:spTree>
    <p:extLst>
      <p:ext uri="{BB962C8B-B14F-4D97-AF65-F5344CB8AC3E}">
        <p14:creationId xmlns:p14="http://schemas.microsoft.com/office/powerpoint/2010/main" val="12288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C9062B-DF2C-414A-B4CD-CE114BA5B36A}" type="slidenum">
              <a:rPr lang="en-US"/>
              <a:pPr/>
              <a:t>‹#›</a:t>
            </a:fld>
            <a:endParaRPr lang="en-US"/>
          </a:p>
        </p:txBody>
      </p:sp>
    </p:spTree>
    <p:extLst>
      <p:ext uri="{BB962C8B-B14F-4D97-AF65-F5344CB8AC3E}">
        <p14:creationId xmlns:p14="http://schemas.microsoft.com/office/powerpoint/2010/main" val="20325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977956-EBEB-4DFE-98E5-B288F1E6DC4E}" type="slidenum">
              <a:rPr lang="en-US"/>
              <a:pPr/>
              <a:t>‹#›</a:t>
            </a:fld>
            <a:endParaRPr lang="en-US"/>
          </a:p>
        </p:txBody>
      </p:sp>
    </p:spTree>
    <p:extLst>
      <p:ext uri="{BB962C8B-B14F-4D97-AF65-F5344CB8AC3E}">
        <p14:creationId xmlns:p14="http://schemas.microsoft.com/office/powerpoint/2010/main" val="23278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881D7C-D28F-48E7-9741-21A707B5081C}" type="slidenum">
              <a:rPr lang="en-US"/>
              <a:pPr/>
              <a:t>‹#›</a:t>
            </a:fld>
            <a:endParaRPr lang="en-US"/>
          </a:p>
        </p:txBody>
      </p:sp>
    </p:spTree>
    <p:extLst>
      <p:ext uri="{BB962C8B-B14F-4D97-AF65-F5344CB8AC3E}">
        <p14:creationId xmlns:p14="http://schemas.microsoft.com/office/powerpoint/2010/main" val="9379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2BCC97-160E-45F3-A7BF-3DA6CF0C4AD7}" type="slidenum">
              <a:rPr lang="en-US"/>
              <a:pPr/>
              <a:t>‹#›</a:t>
            </a:fld>
            <a:endParaRPr lang="en-US"/>
          </a:p>
        </p:txBody>
      </p:sp>
    </p:spTree>
    <p:extLst>
      <p:ext uri="{BB962C8B-B14F-4D97-AF65-F5344CB8AC3E}">
        <p14:creationId xmlns:p14="http://schemas.microsoft.com/office/powerpoint/2010/main" val="38464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87709A-B472-48EE-B05B-832BB7578DB9}" type="slidenum">
              <a:rPr lang="en-US"/>
              <a:pPr/>
              <a:t>‹#›</a:t>
            </a:fld>
            <a:endParaRPr lang="en-US"/>
          </a:p>
        </p:txBody>
      </p:sp>
    </p:spTree>
    <p:extLst>
      <p:ext uri="{BB962C8B-B14F-4D97-AF65-F5344CB8AC3E}">
        <p14:creationId xmlns:p14="http://schemas.microsoft.com/office/powerpoint/2010/main" val="26345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3F0E46-8236-4480-9A88-FECD3E6D7CF6}" type="slidenum">
              <a:rPr lang="en-US"/>
              <a:pPr/>
              <a:t>‹#›</a:t>
            </a:fld>
            <a:endParaRPr lang="en-US"/>
          </a:p>
        </p:txBody>
      </p:sp>
    </p:spTree>
    <p:extLst>
      <p:ext uri="{BB962C8B-B14F-4D97-AF65-F5344CB8AC3E}">
        <p14:creationId xmlns:p14="http://schemas.microsoft.com/office/powerpoint/2010/main" val="15673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6E3512-7D83-4FE9-BD20-32F931E316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Millennium &amp; Eighth Day\planet bkg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91" y="0"/>
            <a:ext cx="9744891" cy="687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44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lstStyle/>
          <a:p>
            <a:pPr marL="0" indent="0">
              <a:buNone/>
            </a:pPr>
            <a:r>
              <a:rPr lang="en-US" i="1" dirty="0" smtClean="0">
                <a:solidFill>
                  <a:schemeClr val="bg1">
                    <a:lumMod val="65000"/>
                  </a:schemeClr>
                </a:solidFill>
                <a:latin typeface="Arial" pitchFamily="34" charset="0"/>
                <a:cs typeface="Arial" pitchFamily="34" charset="0"/>
              </a:rPr>
              <a:t>Matthew 24:29-31</a:t>
            </a:r>
          </a:p>
          <a:p>
            <a:pPr marL="0" indent="0">
              <a:buNone/>
            </a:pPr>
            <a:r>
              <a:rPr lang="en-US" dirty="0" smtClean="0">
                <a:solidFill>
                  <a:schemeClr val="bg1"/>
                </a:solidFill>
                <a:latin typeface="Arial" panose="020B0604020202020204" pitchFamily="34" charset="0"/>
                <a:cs typeface="Arial" panose="020B0604020202020204" pitchFamily="34" charset="0"/>
              </a:rPr>
              <a:t>Immediately </a:t>
            </a:r>
            <a:r>
              <a:rPr lang="en-US" dirty="0">
                <a:solidFill>
                  <a:schemeClr val="bg1"/>
                </a:solidFill>
                <a:latin typeface="Arial" panose="020B0604020202020204" pitchFamily="34" charset="0"/>
                <a:cs typeface="Arial" panose="020B0604020202020204" pitchFamily="34" charset="0"/>
              </a:rPr>
              <a:t>after the tribulation of those days the sun will be darkened, and the moon will not give its light, and the stars will fall from heaven, and the powers of the heavens will be shaken. </a:t>
            </a:r>
            <a:r>
              <a:rPr lang="en-US" dirty="0" smtClean="0">
                <a:solidFill>
                  <a:schemeClr val="bg1"/>
                </a:solidFill>
                <a:latin typeface="Arial" panose="020B0604020202020204" pitchFamily="34" charset="0"/>
                <a:cs typeface="Arial" panose="020B0604020202020204" pitchFamily="34" charset="0"/>
              </a:rPr>
              <a:t>Then </a:t>
            </a:r>
            <a:r>
              <a:rPr lang="en-US" dirty="0">
                <a:solidFill>
                  <a:schemeClr val="bg1"/>
                </a:solidFill>
                <a:latin typeface="Arial" panose="020B0604020202020204" pitchFamily="34" charset="0"/>
                <a:cs typeface="Arial" panose="020B0604020202020204" pitchFamily="34" charset="0"/>
              </a:rPr>
              <a:t>will appear in heaven the sign of the Son of Man, and then all the tribes of the earth will mourn, and they will see the Son of Man coming on the clouds of heaven with power and great glory. </a:t>
            </a:r>
            <a:r>
              <a:rPr lang="en-US" dirty="0" smtClean="0">
                <a:solidFill>
                  <a:srgbClr val="F89378"/>
                </a:solidFill>
                <a:latin typeface="Arial" panose="020B0604020202020204" pitchFamily="34" charset="0"/>
                <a:cs typeface="Arial" panose="020B0604020202020204" pitchFamily="34" charset="0"/>
              </a:rPr>
              <a:t>And </a:t>
            </a:r>
            <a:r>
              <a:rPr lang="en-US" dirty="0">
                <a:solidFill>
                  <a:srgbClr val="F89378"/>
                </a:solidFill>
                <a:latin typeface="Arial" panose="020B0604020202020204" pitchFamily="34" charset="0"/>
                <a:cs typeface="Arial" panose="020B0604020202020204" pitchFamily="34" charset="0"/>
              </a:rPr>
              <a:t>he will send out his angels with a loud </a:t>
            </a:r>
            <a:r>
              <a:rPr lang="en-US" dirty="0">
                <a:solidFill>
                  <a:schemeClr val="accent2">
                    <a:lumMod val="60000"/>
                    <a:lumOff val="40000"/>
                  </a:schemeClr>
                </a:solidFill>
                <a:latin typeface="Arial" panose="020B0604020202020204" pitchFamily="34" charset="0"/>
                <a:cs typeface="Arial" panose="020B0604020202020204" pitchFamily="34" charset="0"/>
              </a:rPr>
              <a:t>trumpet call</a:t>
            </a:r>
            <a:r>
              <a:rPr lang="en-US" dirty="0">
                <a:solidFill>
                  <a:srgbClr val="F89378"/>
                </a:solidFill>
                <a:latin typeface="Arial" panose="020B0604020202020204" pitchFamily="34" charset="0"/>
                <a:cs typeface="Arial" panose="020B0604020202020204" pitchFamily="34" charset="0"/>
              </a:rPr>
              <a:t>, and they will gather his elect </a:t>
            </a:r>
            <a:r>
              <a:rPr lang="en-US" dirty="0">
                <a:solidFill>
                  <a:schemeClr val="bg1"/>
                </a:solidFill>
                <a:latin typeface="Arial" panose="020B0604020202020204" pitchFamily="34" charset="0"/>
                <a:cs typeface="Arial" panose="020B0604020202020204" pitchFamily="34" charset="0"/>
              </a:rPr>
              <a:t>from the four winds, from one end of heaven to the other. </a:t>
            </a:r>
            <a:endParaRPr lang="en-US" dirty="0"/>
          </a:p>
        </p:txBody>
      </p:sp>
    </p:spTree>
    <p:extLst>
      <p:ext uri="{BB962C8B-B14F-4D97-AF65-F5344CB8AC3E}">
        <p14:creationId xmlns:p14="http://schemas.microsoft.com/office/powerpoint/2010/main" val="38633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90800"/>
            <a:ext cx="8229600" cy="3657600"/>
          </a:xfrm>
        </p:spPr>
        <p:txBody>
          <a:bodyPr/>
          <a:lstStyle/>
          <a:p>
            <a:pPr marL="0" indent="0">
              <a:buNone/>
            </a:pPr>
            <a:r>
              <a:rPr lang="en-US" i="1" dirty="0" smtClean="0">
                <a:solidFill>
                  <a:schemeClr val="bg1">
                    <a:lumMod val="65000"/>
                  </a:schemeClr>
                </a:solidFill>
                <a:latin typeface="Arial" pitchFamily="34" charset="0"/>
                <a:cs typeface="Arial" pitchFamily="34" charset="0"/>
              </a:rPr>
              <a:t>I Corinthians 15:51-52</a:t>
            </a:r>
          </a:p>
          <a:p>
            <a:pPr marL="0" lvl="0" indent="0" fontAlgn="auto">
              <a:spcAft>
                <a:spcPts val="0"/>
              </a:spcAft>
              <a:buNone/>
            </a:pPr>
            <a:r>
              <a:rPr lang="en-US" kern="1200" dirty="0">
                <a:solidFill>
                  <a:schemeClr val="bg1"/>
                </a:solidFill>
                <a:latin typeface="Arial" panose="020B0604020202020204" pitchFamily="34" charset="0"/>
                <a:cs typeface="Arial" panose="020B0604020202020204" pitchFamily="34" charset="0"/>
              </a:rPr>
              <a:t>Behold! I tell you a mystery. We shall not all sleep, but we shall all be changed, </a:t>
            </a:r>
            <a:r>
              <a:rPr lang="en-US" kern="1200" dirty="0" smtClean="0">
                <a:solidFill>
                  <a:schemeClr val="bg1"/>
                </a:solidFill>
                <a:latin typeface="Arial" panose="020B0604020202020204" pitchFamily="34" charset="0"/>
                <a:cs typeface="Arial" panose="020B0604020202020204" pitchFamily="34" charset="0"/>
              </a:rPr>
              <a:t>in </a:t>
            </a:r>
            <a:r>
              <a:rPr lang="en-US" kern="1200" dirty="0">
                <a:solidFill>
                  <a:schemeClr val="bg1"/>
                </a:solidFill>
                <a:latin typeface="Arial" panose="020B0604020202020204" pitchFamily="34" charset="0"/>
                <a:cs typeface="Arial" panose="020B0604020202020204" pitchFamily="34" charset="0"/>
              </a:rPr>
              <a:t>a moment, in the twinkling of </a:t>
            </a:r>
            <a:r>
              <a:rPr lang="en-US" kern="1200" dirty="0">
                <a:solidFill>
                  <a:schemeClr val="accent3"/>
                </a:solidFill>
                <a:latin typeface="Arial" panose="020B0604020202020204" pitchFamily="34" charset="0"/>
                <a:cs typeface="Arial" panose="020B0604020202020204" pitchFamily="34" charset="0"/>
              </a:rPr>
              <a:t>an eye, </a:t>
            </a:r>
            <a:r>
              <a:rPr lang="en-US" kern="1200" dirty="0">
                <a:solidFill>
                  <a:schemeClr val="accent6">
                    <a:lumMod val="60000"/>
                    <a:lumOff val="40000"/>
                  </a:schemeClr>
                </a:solidFill>
                <a:latin typeface="Arial" panose="020B0604020202020204" pitchFamily="34" charset="0"/>
                <a:cs typeface="Arial" panose="020B0604020202020204" pitchFamily="34" charset="0"/>
              </a:rPr>
              <a:t>at the last trumpet. </a:t>
            </a:r>
            <a:r>
              <a:rPr lang="en-US" kern="1200" dirty="0">
                <a:solidFill>
                  <a:srgbClr val="F89378"/>
                </a:solidFill>
                <a:latin typeface="Arial" panose="020B0604020202020204" pitchFamily="34" charset="0"/>
                <a:cs typeface="Arial" panose="020B0604020202020204" pitchFamily="34" charset="0"/>
              </a:rPr>
              <a:t>For the </a:t>
            </a:r>
            <a:r>
              <a:rPr lang="en-US" kern="1200" dirty="0">
                <a:solidFill>
                  <a:schemeClr val="accent6">
                    <a:lumMod val="60000"/>
                    <a:lumOff val="40000"/>
                  </a:schemeClr>
                </a:solidFill>
                <a:latin typeface="Arial" panose="020B0604020202020204" pitchFamily="34" charset="0"/>
                <a:cs typeface="Arial" panose="020B0604020202020204" pitchFamily="34" charset="0"/>
              </a:rPr>
              <a:t>trumpet will sound,</a:t>
            </a:r>
            <a:r>
              <a:rPr lang="en-US" kern="1200" dirty="0">
                <a:solidFill>
                  <a:srgbClr val="F89378"/>
                </a:solidFill>
                <a:latin typeface="Arial" panose="020B0604020202020204" pitchFamily="34" charset="0"/>
                <a:cs typeface="Arial" panose="020B0604020202020204" pitchFamily="34" charset="0"/>
              </a:rPr>
              <a:t> and the dead will be raised imperishable, and we shall be changed. </a:t>
            </a:r>
            <a:endParaRPr lang="en-US"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0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229600" cy="60198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11:15-17</a:t>
            </a:r>
          </a:p>
          <a:p>
            <a:pPr marL="0" lvl="0" indent="0" fontAlgn="auto">
              <a:spcAft>
                <a:spcPts val="0"/>
              </a:spcAft>
              <a:buNone/>
            </a:pPr>
            <a:r>
              <a:rPr lang="en-US" kern="1200" dirty="0">
                <a:solidFill>
                  <a:schemeClr val="bg1"/>
                </a:solidFill>
                <a:latin typeface="Arial" panose="020B0604020202020204" pitchFamily="34" charset="0"/>
                <a:cs typeface="Arial" panose="020B0604020202020204" pitchFamily="34" charset="0"/>
              </a:rPr>
              <a:t>Then the </a:t>
            </a:r>
            <a:r>
              <a:rPr lang="en-US" kern="1200" dirty="0">
                <a:solidFill>
                  <a:srgbClr val="F89378"/>
                </a:solidFill>
                <a:latin typeface="Arial" panose="020B0604020202020204" pitchFamily="34" charset="0"/>
                <a:cs typeface="Arial" panose="020B0604020202020204" pitchFamily="34" charset="0"/>
              </a:rPr>
              <a:t>seventh angel blew his trumpet</a:t>
            </a:r>
            <a:r>
              <a:rPr lang="en-US" kern="1200" dirty="0">
                <a:solidFill>
                  <a:schemeClr val="bg1"/>
                </a:solidFill>
                <a:latin typeface="Arial" panose="020B0604020202020204" pitchFamily="34" charset="0"/>
                <a:cs typeface="Arial" panose="020B0604020202020204" pitchFamily="34" charset="0"/>
              </a:rPr>
              <a:t>, and there were loud voices in heaven, saying, “</a:t>
            </a:r>
            <a:r>
              <a:rPr lang="en-US" kern="1200" dirty="0">
                <a:solidFill>
                  <a:srgbClr val="F89378"/>
                </a:solidFill>
                <a:latin typeface="Arial" panose="020B0604020202020204" pitchFamily="34" charset="0"/>
                <a:cs typeface="Arial" panose="020B0604020202020204" pitchFamily="34" charset="0"/>
              </a:rPr>
              <a:t>The kingdom of the world has become the kingdom of our Lord and of his Christ, </a:t>
            </a:r>
            <a:r>
              <a:rPr lang="en-US" kern="1200" dirty="0">
                <a:solidFill>
                  <a:schemeClr val="bg1"/>
                </a:solidFill>
                <a:latin typeface="Arial" panose="020B0604020202020204" pitchFamily="34" charset="0"/>
                <a:cs typeface="Arial" panose="020B0604020202020204" pitchFamily="34" charset="0"/>
              </a:rPr>
              <a:t>and </a:t>
            </a:r>
            <a:r>
              <a:rPr lang="en-US" kern="1200" dirty="0">
                <a:solidFill>
                  <a:schemeClr val="accent6">
                    <a:lumMod val="60000"/>
                    <a:lumOff val="40000"/>
                  </a:schemeClr>
                </a:solidFill>
                <a:latin typeface="Arial" panose="020B0604020202020204" pitchFamily="34" charset="0"/>
                <a:cs typeface="Arial" panose="020B0604020202020204" pitchFamily="34" charset="0"/>
              </a:rPr>
              <a:t>he shall reign forever </a:t>
            </a:r>
            <a:r>
              <a:rPr lang="en-US" kern="1200" dirty="0">
                <a:solidFill>
                  <a:schemeClr val="bg1"/>
                </a:solidFill>
                <a:latin typeface="Arial" panose="020B0604020202020204" pitchFamily="34" charset="0"/>
                <a:cs typeface="Arial" panose="020B0604020202020204" pitchFamily="34" charset="0"/>
              </a:rPr>
              <a:t>and ever.” </a:t>
            </a:r>
            <a:r>
              <a:rPr lang="en-US" kern="1200" dirty="0" smtClean="0">
                <a:solidFill>
                  <a:schemeClr val="bg1"/>
                </a:solidFill>
                <a:latin typeface="Arial" panose="020B0604020202020204" pitchFamily="34" charset="0"/>
                <a:cs typeface="Arial" panose="020B0604020202020204" pitchFamily="34" charset="0"/>
              </a:rPr>
              <a:t>And </a:t>
            </a:r>
            <a:r>
              <a:rPr lang="en-US" kern="1200" dirty="0">
                <a:solidFill>
                  <a:schemeClr val="bg1"/>
                </a:solidFill>
                <a:latin typeface="Arial" panose="020B0604020202020204" pitchFamily="34" charset="0"/>
                <a:cs typeface="Arial" panose="020B0604020202020204" pitchFamily="34" charset="0"/>
              </a:rPr>
              <a:t>the twenty-four elders who sit on their thrones before God fell on their faces and worshiped God</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saying, “We give thanks to you, Lord God Almighty, who is and who </a:t>
            </a:r>
            <a:r>
              <a:rPr lang="en-US" kern="1200" dirty="0">
                <a:solidFill>
                  <a:schemeClr val="accent3"/>
                </a:solidFill>
                <a:latin typeface="Arial" panose="020B0604020202020204" pitchFamily="34" charset="0"/>
                <a:cs typeface="Arial" panose="020B0604020202020204" pitchFamily="34" charset="0"/>
              </a:rPr>
              <a:t>was, for </a:t>
            </a:r>
            <a:r>
              <a:rPr lang="en-US" kern="1200" dirty="0">
                <a:solidFill>
                  <a:srgbClr val="F89378"/>
                </a:solidFill>
                <a:latin typeface="Arial" panose="020B0604020202020204" pitchFamily="34" charset="0"/>
                <a:cs typeface="Arial" panose="020B0604020202020204" pitchFamily="34" charset="0"/>
              </a:rPr>
              <a:t>you have taken your great power and begun to reign</a:t>
            </a:r>
            <a:r>
              <a:rPr lang="en-US" kern="1200" dirty="0">
                <a:solidFill>
                  <a:schemeClr val="bg1"/>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Day of Atonement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90800"/>
            <a:ext cx="8382000" cy="4114800"/>
          </a:xfrm>
        </p:spPr>
        <p:txBody>
          <a:bodyPr/>
          <a:lstStyle/>
          <a:p>
            <a:r>
              <a:rPr lang="en-US" dirty="0" smtClean="0">
                <a:solidFill>
                  <a:schemeClr val="bg1"/>
                </a:solidFill>
                <a:latin typeface="Arial" panose="020B0604020202020204" pitchFamily="34" charset="0"/>
                <a:cs typeface="Arial" panose="020B0604020202020204" pitchFamily="34" charset="0"/>
              </a:rPr>
              <a:t>Recalls High Priest going into the Holy of Holies to stand in God’s presence</a:t>
            </a:r>
          </a:p>
          <a:p>
            <a:r>
              <a:rPr lang="en-US" dirty="0" smtClean="0">
                <a:solidFill>
                  <a:schemeClr val="bg1"/>
                </a:solidFill>
                <a:latin typeface="Arial" panose="020B0604020202020204" pitchFamily="34" charset="0"/>
                <a:cs typeface="Arial" panose="020B0604020202020204" pitchFamily="34" charset="0"/>
              </a:rPr>
              <a:t>The High Priest would either live or die in God’s presence </a:t>
            </a:r>
          </a:p>
          <a:p>
            <a:r>
              <a:rPr lang="en-US" dirty="0" smtClean="0">
                <a:solidFill>
                  <a:schemeClr val="bg1"/>
                </a:solidFill>
                <a:latin typeface="Arial" panose="020B0604020202020204" pitchFamily="34" charset="0"/>
                <a:cs typeface="Arial" panose="020B0604020202020204" pitchFamily="34" charset="0"/>
              </a:rPr>
              <a:t>Symbolizes </a:t>
            </a:r>
            <a:r>
              <a:rPr lang="en-US" dirty="0" smtClean="0">
                <a:solidFill>
                  <a:schemeClr val="accent2">
                    <a:lumMod val="60000"/>
                    <a:lumOff val="40000"/>
                  </a:schemeClr>
                </a:solidFill>
                <a:latin typeface="Arial" panose="020B0604020202020204" pitchFamily="34" charset="0"/>
                <a:cs typeface="Arial" panose="020B0604020202020204" pitchFamily="34" charset="0"/>
              </a:rPr>
              <a:t>Judgment Day</a:t>
            </a:r>
            <a:r>
              <a:rPr lang="en-US" dirty="0" smtClean="0">
                <a:solidFill>
                  <a:schemeClr val="bg1"/>
                </a:solidFill>
                <a:latin typeface="Arial" panose="020B0604020202020204" pitchFamily="34" charset="0"/>
                <a:cs typeface="Arial" panose="020B0604020202020204" pitchFamily="34" charset="0"/>
              </a:rPr>
              <a:t>, when everyone will stand before God to either live or die in His presence</a:t>
            </a:r>
          </a:p>
        </p:txBody>
      </p:sp>
    </p:spTree>
    <p:extLst>
      <p:ext uri="{BB962C8B-B14F-4D97-AF65-F5344CB8AC3E}">
        <p14:creationId xmlns:p14="http://schemas.microsoft.com/office/powerpoint/2010/main" val="66051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11:18-19</a:t>
            </a:r>
          </a:p>
          <a:p>
            <a:pPr marL="0" lvl="0" indent="0" fontAlgn="auto">
              <a:spcAft>
                <a:spcPts val="0"/>
              </a:spcAft>
              <a:buNone/>
            </a:pPr>
            <a:r>
              <a:rPr lang="en-US" kern="1200" dirty="0">
                <a:solidFill>
                  <a:schemeClr val="bg1"/>
                </a:solidFill>
                <a:latin typeface="Arial" panose="020B0604020202020204" pitchFamily="34" charset="0"/>
                <a:cs typeface="Arial" panose="020B0604020202020204" pitchFamily="34" charset="0"/>
              </a:rPr>
              <a:t>The nations raged, but your wrath came, and </a:t>
            </a:r>
            <a:r>
              <a:rPr lang="en-US" kern="1200" dirty="0">
                <a:solidFill>
                  <a:srgbClr val="F89378"/>
                </a:solidFill>
                <a:latin typeface="Arial" panose="020B0604020202020204" pitchFamily="34" charset="0"/>
                <a:cs typeface="Arial" panose="020B0604020202020204" pitchFamily="34" charset="0"/>
              </a:rPr>
              <a:t>the time for the dead to be </a:t>
            </a:r>
            <a:r>
              <a:rPr lang="en-US" kern="1200" dirty="0">
                <a:solidFill>
                  <a:schemeClr val="accent6">
                    <a:lumMod val="60000"/>
                    <a:lumOff val="40000"/>
                  </a:schemeClr>
                </a:solidFill>
                <a:latin typeface="Arial" panose="020B0604020202020204" pitchFamily="34" charset="0"/>
                <a:cs typeface="Arial" panose="020B0604020202020204" pitchFamily="34" charset="0"/>
              </a:rPr>
              <a:t>judged, </a:t>
            </a:r>
            <a:r>
              <a:rPr lang="en-US" kern="1200" dirty="0">
                <a:solidFill>
                  <a:srgbClr val="F89378"/>
                </a:solidFill>
                <a:latin typeface="Arial" panose="020B0604020202020204" pitchFamily="34" charset="0"/>
                <a:cs typeface="Arial" panose="020B0604020202020204" pitchFamily="34" charset="0"/>
              </a:rPr>
              <a:t>and for </a:t>
            </a:r>
            <a:r>
              <a:rPr lang="en-US" kern="1200" dirty="0">
                <a:solidFill>
                  <a:schemeClr val="accent6">
                    <a:lumMod val="60000"/>
                    <a:lumOff val="40000"/>
                  </a:schemeClr>
                </a:solidFill>
                <a:latin typeface="Arial" panose="020B0604020202020204" pitchFamily="34" charset="0"/>
                <a:cs typeface="Arial" panose="020B0604020202020204" pitchFamily="34" charset="0"/>
              </a:rPr>
              <a:t>rewarding</a:t>
            </a:r>
            <a:r>
              <a:rPr lang="en-US" kern="1200" dirty="0">
                <a:solidFill>
                  <a:srgbClr val="F89378"/>
                </a:solidFill>
                <a:latin typeface="Arial" panose="020B0604020202020204" pitchFamily="34" charset="0"/>
                <a:cs typeface="Arial" panose="020B0604020202020204" pitchFamily="34" charset="0"/>
              </a:rPr>
              <a:t> your servants</a:t>
            </a:r>
            <a:r>
              <a:rPr lang="en-US" kern="1200" dirty="0">
                <a:solidFill>
                  <a:schemeClr val="bg1"/>
                </a:solidFill>
                <a:latin typeface="Arial" panose="020B0604020202020204" pitchFamily="34" charset="0"/>
                <a:cs typeface="Arial" panose="020B0604020202020204" pitchFamily="34" charset="0"/>
              </a:rPr>
              <a:t>, the prophets and saints, and those who fear your name, both small and great, and for destroying the destroyers of the </a:t>
            </a:r>
            <a:r>
              <a:rPr lang="en-US" kern="1200" dirty="0" smtClean="0">
                <a:solidFill>
                  <a:schemeClr val="bg1"/>
                </a:solidFill>
                <a:latin typeface="Arial" panose="020B0604020202020204" pitchFamily="34" charset="0"/>
                <a:cs typeface="Arial" panose="020B0604020202020204" pitchFamily="34" charset="0"/>
              </a:rPr>
              <a:t>earth. </a:t>
            </a:r>
            <a:r>
              <a:rPr lang="en-US" kern="1200" dirty="0" smtClean="0">
                <a:solidFill>
                  <a:srgbClr val="F89378"/>
                </a:solidFill>
                <a:latin typeface="Arial" panose="020B0604020202020204" pitchFamily="34" charset="0"/>
                <a:cs typeface="Arial" panose="020B0604020202020204" pitchFamily="34" charset="0"/>
              </a:rPr>
              <a:t>Then </a:t>
            </a:r>
            <a:r>
              <a:rPr lang="en-US" kern="1200" dirty="0">
                <a:solidFill>
                  <a:srgbClr val="F89378"/>
                </a:solidFill>
                <a:latin typeface="Arial" panose="020B0604020202020204" pitchFamily="34" charset="0"/>
                <a:cs typeface="Arial" panose="020B0604020202020204" pitchFamily="34" charset="0"/>
              </a:rPr>
              <a:t>God’s temple in heaven was opened, and the </a:t>
            </a:r>
            <a:r>
              <a:rPr lang="en-US" kern="1200" dirty="0">
                <a:solidFill>
                  <a:schemeClr val="accent6">
                    <a:lumMod val="60000"/>
                    <a:lumOff val="40000"/>
                  </a:schemeClr>
                </a:solidFill>
                <a:latin typeface="Arial" panose="020B0604020202020204" pitchFamily="34" charset="0"/>
                <a:cs typeface="Arial" panose="020B0604020202020204" pitchFamily="34" charset="0"/>
              </a:rPr>
              <a:t>ark of his covenant</a:t>
            </a:r>
            <a:r>
              <a:rPr lang="en-US" kern="1200" dirty="0">
                <a:solidFill>
                  <a:srgbClr val="F89378"/>
                </a:solidFill>
                <a:latin typeface="Arial" panose="020B0604020202020204" pitchFamily="34" charset="0"/>
                <a:cs typeface="Arial" panose="020B0604020202020204" pitchFamily="34" charset="0"/>
              </a:rPr>
              <a:t> was seen within his temple. </a:t>
            </a:r>
            <a:r>
              <a:rPr lang="en-US" kern="1200" dirty="0">
                <a:solidFill>
                  <a:schemeClr val="bg1"/>
                </a:solidFill>
                <a:latin typeface="Arial" panose="020B0604020202020204" pitchFamily="34" charset="0"/>
                <a:cs typeface="Arial" panose="020B0604020202020204" pitchFamily="34" charset="0"/>
              </a:rPr>
              <a:t>There were flashes of lightning, rumblings, peals of thunder, an earthquake, and heavy hail. </a:t>
            </a:r>
          </a:p>
        </p:txBody>
      </p:sp>
    </p:spTree>
    <p:extLst>
      <p:ext uri="{BB962C8B-B14F-4D97-AF65-F5344CB8AC3E}">
        <p14:creationId xmlns:p14="http://schemas.microsoft.com/office/powerpoint/2010/main" val="12116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Living in the Desert\Ark of Covenant-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76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8229600" cy="36576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14:7</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And he said with a loud voice, “Fear God and give him glory, </a:t>
            </a:r>
            <a:r>
              <a:rPr lang="en-US" kern="1200" dirty="0">
                <a:solidFill>
                  <a:srgbClr val="F89378"/>
                </a:solidFill>
                <a:latin typeface="Arial" panose="020B0604020202020204" pitchFamily="34" charset="0"/>
                <a:cs typeface="Arial" panose="020B0604020202020204" pitchFamily="34" charset="0"/>
              </a:rPr>
              <a:t>because the hour of his </a:t>
            </a:r>
            <a:r>
              <a:rPr lang="en-US" kern="1200" dirty="0">
                <a:solidFill>
                  <a:schemeClr val="accent6">
                    <a:lumMod val="60000"/>
                    <a:lumOff val="40000"/>
                  </a:schemeClr>
                </a:solidFill>
                <a:latin typeface="Arial" panose="020B0604020202020204" pitchFamily="34" charset="0"/>
                <a:cs typeface="Arial" panose="020B0604020202020204" pitchFamily="34" charset="0"/>
              </a:rPr>
              <a:t>judgment </a:t>
            </a:r>
            <a:r>
              <a:rPr lang="en-US" kern="1200" dirty="0">
                <a:solidFill>
                  <a:srgbClr val="F89378"/>
                </a:solidFill>
                <a:latin typeface="Arial" panose="020B0604020202020204" pitchFamily="34" charset="0"/>
                <a:cs typeface="Arial" panose="020B0604020202020204" pitchFamily="34" charset="0"/>
              </a:rPr>
              <a:t>has come</a:t>
            </a:r>
            <a:r>
              <a:rPr lang="en-US" kern="1200" dirty="0">
                <a:solidFill>
                  <a:schemeClr val="bg1"/>
                </a:solidFill>
                <a:latin typeface="Arial" panose="020B0604020202020204" pitchFamily="34" charset="0"/>
                <a:cs typeface="Arial" panose="020B0604020202020204" pitchFamily="34" charset="0"/>
              </a:rPr>
              <a:t>, and worship him who made heaven and earth, the sea and the springs of water.” </a:t>
            </a:r>
          </a:p>
        </p:txBody>
      </p:sp>
    </p:spTree>
    <p:extLst>
      <p:ext uri="{BB962C8B-B14F-4D97-AF65-F5344CB8AC3E}">
        <p14:creationId xmlns:p14="http://schemas.microsoft.com/office/powerpoint/2010/main" val="12289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14:14-16</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Then I looked, and behold, a white cloud, and </a:t>
            </a:r>
            <a:r>
              <a:rPr lang="en-US" kern="1200" dirty="0">
                <a:solidFill>
                  <a:srgbClr val="FF9966"/>
                </a:solidFill>
                <a:latin typeface="Arial" panose="020B0604020202020204" pitchFamily="34" charset="0"/>
                <a:cs typeface="Arial" panose="020B0604020202020204" pitchFamily="34" charset="0"/>
              </a:rPr>
              <a:t>seated on the cloud one like a </a:t>
            </a:r>
            <a:r>
              <a:rPr lang="en-US" kern="1200" dirty="0">
                <a:solidFill>
                  <a:schemeClr val="accent6">
                    <a:lumMod val="60000"/>
                    <a:lumOff val="40000"/>
                  </a:schemeClr>
                </a:solidFill>
                <a:latin typeface="Arial" panose="020B0604020202020204" pitchFamily="34" charset="0"/>
                <a:cs typeface="Arial" panose="020B0604020202020204" pitchFamily="34" charset="0"/>
              </a:rPr>
              <a:t>son of man</a:t>
            </a:r>
            <a:r>
              <a:rPr lang="en-US" kern="1200" dirty="0">
                <a:solidFill>
                  <a:srgbClr val="FF9966"/>
                </a:solidFill>
                <a:latin typeface="Arial" panose="020B0604020202020204" pitchFamily="34" charset="0"/>
                <a:cs typeface="Arial" panose="020B0604020202020204" pitchFamily="34" charset="0"/>
              </a:rPr>
              <a:t>, with a golden crown on his head, and a sharp </a:t>
            </a:r>
            <a:r>
              <a:rPr lang="en-US" kern="1200" dirty="0">
                <a:solidFill>
                  <a:schemeClr val="accent6">
                    <a:lumMod val="60000"/>
                    <a:lumOff val="40000"/>
                  </a:schemeClr>
                </a:solidFill>
                <a:latin typeface="Arial" panose="020B0604020202020204" pitchFamily="34" charset="0"/>
                <a:cs typeface="Arial" panose="020B0604020202020204" pitchFamily="34" charset="0"/>
              </a:rPr>
              <a:t>sickle in his hand</a:t>
            </a:r>
            <a:r>
              <a:rPr lang="en-US" kern="1200" dirty="0">
                <a:solidFill>
                  <a:schemeClr val="bg1"/>
                </a:solidFill>
                <a:latin typeface="Arial" panose="020B0604020202020204" pitchFamily="34" charset="0"/>
                <a:cs typeface="Arial" panose="020B0604020202020204" pitchFamily="34" charset="0"/>
              </a:rPr>
              <a:t>. </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And another angel came out of the temple, calling with a loud voice to him who sat on the cloud, “Put in your sickle, and reap, for the hour to reap has come, for </a:t>
            </a:r>
            <a:r>
              <a:rPr lang="en-US" kern="1200" dirty="0">
                <a:solidFill>
                  <a:srgbClr val="FF9966"/>
                </a:solidFill>
                <a:latin typeface="Arial" panose="020B0604020202020204" pitchFamily="34" charset="0"/>
                <a:cs typeface="Arial" panose="020B0604020202020204" pitchFamily="34" charset="0"/>
              </a:rPr>
              <a:t>the </a:t>
            </a:r>
            <a:r>
              <a:rPr lang="en-US" kern="1200" dirty="0">
                <a:solidFill>
                  <a:schemeClr val="accent6">
                    <a:lumMod val="60000"/>
                    <a:lumOff val="40000"/>
                  </a:schemeClr>
                </a:solidFill>
                <a:latin typeface="Arial" panose="020B0604020202020204" pitchFamily="34" charset="0"/>
                <a:cs typeface="Arial" panose="020B0604020202020204" pitchFamily="34" charset="0"/>
              </a:rPr>
              <a:t>harvest of the earth </a:t>
            </a:r>
            <a:r>
              <a:rPr lang="en-US" kern="1200" dirty="0">
                <a:solidFill>
                  <a:srgbClr val="FF9966"/>
                </a:solidFill>
                <a:latin typeface="Arial" panose="020B0604020202020204" pitchFamily="34" charset="0"/>
                <a:cs typeface="Arial" panose="020B0604020202020204" pitchFamily="34" charset="0"/>
              </a:rPr>
              <a:t>is fully ripe</a:t>
            </a:r>
            <a:r>
              <a:rPr lang="en-US" kern="1200" dirty="0" smtClean="0">
                <a:solidFill>
                  <a:srgbClr val="FF9966"/>
                </a:solidFill>
                <a:latin typeface="Arial" panose="020B0604020202020204" pitchFamily="34" charset="0"/>
                <a:cs typeface="Arial" panose="020B0604020202020204" pitchFamily="34" charset="0"/>
              </a:rPr>
              <a:t>.</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So he who sat on the cloud swung his sickle across the earth, and the earth was reaped. </a:t>
            </a:r>
          </a:p>
        </p:txBody>
      </p:sp>
    </p:spTree>
    <p:extLst>
      <p:ext uri="{BB962C8B-B14F-4D97-AF65-F5344CB8AC3E}">
        <p14:creationId xmlns:p14="http://schemas.microsoft.com/office/powerpoint/2010/main" val="30657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534400" cy="51054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14:18-19</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 And another angel came out from the altar, the angel who has authority over the fire, and he called with a loud voice to the one who had the sharp sickle, “Put in your sickle and gather the clusters from the vine of the earth, for its grapes are ripe.” </a:t>
            </a:r>
            <a:r>
              <a:rPr lang="en-US" kern="1200" dirty="0" smtClean="0">
                <a:solidFill>
                  <a:schemeClr val="bg1"/>
                </a:solidFill>
                <a:latin typeface="Arial" panose="020B0604020202020204" pitchFamily="34" charset="0"/>
                <a:cs typeface="Arial" panose="020B0604020202020204" pitchFamily="34" charset="0"/>
              </a:rPr>
              <a:t>So </a:t>
            </a:r>
            <a:r>
              <a:rPr lang="en-US" kern="1200" dirty="0">
                <a:solidFill>
                  <a:schemeClr val="bg1"/>
                </a:solidFill>
                <a:latin typeface="Arial" panose="020B0604020202020204" pitchFamily="34" charset="0"/>
                <a:cs typeface="Arial" panose="020B0604020202020204" pitchFamily="34" charset="0"/>
              </a:rPr>
              <a:t>the angel swung his sickle across the earth and gathered the grape harvest of the earth and threw it into the </a:t>
            </a:r>
            <a:r>
              <a:rPr lang="en-US" kern="1200" dirty="0">
                <a:solidFill>
                  <a:srgbClr val="FF9966"/>
                </a:solidFill>
                <a:latin typeface="Arial" panose="020B0604020202020204" pitchFamily="34" charset="0"/>
                <a:cs typeface="Arial" panose="020B0604020202020204" pitchFamily="34" charset="0"/>
              </a:rPr>
              <a:t>great winepress of the </a:t>
            </a:r>
            <a:r>
              <a:rPr lang="en-US" kern="1200" dirty="0">
                <a:solidFill>
                  <a:schemeClr val="accent6">
                    <a:lumMod val="60000"/>
                    <a:lumOff val="40000"/>
                  </a:schemeClr>
                </a:solidFill>
                <a:latin typeface="Arial" panose="020B0604020202020204" pitchFamily="34" charset="0"/>
                <a:cs typeface="Arial" panose="020B0604020202020204" pitchFamily="34" charset="0"/>
              </a:rPr>
              <a:t>wrath</a:t>
            </a:r>
            <a:r>
              <a:rPr lang="en-US" kern="1200" dirty="0">
                <a:solidFill>
                  <a:srgbClr val="FF9966"/>
                </a:solidFill>
                <a:latin typeface="Arial" panose="020B0604020202020204" pitchFamily="34" charset="0"/>
                <a:cs typeface="Arial" panose="020B0604020202020204" pitchFamily="34" charset="0"/>
              </a:rPr>
              <a:t> of </a:t>
            </a:r>
            <a:r>
              <a:rPr lang="en-US" kern="1200" dirty="0" smtClean="0">
                <a:solidFill>
                  <a:srgbClr val="FF9966"/>
                </a:solidFill>
                <a:latin typeface="Arial" panose="020B0604020202020204" pitchFamily="34" charset="0"/>
                <a:cs typeface="Arial" panose="020B0604020202020204" pitchFamily="34" charset="0"/>
              </a:rPr>
              <a:t>God</a:t>
            </a:r>
            <a:r>
              <a:rPr lang="en-US" kern="1200" dirty="0" smtClean="0">
                <a:solidFill>
                  <a:schemeClr val="bg1"/>
                </a:solidFill>
                <a:latin typeface="Arial" panose="020B0604020202020204" pitchFamily="34" charset="0"/>
                <a:cs typeface="Arial" panose="020B0604020202020204" pitchFamily="34" charset="0"/>
              </a:rPr>
              <a:t>. </a:t>
            </a:r>
            <a:endParaRPr lang="en-US" kern="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12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6294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The Final Harvest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5105400" cy="1905000"/>
          </a:xfrm>
        </p:spPr>
        <p:txBody>
          <a:bodyPr/>
          <a:lstStyle/>
          <a:p>
            <a:r>
              <a:rPr lang="en-US" dirty="0" smtClean="0">
                <a:solidFill>
                  <a:schemeClr val="bg1"/>
                </a:solidFill>
                <a:latin typeface="Arial" panose="020B0604020202020204" pitchFamily="34" charset="0"/>
                <a:cs typeface="Arial" panose="020B0604020202020204" pitchFamily="34" charset="0"/>
              </a:rPr>
              <a:t>The day of God’s wrath </a:t>
            </a:r>
          </a:p>
          <a:p>
            <a:r>
              <a:rPr lang="en-US" dirty="0" smtClean="0">
                <a:solidFill>
                  <a:schemeClr val="bg1"/>
                </a:solidFill>
                <a:latin typeface="Arial" panose="020B0604020202020204" pitchFamily="34" charset="0"/>
                <a:cs typeface="Arial" panose="020B0604020202020204" pitchFamily="34" charset="0"/>
              </a:rPr>
              <a:t>A day to rejoice</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A day to fear</a:t>
            </a:r>
          </a:p>
        </p:txBody>
      </p:sp>
      <p:sp>
        <p:nvSpPr>
          <p:cNvPr id="4" name="Title 1"/>
          <p:cNvSpPr txBox="1">
            <a:spLocks/>
          </p:cNvSpPr>
          <p:nvPr/>
        </p:nvSpPr>
        <p:spPr bwMode="auto">
          <a:xfrm>
            <a:off x="7129749" y="4484783"/>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200" kern="0" dirty="0" smtClean="0">
                <a:solidFill>
                  <a:schemeClr val="accent3"/>
                </a:solidFill>
                <a:latin typeface="Arial" panose="020B0604020202020204" pitchFamily="34" charset="0"/>
                <a:cs typeface="Arial" panose="020B0604020202020204" pitchFamily="34" charset="0"/>
              </a:rPr>
              <a:t>Sukkot !</a:t>
            </a:r>
            <a:endParaRPr lang="en-US" sz="3200" kern="0" dirty="0">
              <a:solidFill>
                <a:schemeClr val="accent3"/>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381000" y="4373238"/>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200" kern="0" dirty="0" smtClean="0">
                <a:solidFill>
                  <a:srgbClr val="F89378"/>
                </a:solidFill>
                <a:latin typeface="Arial" panose="020B0604020202020204" pitchFamily="34" charset="0"/>
                <a:cs typeface="Arial" panose="020B0604020202020204" pitchFamily="34" charset="0"/>
              </a:rPr>
              <a:t>What comes after the final harvest?    </a:t>
            </a:r>
            <a:endParaRPr lang="en-US" sz="3200"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1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Millennium &amp; Eighth Day\planet bkg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91" y="-19594"/>
            <a:ext cx="9744891" cy="68775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2468940"/>
            <a:ext cx="7467600" cy="1569660"/>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and </a:t>
            </a:r>
            <a:b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b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The End Times</a:t>
            </a:r>
            <a:endParaRPr lang="en-US" sz="44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endParaRPr>
          </a:p>
        </p:txBody>
      </p:sp>
      <p:sp>
        <p:nvSpPr>
          <p:cNvPr id="3" name="Title 1"/>
          <p:cNvSpPr txBox="1">
            <a:spLocks/>
          </p:cNvSpPr>
          <p:nvPr/>
        </p:nvSpPr>
        <p:spPr bwMode="auto">
          <a:xfrm>
            <a:off x="304800" y="4911764"/>
            <a:ext cx="8728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solidFill>
                  <a:schemeClr val="bg1"/>
                </a:solidFill>
                <a:latin typeface="Arial" panose="020B0604020202020204" pitchFamily="34" charset="0"/>
                <a:cs typeface="Arial" panose="020B0604020202020204" pitchFamily="34" charset="0"/>
              </a:rPr>
              <a:t>The Ultimate Fulfillment of </a:t>
            </a:r>
            <a:br>
              <a:rPr lang="en-US" sz="3200" b="1" kern="0" dirty="0" smtClean="0">
                <a:solidFill>
                  <a:schemeClr val="bg1"/>
                </a:solidFill>
                <a:latin typeface="Arial" panose="020B0604020202020204" pitchFamily="34" charset="0"/>
                <a:cs typeface="Arial" panose="020B0604020202020204" pitchFamily="34" charset="0"/>
              </a:rPr>
            </a:br>
            <a:r>
              <a:rPr lang="en-US" sz="3200" b="1" kern="0" dirty="0" smtClean="0">
                <a:solidFill>
                  <a:schemeClr val="bg1"/>
                </a:solidFill>
                <a:latin typeface="Arial" panose="020B0604020202020204" pitchFamily="34" charset="0"/>
                <a:cs typeface="Arial" panose="020B0604020202020204" pitchFamily="34" charset="0"/>
              </a:rPr>
              <a:t>God’s PRESENCE &amp; God’s PROVISION</a:t>
            </a:r>
            <a:endParaRPr lang="en-US" sz="3200" b="1" kern="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685800" y="609600"/>
            <a:ext cx="7467600" cy="1200329"/>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Sukkot</a:t>
            </a:r>
          </a:p>
        </p:txBody>
      </p:sp>
    </p:spTree>
    <p:extLst>
      <p:ext uri="{BB962C8B-B14F-4D97-AF65-F5344CB8AC3E}">
        <p14:creationId xmlns:p14="http://schemas.microsoft.com/office/powerpoint/2010/main" val="22643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2286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65000"/>
                  </a:schemeClr>
                </a:solidFill>
                <a:latin typeface="Arial" pitchFamily="34" charset="0"/>
                <a:cs typeface="Arial" pitchFamily="34" charset="0"/>
              </a:rPr>
              <a:t>3 Spring Appointed Times</a:t>
            </a:r>
          </a:p>
        </p:txBody>
      </p:sp>
      <p:sp>
        <p:nvSpPr>
          <p:cNvPr id="5" name="Content Placeholder 2"/>
          <p:cNvSpPr txBox="1">
            <a:spLocks/>
          </p:cNvSpPr>
          <p:nvPr/>
        </p:nvSpPr>
        <p:spPr bwMode="auto">
          <a:xfrm>
            <a:off x="1295400" y="849086"/>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a:solidFill>
                  <a:schemeClr val="bg1"/>
                </a:solidFill>
                <a:latin typeface="Arial" pitchFamily="34" charset="0"/>
                <a:cs typeface="Arial" pitchFamily="34" charset="0"/>
              </a:rPr>
              <a:t>Passover – </a:t>
            </a:r>
            <a:r>
              <a:rPr lang="en-US" dirty="0" smtClean="0">
                <a:solidFill>
                  <a:srgbClr val="F89378"/>
                </a:solidFill>
                <a:latin typeface="Arial" pitchFamily="34" charset="0"/>
                <a:cs typeface="Arial" pitchFamily="34" charset="0"/>
              </a:rPr>
              <a:t>Crucifixion</a:t>
            </a:r>
          </a:p>
          <a:p>
            <a:pPr marL="0" indent="0">
              <a:buFontTx/>
              <a:buNone/>
            </a:pPr>
            <a:r>
              <a:rPr lang="en-US" dirty="0" smtClean="0">
                <a:solidFill>
                  <a:schemeClr val="bg1"/>
                </a:solidFill>
                <a:latin typeface="Arial" pitchFamily="34" charset="0"/>
                <a:cs typeface="Arial" pitchFamily="34" charset="0"/>
              </a:rPr>
              <a:t>Unleavened </a:t>
            </a:r>
            <a:r>
              <a:rPr lang="en-US" dirty="0">
                <a:solidFill>
                  <a:schemeClr val="bg1"/>
                </a:solidFill>
                <a:latin typeface="Arial" pitchFamily="34" charset="0"/>
                <a:cs typeface="Arial" pitchFamily="34" charset="0"/>
              </a:rPr>
              <a:t>Bread – </a:t>
            </a:r>
            <a:r>
              <a:rPr lang="en-US" dirty="0" smtClean="0">
                <a:solidFill>
                  <a:srgbClr val="F89378"/>
                </a:solidFill>
                <a:latin typeface="Arial" pitchFamily="34" charset="0"/>
                <a:cs typeface="Arial" pitchFamily="34" charset="0"/>
              </a:rPr>
              <a:t>Burial</a:t>
            </a:r>
          </a:p>
          <a:p>
            <a:pPr marL="0" indent="0">
              <a:buFontTx/>
              <a:buNone/>
            </a:pPr>
            <a:r>
              <a:rPr lang="en-US" dirty="0">
                <a:solidFill>
                  <a:schemeClr val="bg1"/>
                </a:solidFill>
                <a:latin typeface="Arial" pitchFamily="34" charset="0"/>
                <a:cs typeface="Arial" pitchFamily="34" charset="0"/>
              </a:rPr>
              <a:t>Firstfruits – </a:t>
            </a:r>
            <a:r>
              <a:rPr lang="en-US" dirty="0" smtClean="0">
                <a:solidFill>
                  <a:srgbClr val="F89378"/>
                </a:solidFill>
                <a:latin typeface="Arial" pitchFamily="34" charset="0"/>
                <a:cs typeface="Arial" pitchFamily="34" charset="0"/>
              </a:rPr>
              <a:t>Resurrection</a:t>
            </a:r>
          </a:p>
        </p:txBody>
      </p:sp>
      <p:sp>
        <p:nvSpPr>
          <p:cNvPr id="10" name="Content Placeholder 2"/>
          <p:cNvSpPr txBox="1">
            <a:spLocks/>
          </p:cNvSpPr>
          <p:nvPr/>
        </p:nvSpPr>
        <p:spPr bwMode="auto">
          <a:xfrm>
            <a:off x="685800" y="3810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65000"/>
                  </a:schemeClr>
                </a:solidFill>
                <a:latin typeface="Arial" pitchFamily="34" charset="0"/>
                <a:cs typeface="Arial" pitchFamily="34" charset="0"/>
              </a:rPr>
              <a:t>3 Fall Appointed Times</a:t>
            </a:r>
          </a:p>
        </p:txBody>
      </p:sp>
      <p:sp>
        <p:nvSpPr>
          <p:cNvPr id="11" name="Content Placeholder 2"/>
          <p:cNvSpPr txBox="1">
            <a:spLocks/>
          </p:cNvSpPr>
          <p:nvPr/>
        </p:nvSpPr>
        <p:spPr bwMode="auto">
          <a:xfrm>
            <a:off x="1066800" y="4343400"/>
            <a:ext cx="6248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Trumpets –  </a:t>
            </a:r>
            <a:r>
              <a:rPr lang="en-US" dirty="0" smtClean="0">
                <a:solidFill>
                  <a:schemeClr val="accent2">
                    <a:lumMod val="60000"/>
                    <a:lumOff val="40000"/>
                  </a:schemeClr>
                </a:solidFill>
                <a:latin typeface="Arial" pitchFamily="34" charset="0"/>
                <a:cs typeface="Arial" pitchFamily="34" charset="0"/>
              </a:rPr>
              <a:t>The 2</a:t>
            </a:r>
            <a:r>
              <a:rPr lang="en-US" baseline="30000" dirty="0" smtClean="0">
                <a:solidFill>
                  <a:schemeClr val="accent2">
                    <a:lumMod val="60000"/>
                    <a:lumOff val="40000"/>
                  </a:schemeClr>
                </a:solidFill>
                <a:latin typeface="Arial" pitchFamily="34" charset="0"/>
                <a:cs typeface="Arial" pitchFamily="34" charset="0"/>
              </a:rPr>
              <a:t>nd</a:t>
            </a:r>
            <a:r>
              <a:rPr lang="en-US" dirty="0" smtClean="0">
                <a:solidFill>
                  <a:schemeClr val="accent2">
                    <a:lumMod val="60000"/>
                    <a:lumOff val="40000"/>
                  </a:schemeClr>
                </a:solidFill>
                <a:latin typeface="Arial" pitchFamily="34" charset="0"/>
                <a:cs typeface="Arial" pitchFamily="34" charset="0"/>
              </a:rPr>
              <a:t> Coming</a:t>
            </a:r>
          </a:p>
          <a:p>
            <a:pPr marL="0" indent="0">
              <a:buFontTx/>
              <a:buNone/>
            </a:pPr>
            <a:r>
              <a:rPr lang="en-US" dirty="0" smtClean="0">
                <a:solidFill>
                  <a:schemeClr val="bg1"/>
                </a:solidFill>
                <a:latin typeface="Arial" pitchFamily="34" charset="0"/>
                <a:cs typeface="Arial" pitchFamily="34" charset="0"/>
              </a:rPr>
              <a:t>Atonement – </a:t>
            </a:r>
            <a:r>
              <a:rPr lang="en-US" dirty="0" smtClean="0">
                <a:solidFill>
                  <a:schemeClr val="accent2">
                    <a:lumMod val="60000"/>
                    <a:lumOff val="40000"/>
                  </a:schemeClr>
                </a:solidFill>
                <a:latin typeface="Arial" pitchFamily="34" charset="0"/>
                <a:cs typeface="Arial" pitchFamily="34" charset="0"/>
              </a:rPr>
              <a:t>Judgment Day</a:t>
            </a:r>
          </a:p>
          <a:p>
            <a:pPr marL="0" indent="0">
              <a:buNone/>
            </a:pPr>
            <a:r>
              <a:rPr lang="en-US" dirty="0" smtClean="0">
                <a:solidFill>
                  <a:schemeClr val="bg1"/>
                </a:solidFill>
                <a:latin typeface="Arial" pitchFamily="34" charset="0"/>
                <a:cs typeface="Arial" pitchFamily="34" charset="0"/>
              </a:rPr>
              <a:t>Sukkot – </a:t>
            </a:r>
            <a:r>
              <a:rPr lang="en-US" dirty="0" smtClean="0">
                <a:solidFill>
                  <a:schemeClr val="accent2">
                    <a:lumMod val="60000"/>
                    <a:lumOff val="40000"/>
                  </a:schemeClr>
                </a:solidFill>
                <a:latin typeface="Arial" pitchFamily="34" charset="0"/>
                <a:cs typeface="Arial" pitchFamily="34" charset="0"/>
              </a:rPr>
              <a:t>Messiah’s reign as King</a:t>
            </a:r>
            <a:endParaRPr lang="en-US" dirty="0">
              <a:solidFill>
                <a:schemeClr val="accent2">
                  <a:lumMod val="60000"/>
                  <a:lumOff val="40000"/>
                </a:schemeClr>
              </a:solidFill>
              <a:latin typeface="Arial" pitchFamily="34" charset="0"/>
              <a:cs typeface="Arial" pitchFamily="34" charset="0"/>
            </a:endParaRPr>
          </a:p>
          <a:p>
            <a:pPr marL="0" indent="0">
              <a:buFontTx/>
              <a:buNone/>
            </a:pPr>
            <a:endParaRPr lang="en-US" dirty="0" smtClean="0">
              <a:solidFill>
                <a:schemeClr val="accent2">
                  <a:lumMod val="60000"/>
                  <a:lumOff val="40000"/>
                </a:schemeClr>
              </a:solidFill>
              <a:latin typeface="Arial" pitchFamily="34" charset="0"/>
              <a:cs typeface="Arial" pitchFamily="34" charset="0"/>
            </a:endParaRPr>
          </a:p>
        </p:txBody>
      </p:sp>
      <p:sp>
        <p:nvSpPr>
          <p:cNvPr id="8" name="Content Placeholder 2"/>
          <p:cNvSpPr txBox="1">
            <a:spLocks/>
          </p:cNvSpPr>
          <p:nvPr/>
        </p:nvSpPr>
        <p:spPr bwMode="auto">
          <a:xfrm>
            <a:off x="685800" y="28956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Shavuot (Pentecost) – </a:t>
            </a:r>
            <a:r>
              <a:rPr lang="en-US" dirty="0" smtClean="0">
                <a:solidFill>
                  <a:srgbClr val="F89378"/>
                </a:solidFill>
                <a:latin typeface="Arial" pitchFamily="34" charset="0"/>
                <a:cs typeface="Arial" pitchFamily="34" charset="0"/>
              </a:rPr>
              <a:t>Holy Spirit</a:t>
            </a:r>
          </a:p>
        </p:txBody>
      </p:sp>
      <p:sp>
        <p:nvSpPr>
          <p:cNvPr id="7" name="Content Placeholder 2"/>
          <p:cNvSpPr txBox="1">
            <a:spLocks/>
          </p:cNvSpPr>
          <p:nvPr/>
        </p:nvSpPr>
        <p:spPr bwMode="auto">
          <a:xfrm>
            <a:off x="7099663" y="990600"/>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First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p>
        </p:txBody>
      </p:sp>
      <p:sp>
        <p:nvSpPr>
          <p:cNvPr id="18" name="Content Placeholder 2"/>
          <p:cNvSpPr txBox="1">
            <a:spLocks/>
          </p:cNvSpPr>
          <p:nvPr/>
        </p:nvSpPr>
        <p:spPr bwMode="auto">
          <a:xfrm>
            <a:off x="7031083" y="2785654"/>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Wheat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p>
        </p:txBody>
      </p:sp>
      <p:sp>
        <p:nvSpPr>
          <p:cNvPr id="12" name="Content Placeholder 2"/>
          <p:cNvSpPr txBox="1">
            <a:spLocks/>
          </p:cNvSpPr>
          <p:nvPr/>
        </p:nvSpPr>
        <p:spPr bwMode="auto">
          <a:xfrm>
            <a:off x="7010400" y="4648200"/>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Final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p>
        </p:txBody>
      </p:sp>
    </p:spTree>
    <p:extLst>
      <p:ext uri="{BB962C8B-B14F-4D97-AF65-F5344CB8AC3E}">
        <p14:creationId xmlns:p14="http://schemas.microsoft.com/office/powerpoint/2010/main" val="33210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8" grpId="0"/>
      <p:bldP spid="7" grpId="0"/>
      <p:bldP spid="1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34400" cy="54864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20:1-3</a:t>
            </a:r>
            <a:br>
              <a:rPr lang="en-US" i="1" dirty="0" smtClean="0">
                <a:solidFill>
                  <a:schemeClr val="bg1">
                    <a:lumMod val="65000"/>
                  </a:schemeClr>
                </a:solidFill>
                <a:latin typeface="Arial" pitchFamily="34" charset="0"/>
                <a:cs typeface="Arial" pitchFamily="34" charset="0"/>
              </a:rPr>
            </a:br>
            <a:r>
              <a:rPr lang="en-US" kern="1200" dirty="0" smtClean="0">
                <a:solidFill>
                  <a:schemeClr val="bg1"/>
                </a:solidFill>
                <a:latin typeface="Arial" panose="020B0604020202020204" pitchFamily="34" charset="0"/>
                <a:cs typeface="Arial" panose="020B0604020202020204" pitchFamily="34" charset="0"/>
              </a:rPr>
              <a:t>Then </a:t>
            </a:r>
            <a:r>
              <a:rPr lang="en-US" kern="1200" dirty="0">
                <a:solidFill>
                  <a:schemeClr val="bg1"/>
                </a:solidFill>
                <a:latin typeface="Arial" panose="020B0604020202020204" pitchFamily="34" charset="0"/>
                <a:cs typeface="Arial" panose="020B0604020202020204" pitchFamily="34" charset="0"/>
              </a:rPr>
              <a:t>I saw an angel coming down from heaven, holding in his hand the key to the bottomless pit and a great chain</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And he seized the dragon, that ancient serpent, who is the devil and Satan, and </a:t>
            </a:r>
            <a:r>
              <a:rPr lang="en-US" kern="1200" dirty="0">
                <a:solidFill>
                  <a:srgbClr val="F89378"/>
                </a:solidFill>
                <a:latin typeface="Arial" panose="020B0604020202020204" pitchFamily="34" charset="0"/>
                <a:cs typeface="Arial" panose="020B0604020202020204" pitchFamily="34" charset="0"/>
              </a:rPr>
              <a:t>bound him for a thousand years</a:t>
            </a:r>
            <a:r>
              <a:rPr lang="en-US" kern="1200" dirty="0">
                <a:solidFill>
                  <a:schemeClr val="bg1"/>
                </a:solidFill>
                <a:latin typeface="Arial" panose="020B0604020202020204" pitchFamily="34" charset="0"/>
                <a:cs typeface="Arial" panose="020B0604020202020204" pitchFamily="34" charset="0"/>
              </a:rPr>
              <a:t>, </a:t>
            </a:r>
            <a:r>
              <a:rPr lang="en-US" kern="1200" dirty="0" smtClean="0">
                <a:solidFill>
                  <a:schemeClr val="bg1"/>
                </a:solidFill>
                <a:latin typeface="Arial" panose="020B0604020202020204" pitchFamily="34" charset="0"/>
                <a:cs typeface="Arial" panose="020B0604020202020204" pitchFamily="34" charset="0"/>
              </a:rPr>
              <a:t>and </a:t>
            </a:r>
            <a:r>
              <a:rPr lang="en-US" kern="1200" dirty="0">
                <a:solidFill>
                  <a:schemeClr val="bg1"/>
                </a:solidFill>
                <a:latin typeface="Arial" panose="020B0604020202020204" pitchFamily="34" charset="0"/>
                <a:cs typeface="Arial" panose="020B0604020202020204" pitchFamily="34" charset="0"/>
              </a:rPr>
              <a:t>threw him into the pit, and shut it and sealed it over him, so that he might not deceive the nations any longer, until the thousand years were ended. After that he must be released for a little while. </a:t>
            </a:r>
          </a:p>
        </p:txBody>
      </p:sp>
    </p:spTree>
    <p:extLst>
      <p:ext uri="{BB962C8B-B14F-4D97-AF65-F5344CB8AC3E}">
        <p14:creationId xmlns:p14="http://schemas.microsoft.com/office/powerpoint/2010/main" val="12533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534400" cy="54864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20:4</a:t>
            </a:r>
            <a:br>
              <a:rPr lang="en-US" i="1" dirty="0" smtClean="0">
                <a:solidFill>
                  <a:schemeClr val="bg1">
                    <a:lumMod val="65000"/>
                  </a:schemeClr>
                </a:solidFill>
                <a:latin typeface="Arial" pitchFamily="34" charset="0"/>
                <a:cs typeface="Arial" pitchFamily="34" charset="0"/>
              </a:rPr>
            </a:br>
            <a:r>
              <a:rPr lang="en-US" kern="1200" dirty="0" smtClean="0">
                <a:solidFill>
                  <a:schemeClr val="bg1"/>
                </a:solidFill>
                <a:latin typeface="Arial" panose="020B0604020202020204" pitchFamily="34" charset="0"/>
                <a:cs typeface="Arial" panose="020B0604020202020204" pitchFamily="34" charset="0"/>
              </a:rPr>
              <a:t>Then </a:t>
            </a:r>
            <a:r>
              <a:rPr lang="en-US" kern="1200" dirty="0">
                <a:solidFill>
                  <a:schemeClr val="bg1"/>
                </a:solidFill>
                <a:latin typeface="Arial" panose="020B0604020202020204" pitchFamily="34" charset="0"/>
                <a:cs typeface="Arial" panose="020B0604020202020204" pitchFamily="34" charset="0"/>
              </a:rPr>
              <a:t>I saw thrones, and seated on them were those to whom the authority to judge was committed. Also I saw the souls of those who had been beheaded for the testimony of Jesus and for the word of God, and those who had not worshiped the beast or its image and had not received its mark on their foreheads or their hands. </a:t>
            </a:r>
            <a:r>
              <a:rPr lang="en-US" kern="1200" dirty="0">
                <a:solidFill>
                  <a:srgbClr val="F89378"/>
                </a:solidFill>
                <a:latin typeface="Arial" panose="020B0604020202020204" pitchFamily="34" charset="0"/>
                <a:cs typeface="Arial" panose="020B0604020202020204" pitchFamily="34" charset="0"/>
              </a:rPr>
              <a:t>They came to life and reigned with Christ for a </a:t>
            </a:r>
            <a:r>
              <a:rPr lang="en-US" kern="1200" dirty="0">
                <a:solidFill>
                  <a:schemeClr val="accent6">
                    <a:lumMod val="60000"/>
                    <a:lumOff val="40000"/>
                  </a:schemeClr>
                </a:solidFill>
                <a:latin typeface="Arial" panose="020B0604020202020204" pitchFamily="34" charset="0"/>
                <a:cs typeface="Arial" panose="020B0604020202020204" pitchFamily="34" charset="0"/>
              </a:rPr>
              <a:t>thousand </a:t>
            </a:r>
            <a:r>
              <a:rPr lang="en-US" kern="1200" dirty="0" smtClean="0">
                <a:solidFill>
                  <a:schemeClr val="accent6">
                    <a:lumMod val="60000"/>
                    <a:lumOff val="40000"/>
                  </a:schemeClr>
                </a:solidFill>
                <a:latin typeface="Arial" panose="020B0604020202020204" pitchFamily="34" charset="0"/>
                <a:cs typeface="Arial" panose="020B0604020202020204" pitchFamily="34" charset="0"/>
              </a:rPr>
              <a:t>years. </a:t>
            </a:r>
            <a:endParaRPr lang="en-US" kern="12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9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534400" cy="41148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20:5-6</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The rest of the dead did not come to life until the thousand years were ended. This is the first resurrection. </a:t>
            </a:r>
            <a:r>
              <a:rPr lang="en-US" kern="1200" dirty="0" smtClean="0">
                <a:solidFill>
                  <a:srgbClr val="F89378"/>
                </a:solidFill>
                <a:latin typeface="Arial" panose="020B0604020202020204" pitchFamily="34" charset="0"/>
                <a:cs typeface="Arial" panose="020B0604020202020204" pitchFamily="34" charset="0"/>
              </a:rPr>
              <a:t>Blessed </a:t>
            </a:r>
            <a:r>
              <a:rPr lang="en-US" kern="1200" dirty="0">
                <a:solidFill>
                  <a:srgbClr val="F89378"/>
                </a:solidFill>
                <a:latin typeface="Arial" panose="020B0604020202020204" pitchFamily="34" charset="0"/>
                <a:cs typeface="Arial" panose="020B0604020202020204" pitchFamily="34" charset="0"/>
              </a:rPr>
              <a:t>and holy is the one who shares in the first resurrection! </a:t>
            </a:r>
            <a:r>
              <a:rPr lang="en-US" kern="1200" dirty="0">
                <a:solidFill>
                  <a:schemeClr val="bg1"/>
                </a:solidFill>
                <a:latin typeface="Arial" panose="020B0604020202020204" pitchFamily="34" charset="0"/>
                <a:cs typeface="Arial" panose="020B0604020202020204" pitchFamily="34" charset="0"/>
              </a:rPr>
              <a:t>Over such the second death has no power, but </a:t>
            </a:r>
            <a:r>
              <a:rPr lang="en-US" kern="1200" dirty="0">
                <a:solidFill>
                  <a:srgbClr val="F89378"/>
                </a:solidFill>
                <a:latin typeface="Arial" panose="020B0604020202020204" pitchFamily="34" charset="0"/>
                <a:cs typeface="Arial" panose="020B0604020202020204" pitchFamily="34" charset="0"/>
              </a:rPr>
              <a:t>they will be </a:t>
            </a:r>
            <a:r>
              <a:rPr lang="en-US" kern="1200" dirty="0">
                <a:solidFill>
                  <a:schemeClr val="accent6">
                    <a:lumMod val="60000"/>
                    <a:lumOff val="40000"/>
                  </a:schemeClr>
                </a:solidFill>
                <a:latin typeface="Arial" panose="020B0604020202020204" pitchFamily="34" charset="0"/>
                <a:cs typeface="Arial" panose="020B0604020202020204" pitchFamily="34" charset="0"/>
              </a:rPr>
              <a:t>priests</a:t>
            </a:r>
            <a:r>
              <a:rPr lang="en-US" kern="1200" dirty="0">
                <a:solidFill>
                  <a:srgbClr val="F89378"/>
                </a:solidFill>
                <a:latin typeface="Arial" panose="020B0604020202020204" pitchFamily="34" charset="0"/>
                <a:cs typeface="Arial" panose="020B0604020202020204" pitchFamily="34" charset="0"/>
              </a:rPr>
              <a:t> of God </a:t>
            </a:r>
            <a:r>
              <a:rPr lang="en-US" kern="1200" dirty="0">
                <a:solidFill>
                  <a:schemeClr val="bg1"/>
                </a:solidFill>
                <a:latin typeface="Arial" panose="020B0604020202020204" pitchFamily="34" charset="0"/>
                <a:cs typeface="Arial" panose="020B0604020202020204" pitchFamily="34" charset="0"/>
              </a:rPr>
              <a:t>and of Christ, and </a:t>
            </a:r>
            <a:r>
              <a:rPr lang="en-US" kern="1200" dirty="0">
                <a:solidFill>
                  <a:srgbClr val="F89378"/>
                </a:solidFill>
                <a:latin typeface="Arial" panose="020B0604020202020204" pitchFamily="34" charset="0"/>
                <a:cs typeface="Arial" panose="020B0604020202020204" pitchFamily="34" charset="0"/>
              </a:rPr>
              <a:t>they will </a:t>
            </a:r>
            <a:r>
              <a:rPr lang="en-US" kern="1200" dirty="0">
                <a:solidFill>
                  <a:schemeClr val="accent6">
                    <a:lumMod val="60000"/>
                    <a:lumOff val="40000"/>
                  </a:schemeClr>
                </a:solidFill>
                <a:latin typeface="Arial" panose="020B0604020202020204" pitchFamily="34" charset="0"/>
                <a:cs typeface="Arial" panose="020B0604020202020204" pitchFamily="34" charset="0"/>
              </a:rPr>
              <a:t>reign </a:t>
            </a:r>
            <a:r>
              <a:rPr lang="en-US" kern="1200" dirty="0">
                <a:solidFill>
                  <a:srgbClr val="F89378"/>
                </a:solidFill>
                <a:latin typeface="Arial" panose="020B0604020202020204" pitchFamily="34" charset="0"/>
                <a:cs typeface="Arial" panose="020B0604020202020204" pitchFamily="34" charset="0"/>
              </a:rPr>
              <a:t>with him for a </a:t>
            </a:r>
            <a:r>
              <a:rPr lang="en-US" kern="1200" dirty="0">
                <a:solidFill>
                  <a:schemeClr val="accent6">
                    <a:lumMod val="60000"/>
                    <a:lumOff val="40000"/>
                  </a:schemeClr>
                </a:solidFill>
                <a:latin typeface="Arial" panose="020B0604020202020204" pitchFamily="34" charset="0"/>
                <a:cs typeface="Arial" panose="020B0604020202020204" pitchFamily="34" charset="0"/>
              </a:rPr>
              <a:t>thousand years</a:t>
            </a:r>
            <a:r>
              <a:rPr lang="en-US" kern="1200" dirty="0" smtClean="0">
                <a:solidFill>
                  <a:schemeClr val="accent6">
                    <a:lumMod val="60000"/>
                    <a:lumOff val="40000"/>
                  </a:schemeClr>
                </a:solidFill>
                <a:latin typeface="Arial" panose="020B0604020202020204" pitchFamily="34" charset="0"/>
                <a:cs typeface="Arial" panose="020B0604020202020204" pitchFamily="34" charset="0"/>
              </a:rPr>
              <a:t>. </a:t>
            </a:r>
            <a:endParaRPr lang="en-US" kern="12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2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Sukkot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3048000"/>
            <a:ext cx="8382000" cy="3200400"/>
          </a:xfrm>
        </p:spPr>
        <p:txBody>
          <a:bodyPr/>
          <a:lstStyle/>
          <a:p>
            <a:r>
              <a:rPr lang="en-US" dirty="0">
                <a:solidFill>
                  <a:schemeClr val="bg1"/>
                </a:solidFill>
                <a:latin typeface="Arial" panose="020B0604020202020204" pitchFamily="34" charset="0"/>
                <a:cs typeface="Arial" panose="020B0604020202020204" pitchFamily="34" charset="0"/>
              </a:rPr>
              <a:t>The end of the </a:t>
            </a:r>
            <a:r>
              <a:rPr lang="en-US" dirty="0">
                <a:solidFill>
                  <a:schemeClr val="accent6">
                    <a:lumMod val="60000"/>
                    <a:lumOff val="40000"/>
                  </a:schemeClr>
                </a:solidFill>
                <a:latin typeface="Arial" panose="020B0604020202020204" pitchFamily="34" charset="0"/>
                <a:cs typeface="Arial" panose="020B0604020202020204" pitchFamily="34" charset="0"/>
              </a:rPr>
              <a:t>final harvest</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THANKSGIVING</a:t>
            </a:r>
          </a:p>
          <a:p>
            <a:r>
              <a:rPr lang="en-US" dirty="0" smtClean="0">
                <a:solidFill>
                  <a:schemeClr val="bg1"/>
                </a:solidFill>
                <a:latin typeface="Arial" panose="020B0604020202020204" pitchFamily="34" charset="0"/>
                <a:cs typeface="Arial" panose="020B0604020202020204" pitchFamily="34" charset="0"/>
              </a:rPr>
              <a:t>The journey to the promised land</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God and his people sukkah’ing together</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His PRESENCE &amp; His PROVISION</a:t>
            </a:r>
          </a:p>
          <a:p>
            <a:r>
              <a:rPr lang="en-US" dirty="0" smtClean="0">
                <a:solidFill>
                  <a:schemeClr val="bg1"/>
                </a:solidFill>
                <a:latin typeface="Arial" panose="020B0604020202020204" pitchFamily="34" charset="0"/>
                <a:cs typeface="Arial" panose="020B0604020202020204" pitchFamily="34" charset="0"/>
              </a:rPr>
              <a:t>Foreshadows</a:t>
            </a:r>
            <a:r>
              <a:rPr lang="en-US" dirty="0" smtClean="0">
                <a:solidFill>
                  <a:schemeClr val="accent2">
                    <a:lumMod val="60000"/>
                    <a:lumOff val="40000"/>
                  </a:schemeClr>
                </a:solidFill>
                <a:latin typeface="Arial" panose="020B0604020202020204" pitchFamily="34" charset="0"/>
                <a:cs typeface="Arial" panose="020B0604020202020204" pitchFamily="34" charset="0"/>
              </a:rPr>
              <a:t> Messiah’s 1000 year reign</a:t>
            </a: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41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8458200" cy="1371600"/>
          </a:xfrm>
        </p:spPr>
        <p:txBody>
          <a:bodyPr/>
          <a:lstStyle/>
          <a:p>
            <a:pPr algn="l"/>
            <a:r>
              <a:rPr lang="en-US" dirty="0" smtClean="0">
                <a:solidFill>
                  <a:srgbClr val="F89378"/>
                </a:solidFill>
                <a:latin typeface="Arial" panose="020B0604020202020204" pitchFamily="34" charset="0"/>
                <a:cs typeface="Arial" panose="020B0604020202020204" pitchFamily="34" charset="0"/>
              </a:rPr>
              <a:t>Why “</a:t>
            </a:r>
            <a:r>
              <a:rPr lang="en-US" dirty="0" smtClean="0">
                <a:solidFill>
                  <a:schemeClr val="accent6">
                    <a:lumMod val="60000"/>
                    <a:lumOff val="40000"/>
                  </a:schemeClr>
                </a:solidFill>
                <a:latin typeface="Arial" panose="020B0604020202020204" pitchFamily="34" charset="0"/>
                <a:cs typeface="Arial" panose="020B0604020202020204" pitchFamily="34" charset="0"/>
              </a:rPr>
              <a:t>seven</a:t>
            </a:r>
            <a:r>
              <a:rPr lang="en-US" dirty="0" smtClean="0">
                <a:solidFill>
                  <a:srgbClr val="F89378"/>
                </a:solidFill>
                <a:latin typeface="Arial" panose="020B0604020202020204" pitchFamily="34" charset="0"/>
                <a:cs typeface="Arial" panose="020B0604020202020204" pitchFamily="34" charset="0"/>
              </a:rPr>
              <a:t> days”? </a:t>
            </a:r>
            <a:br>
              <a:rPr lang="en-US" dirty="0" smtClean="0">
                <a:solidFill>
                  <a:srgbClr val="F89378"/>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And what about the </a:t>
            </a: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Day</a:t>
            </a:r>
            <a:r>
              <a:rPr lang="en-US" dirty="0" smtClean="0">
                <a:solidFill>
                  <a:srgbClr val="F89378"/>
                </a:solidFill>
                <a:latin typeface="Arial" panose="020B0604020202020204" pitchFamily="34" charset="0"/>
                <a:cs typeface="Arial" panose="020B0604020202020204" pitchFamily="34" charset="0"/>
              </a:rPr>
              <a:t>?</a:t>
            </a:r>
            <a:endParaRPr lang="en-US"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031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01000" cy="56388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23:34-36</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On the fifteenth day of this seventh month and </a:t>
            </a:r>
            <a:r>
              <a:rPr lang="en-US" kern="1200" dirty="0">
                <a:solidFill>
                  <a:srgbClr val="F89378"/>
                </a:solidFill>
                <a:latin typeface="Arial" panose="020B0604020202020204" pitchFamily="34" charset="0"/>
                <a:cs typeface="Arial" panose="020B0604020202020204" pitchFamily="34" charset="0"/>
              </a:rPr>
              <a:t>for seven days </a:t>
            </a:r>
            <a:r>
              <a:rPr lang="en-US" kern="1200" dirty="0">
                <a:solidFill>
                  <a:schemeClr val="bg1"/>
                </a:solidFill>
                <a:latin typeface="Arial" panose="020B0604020202020204" pitchFamily="34" charset="0"/>
                <a:cs typeface="Arial" panose="020B0604020202020204" pitchFamily="34" charset="0"/>
              </a:rPr>
              <a:t>is the Feast of Booths to YHWH.  </a:t>
            </a:r>
            <a:r>
              <a:rPr lang="en-US" kern="1200" dirty="0" smtClean="0">
                <a:solidFill>
                  <a:schemeClr val="bg1"/>
                </a:solidFill>
                <a:latin typeface="Arial" panose="020B0604020202020204" pitchFamily="34" charset="0"/>
                <a:cs typeface="Arial" panose="020B0604020202020204" pitchFamily="34" charset="0"/>
              </a:rPr>
              <a:t>On </a:t>
            </a:r>
            <a:r>
              <a:rPr lang="en-US" kern="1200" dirty="0">
                <a:solidFill>
                  <a:schemeClr val="bg1"/>
                </a:solidFill>
                <a:latin typeface="Arial" panose="020B0604020202020204" pitchFamily="34" charset="0"/>
                <a:cs typeface="Arial" panose="020B0604020202020204" pitchFamily="34" charset="0"/>
              </a:rPr>
              <a:t>the first day shall be a holy convocation; you shall not do any ordinary work.  </a:t>
            </a:r>
            <a:r>
              <a:rPr lang="en-US" kern="1200" dirty="0" smtClean="0">
                <a:solidFill>
                  <a:srgbClr val="F89378"/>
                </a:solidFill>
                <a:latin typeface="Arial" panose="020B0604020202020204" pitchFamily="34" charset="0"/>
                <a:cs typeface="Arial" panose="020B0604020202020204" pitchFamily="34" charset="0"/>
              </a:rPr>
              <a:t>For </a:t>
            </a:r>
            <a:r>
              <a:rPr lang="en-US" kern="1200" dirty="0">
                <a:solidFill>
                  <a:srgbClr val="F89378"/>
                </a:solidFill>
                <a:latin typeface="Arial" panose="020B0604020202020204" pitchFamily="34" charset="0"/>
                <a:cs typeface="Arial" panose="020B0604020202020204" pitchFamily="34" charset="0"/>
              </a:rPr>
              <a:t>seven days </a:t>
            </a:r>
            <a:r>
              <a:rPr lang="en-US" kern="1200" dirty="0">
                <a:solidFill>
                  <a:schemeClr val="bg1"/>
                </a:solidFill>
                <a:latin typeface="Arial" panose="020B0604020202020204" pitchFamily="34" charset="0"/>
                <a:cs typeface="Arial" panose="020B0604020202020204" pitchFamily="34" charset="0"/>
              </a:rPr>
              <a:t>you shall present food offerings to YHWH. </a:t>
            </a:r>
            <a:r>
              <a:rPr lang="en-US" kern="1200" dirty="0" smtClean="0">
                <a:solidFill>
                  <a:srgbClr val="F89378"/>
                </a:solidFill>
                <a:latin typeface="Arial" panose="020B0604020202020204" pitchFamily="34" charset="0"/>
                <a:cs typeface="Arial" panose="020B0604020202020204" pitchFamily="34" charset="0"/>
              </a:rPr>
              <a:t>On </a:t>
            </a:r>
            <a:r>
              <a:rPr lang="en-US" kern="1200" dirty="0">
                <a:solidFill>
                  <a:srgbClr val="F89378"/>
                </a:solidFill>
                <a:latin typeface="Arial" panose="020B0604020202020204" pitchFamily="34" charset="0"/>
                <a:cs typeface="Arial" panose="020B0604020202020204" pitchFamily="34" charset="0"/>
              </a:rPr>
              <a:t>the </a:t>
            </a:r>
            <a:r>
              <a:rPr lang="en-US" kern="1200" dirty="0">
                <a:solidFill>
                  <a:schemeClr val="accent6">
                    <a:lumMod val="60000"/>
                    <a:lumOff val="40000"/>
                  </a:schemeClr>
                </a:solidFill>
                <a:latin typeface="Arial" panose="020B0604020202020204" pitchFamily="34" charset="0"/>
                <a:cs typeface="Arial" panose="020B0604020202020204" pitchFamily="34" charset="0"/>
              </a:rPr>
              <a:t>eighth day </a:t>
            </a:r>
            <a:r>
              <a:rPr lang="en-US" kern="1200" dirty="0">
                <a:solidFill>
                  <a:schemeClr val="bg1"/>
                </a:solidFill>
                <a:latin typeface="Arial" panose="020B0604020202020204" pitchFamily="34" charset="0"/>
                <a:cs typeface="Arial" panose="020B0604020202020204" pitchFamily="34" charset="0"/>
              </a:rPr>
              <a:t>you shall hold a holy convocation and present a food offering to YHWH. It is a solemn assembly; you shall not do any ordinary work. </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2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8458200" cy="1371600"/>
          </a:xfrm>
        </p:spPr>
        <p:txBody>
          <a:bodyPr/>
          <a:lstStyle/>
          <a:p>
            <a:pPr algn="l"/>
            <a:r>
              <a:rPr lang="en-US" dirty="0" smtClean="0">
                <a:solidFill>
                  <a:srgbClr val="F89378"/>
                </a:solidFill>
                <a:latin typeface="Arial" panose="020B0604020202020204" pitchFamily="34" charset="0"/>
                <a:cs typeface="Arial" panose="020B0604020202020204" pitchFamily="34" charset="0"/>
              </a:rPr>
              <a:t>Why “</a:t>
            </a:r>
            <a:r>
              <a:rPr lang="en-US" dirty="0" smtClean="0">
                <a:solidFill>
                  <a:schemeClr val="accent6">
                    <a:lumMod val="60000"/>
                    <a:lumOff val="40000"/>
                  </a:schemeClr>
                </a:solidFill>
                <a:latin typeface="Arial" panose="020B0604020202020204" pitchFamily="34" charset="0"/>
                <a:cs typeface="Arial" panose="020B0604020202020204" pitchFamily="34" charset="0"/>
              </a:rPr>
              <a:t>seven</a:t>
            </a:r>
            <a:r>
              <a:rPr lang="en-US" dirty="0" smtClean="0">
                <a:solidFill>
                  <a:srgbClr val="F89378"/>
                </a:solidFill>
                <a:latin typeface="Arial" panose="020B0604020202020204" pitchFamily="34" charset="0"/>
                <a:cs typeface="Arial" panose="020B0604020202020204" pitchFamily="34" charset="0"/>
              </a:rPr>
              <a:t> days”? </a:t>
            </a:r>
            <a:br>
              <a:rPr lang="en-US" dirty="0" smtClean="0">
                <a:solidFill>
                  <a:srgbClr val="F89378"/>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And what about the </a:t>
            </a: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Day</a:t>
            </a:r>
            <a:r>
              <a:rPr lang="en-US" dirty="0" smtClean="0">
                <a:solidFill>
                  <a:srgbClr val="F89378"/>
                </a:solidFill>
                <a:latin typeface="Arial" panose="020B0604020202020204" pitchFamily="34" charset="0"/>
                <a:cs typeface="Arial" panose="020B0604020202020204" pitchFamily="34" charset="0"/>
              </a:rPr>
              <a: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3276600"/>
            <a:ext cx="8382000" cy="2819400"/>
          </a:xfrm>
        </p:spPr>
        <p:txBody>
          <a:bodyPr/>
          <a:lstStyle/>
          <a:p>
            <a:r>
              <a:rPr lang="en-US" dirty="0" smtClean="0">
                <a:solidFill>
                  <a:schemeClr val="bg1"/>
                </a:solidFill>
                <a:latin typeface="Arial" panose="020B0604020202020204" pitchFamily="34" charset="0"/>
                <a:cs typeface="Arial" panose="020B0604020202020204" pitchFamily="34" charset="0"/>
              </a:rPr>
              <a:t>Seven symbolizes “completeness”</a:t>
            </a:r>
          </a:p>
          <a:p>
            <a:r>
              <a:rPr lang="en-US" dirty="0" smtClean="0">
                <a:solidFill>
                  <a:schemeClr val="bg1"/>
                </a:solidFill>
                <a:latin typeface="Arial" panose="020B0604020202020204" pitchFamily="34" charset="0"/>
                <a:cs typeface="Arial" panose="020B0604020202020204" pitchFamily="34" charset="0"/>
              </a:rPr>
              <a:t>Journey to the promised land is over</a:t>
            </a:r>
          </a:p>
          <a:p>
            <a:r>
              <a:rPr lang="en-US" dirty="0" smtClean="0">
                <a:solidFill>
                  <a:schemeClr val="bg1"/>
                </a:solidFill>
                <a:latin typeface="Arial" panose="020B0604020202020204" pitchFamily="34" charset="0"/>
                <a:cs typeface="Arial" panose="020B0604020202020204" pitchFamily="34" charset="0"/>
              </a:rPr>
              <a:t>The 8</a:t>
            </a:r>
            <a:r>
              <a:rPr lang="en-US" baseline="30000" dirty="0" smtClean="0">
                <a:solidFill>
                  <a:schemeClr val="bg1"/>
                </a:solidFill>
                <a:latin typeface="Arial" panose="020B0604020202020204" pitchFamily="34" charset="0"/>
                <a:cs typeface="Arial" panose="020B0604020202020204" pitchFamily="34" charset="0"/>
              </a:rPr>
              <a:t>th</a:t>
            </a:r>
            <a:r>
              <a:rPr lang="en-US" dirty="0" smtClean="0">
                <a:solidFill>
                  <a:schemeClr val="bg1"/>
                </a:solidFill>
                <a:latin typeface="Arial" panose="020B0604020202020204" pitchFamily="34" charset="0"/>
                <a:cs typeface="Arial" panose="020B0604020202020204" pitchFamily="34" charset="0"/>
              </a:rPr>
              <a:t> day = </a:t>
            </a:r>
            <a:r>
              <a:rPr lang="en-US" dirty="0">
                <a:solidFill>
                  <a:schemeClr val="bg1"/>
                </a:solidFill>
                <a:latin typeface="Arial" panose="020B0604020202020204" pitchFamily="34" charset="0"/>
                <a:cs typeface="Arial" panose="020B0604020202020204" pitchFamily="34" charset="0"/>
              </a:rPr>
              <a:t>a</a:t>
            </a:r>
            <a:r>
              <a:rPr lang="en-US" dirty="0" smtClean="0">
                <a:solidFill>
                  <a:schemeClr val="bg1"/>
                </a:solidFill>
                <a:latin typeface="Arial" panose="020B0604020202020204" pitchFamily="34" charset="0"/>
                <a:cs typeface="Arial" panose="020B0604020202020204" pitchFamily="34" charset="0"/>
              </a:rPr>
              <a:t> new beginning,</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 </a:t>
            </a:r>
            <a:r>
              <a:rPr lang="en-US" dirty="0">
                <a:solidFill>
                  <a:schemeClr val="bg1"/>
                </a:solidFill>
                <a:latin typeface="Arial" panose="020B0604020202020204" pitchFamily="34" charset="0"/>
                <a:cs typeface="Arial" panose="020B0604020202020204" pitchFamily="34" charset="0"/>
              </a:rPr>
              <a:t>new aspect of </a:t>
            </a:r>
            <a:r>
              <a:rPr lang="en-US" dirty="0" smtClean="0">
                <a:solidFill>
                  <a:schemeClr val="bg1"/>
                </a:solidFill>
                <a:latin typeface="Arial" panose="020B0604020202020204" pitchFamily="34" charset="0"/>
                <a:cs typeface="Arial" panose="020B0604020202020204" pitchFamily="34" charset="0"/>
              </a:rPr>
              <a:t>life,</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 new era 	</a:t>
            </a:r>
          </a:p>
        </p:txBody>
      </p:sp>
    </p:spTree>
    <p:extLst>
      <p:ext uri="{BB962C8B-B14F-4D97-AF65-F5344CB8AC3E}">
        <p14:creationId xmlns:p14="http://schemas.microsoft.com/office/powerpoint/2010/main" val="8100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 a complete cycle</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382000" cy="4648200"/>
          </a:xfrm>
        </p:spPr>
        <p:txBody>
          <a:bodyPr/>
          <a:lstStyle/>
          <a:p>
            <a:r>
              <a:rPr lang="en-US" dirty="0" smtClean="0">
                <a:solidFill>
                  <a:schemeClr val="bg1"/>
                </a:solidFill>
                <a:latin typeface="Arial" panose="020B0604020202020204" pitchFamily="34" charset="0"/>
                <a:cs typeface="Arial" panose="020B0604020202020204" pitchFamily="34" charset="0"/>
              </a:rPr>
              <a:t>Seven days for creation</a:t>
            </a:r>
          </a:p>
          <a:p>
            <a:r>
              <a:rPr lang="en-US" dirty="0" smtClean="0">
                <a:solidFill>
                  <a:schemeClr val="bg1"/>
                </a:solidFill>
                <a:latin typeface="Arial" panose="020B0604020202020204" pitchFamily="34" charset="0"/>
                <a:cs typeface="Arial" panose="020B0604020202020204" pitchFamily="34" charset="0"/>
              </a:rPr>
              <a:t>Seven days in a weekly cycle</a:t>
            </a:r>
          </a:p>
          <a:p>
            <a:r>
              <a:rPr lang="en-US" dirty="0">
                <a:solidFill>
                  <a:schemeClr val="bg1"/>
                </a:solidFill>
                <a:latin typeface="Arial" panose="020B0604020202020204" pitchFamily="34" charset="0"/>
                <a:cs typeface="Arial" panose="020B0604020202020204" pitchFamily="34" charset="0"/>
              </a:rPr>
              <a:t>Seven appointed times in a </a:t>
            </a:r>
            <a:r>
              <a:rPr lang="en-US" dirty="0" smtClean="0">
                <a:solidFill>
                  <a:schemeClr val="bg1"/>
                </a:solidFill>
                <a:latin typeface="Arial" panose="020B0604020202020204" pitchFamily="34" charset="0"/>
                <a:cs typeface="Arial" panose="020B0604020202020204" pitchFamily="34" charset="0"/>
              </a:rPr>
              <a:t>year</a:t>
            </a:r>
          </a:p>
          <a:p>
            <a:r>
              <a:rPr lang="en-US" dirty="0" smtClean="0">
                <a:solidFill>
                  <a:schemeClr val="bg1"/>
                </a:solidFill>
                <a:latin typeface="Arial" panose="020B0604020202020204" pitchFamily="34" charset="0"/>
                <a:cs typeface="Arial" panose="020B0604020202020204" pitchFamily="34" charset="0"/>
              </a:rPr>
              <a:t>Seven weeks after Firstfruits to Shavuot</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Seven years in sabbatical cycle</a:t>
            </a:r>
          </a:p>
          <a:p>
            <a:r>
              <a:rPr lang="en-US" dirty="0" smtClean="0">
                <a:solidFill>
                  <a:schemeClr val="bg1"/>
                </a:solidFill>
                <a:latin typeface="Arial" panose="020B0604020202020204" pitchFamily="34" charset="0"/>
                <a:cs typeface="Arial" panose="020B0604020202020204" pitchFamily="34" charset="0"/>
              </a:rPr>
              <a:t>Seven sabbaticals (49 </a:t>
            </a:r>
            <a:r>
              <a:rPr lang="en-US" dirty="0" err="1" smtClean="0">
                <a:solidFill>
                  <a:schemeClr val="bg1"/>
                </a:solidFill>
                <a:latin typeface="Arial" panose="020B0604020202020204" pitchFamily="34" charset="0"/>
                <a:cs typeface="Arial" panose="020B0604020202020204" pitchFamily="34" charset="0"/>
              </a:rPr>
              <a:t>yrs</a:t>
            </a:r>
            <a:r>
              <a:rPr lang="en-US" dirty="0" smtClean="0">
                <a:solidFill>
                  <a:schemeClr val="bg1"/>
                </a:solidFill>
                <a:latin typeface="Arial" panose="020B0604020202020204" pitchFamily="34" charset="0"/>
                <a:cs typeface="Arial" panose="020B0604020202020204" pitchFamily="34" charset="0"/>
              </a:rPr>
              <a:t>) in jubilee cycle</a:t>
            </a:r>
          </a:p>
          <a:p>
            <a:r>
              <a:rPr lang="en-US" dirty="0" smtClean="0">
                <a:solidFill>
                  <a:schemeClr val="bg1"/>
                </a:solidFill>
                <a:latin typeface="Arial" panose="020B0604020202020204" pitchFamily="34" charset="0"/>
                <a:cs typeface="Arial" panose="020B0604020202020204" pitchFamily="34" charset="0"/>
              </a:rPr>
              <a:t>Seven “1000-years” in this era </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(according to Jewish tradition)</a:t>
            </a:r>
          </a:p>
        </p:txBody>
      </p:sp>
    </p:spTree>
    <p:extLst>
      <p:ext uri="{BB962C8B-B14F-4D97-AF65-F5344CB8AC3E}">
        <p14:creationId xmlns:p14="http://schemas.microsoft.com/office/powerpoint/2010/main" val="1352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57" y="762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days of creation</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9757" y="1143000"/>
            <a:ext cx="8382000" cy="762000"/>
          </a:xfrm>
        </p:spPr>
        <p:txBody>
          <a:bodyPr/>
          <a:lstStyle/>
          <a:p>
            <a:r>
              <a:rPr lang="en-US" dirty="0" smtClean="0">
                <a:solidFill>
                  <a:schemeClr val="bg1"/>
                </a:solidFill>
                <a:latin typeface="Arial" panose="020B0604020202020204" pitchFamily="34" charset="0"/>
                <a:cs typeface="Arial" panose="020B0604020202020204" pitchFamily="34" charset="0"/>
              </a:rPr>
              <a:t>One day = 1000 years</a:t>
            </a:r>
          </a:p>
        </p:txBody>
      </p:sp>
      <p:sp>
        <p:nvSpPr>
          <p:cNvPr id="4" name="Content Placeholder 2"/>
          <p:cNvSpPr txBox="1">
            <a:spLocks/>
          </p:cNvSpPr>
          <p:nvPr/>
        </p:nvSpPr>
        <p:spPr bwMode="auto">
          <a:xfrm>
            <a:off x="346114" y="20574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Psalm 90:4</a:t>
            </a:r>
            <a:br>
              <a:rPr lang="en-US" i="1" kern="0" dirty="0" smtClean="0">
                <a:solidFill>
                  <a:schemeClr val="bg1">
                    <a:lumMod val="65000"/>
                  </a:schemeClr>
                </a:solidFill>
                <a:latin typeface="Arial" pitchFamily="34" charset="0"/>
                <a:cs typeface="Arial" pitchFamily="34" charset="0"/>
              </a:rPr>
            </a:br>
            <a:r>
              <a:rPr lang="en-US" dirty="0">
                <a:solidFill>
                  <a:schemeClr val="bg1"/>
                </a:solidFill>
                <a:latin typeface="Arial" panose="020B0604020202020204" pitchFamily="34" charset="0"/>
                <a:cs typeface="Arial" panose="020B0604020202020204" pitchFamily="34" charset="0"/>
              </a:rPr>
              <a:t>For a </a:t>
            </a:r>
            <a:r>
              <a:rPr lang="en-US" dirty="0">
                <a:solidFill>
                  <a:srgbClr val="F89378"/>
                </a:solidFill>
                <a:latin typeface="Arial" panose="020B0604020202020204" pitchFamily="34" charset="0"/>
                <a:cs typeface="Arial" panose="020B0604020202020204" pitchFamily="34" charset="0"/>
              </a:rPr>
              <a:t>thousand </a:t>
            </a:r>
            <a:r>
              <a:rPr lang="en-US" dirty="0">
                <a:solidFill>
                  <a:schemeClr val="accent3"/>
                </a:solidFill>
                <a:latin typeface="Arial" panose="020B0604020202020204" pitchFamily="34" charset="0"/>
                <a:cs typeface="Arial" panose="020B0604020202020204" pitchFamily="34" charset="0"/>
              </a:rPr>
              <a:t>years in your sight are but </a:t>
            </a:r>
            <a:r>
              <a:rPr lang="en-US" dirty="0">
                <a:solidFill>
                  <a:srgbClr val="F89378"/>
                </a:solidFill>
                <a:latin typeface="Arial" panose="020B0604020202020204" pitchFamily="34" charset="0"/>
                <a:cs typeface="Arial" panose="020B0604020202020204" pitchFamily="34" charset="0"/>
              </a:rPr>
              <a:t>as yesterday</a:t>
            </a:r>
            <a:r>
              <a:rPr lang="en-US" dirty="0">
                <a:solidFill>
                  <a:schemeClr val="bg1"/>
                </a:solidFill>
                <a:latin typeface="Arial" panose="020B0604020202020204" pitchFamily="34" charset="0"/>
                <a:cs typeface="Arial" panose="020B0604020202020204" pitchFamily="34" charset="0"/>
              </a:rPr>
              <a:t> when it is past, or as a watch in the night</a:t>
            </a:r>
            <a:r>
              <a:rPr lang="en-US" dirty="0" smtClean="0">
                <a:solidFill>
                  <a:schemeClr val="bg1"/>
                </a:solidFill>
                <a:latin typeface="Arial" panose="020B0604020202020204" pitchFamily="34" charset="0"/>
                <a:cs typeface="Arial" panose="020B0604020202020204" pitchFamily="34" charset="0"/>
              </a:rPr>
              <a:t>.</a:t>
            </a:r>
            <a:r>
              <a:rPr lang="en-US" kern="1200" dirty="0" smtClean="0">
                <a:solidFill>
                  <a:schemeClr val="bg1"/>
                </a:solidFill>
                <a:latin typeface="Arial" panose="020B0604020202020204" pitchFamily="34" charset="0"/>
                <a:cs typeface="Arial" panose="020B0604020202020204" pitchFamily="34" charset="0"/>
              </a:rPr>
              <a:t> </a:t>
            </a:r>
            <a:endParaRPr lang="en-US" kern="1200" dirty="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46114" y="44958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2 Peter 3:8</a:t>
            </a:r>
            <a:br>
              <a:rPr lang="en-US" i="1" kern="0" dirty="0" smtClean="0">
                <a:solidFill>
                  <a:schemeClr val="bg1">
                    <a:lumMod val="65000"/>
                  </a:schemeClr>
                </a:solidFill>
                <a:latin typeface="Arial" pitchFamily="34" charset="0"/>
                <a:cs typeface="Arial" pitchFamily="34" charset="0"/>
              </a:rPr>
            </a:br>
            <a:r>
              <a:rPr lang="en-US" dirty="0">
                <a:solidFill>
                  <a:schemeClr val="bg1"/>
                </a:solidFill>
                <a:latin typeface="Arial" panose="020B0604020202020204" pitchFamily="34" charset="0"/>
                <a:cs typeface="Arial" panose="020B0604020202020204" pitchFamily="34" charset="0"/>
              </a:rPr>
              <a:t>But do not overlook this one fact, beloved, that with the Lord </a:t>
            </a:r>
            <a:r>
              <a:rPr lang="en-US" dirty="0">
                <a:solidFill>
                  <a:srgbClr val="F89378"/>
                </a:solidFill>
                <a:latin typeface="Arial" panose="020B0604020202020204" pitchFamily="34" charset="0"/>
                <a:cs typeface="Arial" panose="020B0604020202020204" pitchFamily="34" charset="0"/>
              </a:rPr>
              <a:t>one day is as a thousand years</a:t>
            </a:r>
            <a:r>
              <a:rPr lang="en-US" dirty="0">
                <a:solidFill>
                  <a:schemeClr val="bg1"/>
                </a:solidFill>
                <a:latin typeface="Arial" panose="020B0604020202020204" pitchFamily="34" charset="0"/>
                <a:cs typeface="Arial" panose="020B0604020202020204" pitchFamily="34" charset="0"/>
              </a:rPr>
              <a:t>, and a thousand years as one day. </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239000" cy="1066800"/>
          </a:xfrm>
          <a:ln>
            <a:noFill/>
          </a:ln>
        </p:spPr>
        <p:txBody>
          <a:bodyPr/>
          <a:lstStyle/>
          <a:p>
            <a:pPr algn="l"/>
            <a: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of Sukkot</a:t>
            </a:r>
            <a:endParaRPr lang="en-US" dirty="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7800" y="2362200"/>
            <a:ext cx="5486400" cy="2590800"/>
          </a:xfrm>
        </p:spPr>
        <p:txBody>
          <a:bodyPr/>
          <a:lstStyle/>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of the harvest</a:t>
            </a: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of the journey</a:t>
            </a:r>
            <a:endPar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of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a:t>
            </a: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end of a great week</a:t>
            </a:r>
          </a:p>
          <a:p>
            <a:pPr>
              <a:buFont typeface="Arial" panose="020B0604020202020204" pitchFamily="34" charset="0"/>
              <a:buChar char="•"/>
            </a:pPr>
            <a:endPar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bwMode="auto">
          <a:xfrm>
            <a:off x="990600" y="47244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kern="0"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happens next?</a:t>
            </a:r>
            <a:endParaRPr lang="en-US" kern="0"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92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days of creation</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382000" cy="762000"/>
          </a:xfrm>
        </p:spPr>
        <p:txBody>
          <a:bodyPr/>
          <a:lstStyle/>
          <a:p>
            <a:r>
              <a:rPr lang="en-US" dirty="0" smtClean="0">
                <a:solidFill>
                  <a:schemeClr val="bg1"/>
                </a:solidFill>
                <a:latin typeface="Arial" panose="020B0604020202020204" pitchFamily="34" charset="0"/>
                <a:cs typeface="Arial" panose="020B0604020202020204" pitchFamily="34" charset="0"/>
              </a:rPr>
              <a:t>One day = 1000 years</a:t>
            </a:r>
          </a:p>
        </p:txBody>
      </p:sp>
      <p:sp>
        <p:nvSpPr>
          <p:cNvPr id="6" name="Content Placeholder 2"/>
          <p:cNvSpPr txBox="1">
            <a:spLocks/>
          </p:cNvSpPr>
          <p:nvPr/>
        </p:nvSpPr>
        <p:spPr bwMode="auto">
          <a:xfrm>
            <a:off x="457200" y="16002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accent6">
                    <a:lumMod val="60000"/>
                    <a:lumOff val="40000"/>
                  </a:schemeClr>
                </a:solidFill>
                <a:latin typeface="Arial" panose="020B0604020202020204" pitchFamily="34" charset="0"/>
                <a:cs typeface="Arial" panose="020B0604020202020204" pitchFamily="34" charset="0"/>
              </a:rPr>
              <a:t>Man</a:t>
            </a:r>
            <a:r>
              <a:rPr lang="en-US" kern="0" dirty="0" smtClean="0">
                <a:solidFill>
                  <a:schemeClr val="bg1"/>
                </a:solidFill>
                <a:latin typeface="Arial" panose="020B0604020202020204" pitchFamily="34" charset="0"/>
                <a:cs typeface="Arial" panose="020B0604020202020204" pitchFamily="34" charset="0"/>
              </a:rPr>
              <a:t> was created on </a:t>
            </a:r>
            <a:r>
              <a:rPr lang="en-US" kern="0" dirty="0" smtClean="0">
                <a:solidFill>
                  <a:schemeClr val="accent6">
                    <a:lumMod val="60000"/>
                    <a:lumOff val="40000"/>
                  </a:schemeClr>
                </a:solidFill>
                <a:latin typeface="Arial" panose="020B0604020202020204" pitchFamily="34" charset="0"/>
                <a:cs typeface="Arial" panose="020B0604020202020204" pitchFamily="34" charset="0"/>
              </a:rPr>
              <a:t>day 6</a:t>
            </a:r>
          </a:p>
          <a:p>
            <a:r>
              <a:rPr lang="en-US" kern="0" dirty="0" smtClean="0">
                <a:solidFill>
                  <a:schemeClr val="bg1"/>
                </a:solidFill>
                <a:latin typeface="Arial" panose="020B0604020202020204" pitchFamily="34" charset="0"/>
                <a:cs typeface="Arial" panose="020B0604020202020204" pitchFamily="34" charset="0"/>
              </a:rPr>
              <a:t>So 6 is the number of man</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(666 – the mark of the beast)</a:t>
            </a:r>
          </a:p>
          <a:p>
            <a:r>
              <a:rPr lang="en-US" kern="0" dirty="0" smtClean="0">
                <a:solidFill>
                  <a:schemeClr val="bg1"/>
                </a:solidFill>
                <a:latin typeface="Arial" panose="020B0604020202020204" pitchFamily="34" charset="0"/>
                <a:cs typeface="Arial" panose="020B0604020202020204" pitchFamily="34" charset="0"/>
              </a:rPr>
              <a:t>The first 6000 years = reign of man</a:t>
            </a:r>
          </a:p>
          <a:p>
            <a:r>
              <a:rPr lang="en-US" kern="0" dirty="0" smtClean="0">
                <a:solidFill>
                  <a:schemeClr val="bg1"/>
                </a:solidFill>
                <a:latin typeface="Arial" panose="020B0604020202020204" pitchFamily="34" charset="0"/>
                <a:cs typeface="Arial" panose="020B0604020202020204" pitchFamily="34" charset="0"/>
              </a:rPr>
              <a:t>Day 7 = God set apart, made holy</a:t>
            </a:r>
          </a:p>
          <a:p>
            <a:r>
              <a:rPr lang="en-US" kern="0" dirty="0" smtClean="0">
                <a:solidFill>
                  <a:schemeClr val="bg1"/>
                </a:solidFill>
                <a:latin typeface="Arial" panose="020B0604020202020204" pitchFamily="34" charset="0"/>
                <a:cs typeface="Arial" panose="020B0604020202020204" pitchFamily="34" charset="0"/>
              </a:rPr>
              <a:t>The last 1000 years = reign of Messiah</a:t>
            </a:r>
          </a:p>
          <a:p>
            <a:r>
              <a:rPr lang="en-US" kern="0" dirty="0">
                <a:solidFill>
                  <a:srgbClr val="F89378"/>
                </a:solidFill>
                <a:latin typeface="Arial" panose="020B0604020202020204" pitchFamily="34" charset="0"/>
                <a:cs typeface="Arial" panose="020B0604020202020204" pitchFamily="34" charset="0"/>
              </a:rPr>
              <a:t>Weekly Sabbath </a:t>
            </a:r>
            <a:r>
              <a:rPr lang="en-US" kern="0" dirty="0">
                <a:solidFill>
                  <a:schemeClr val="bg1"/>
                </a:solidFill>
                <a:latin typeface="Arial" panose="020B0604020202020204" pitchFamily="34" charset="0"/>
                <a:cs typeface="Arial" panose="020B0604020202020204" pitchFamily="34" charset="0"/>
              </a:rPr>
              <a:t>foreshadows </a:t>
            </a:r>
            <a:r>
              <a:rPr lang="en-US" kern="0" dirty="0" smtClean="0">
                <a:solidFill>
                  <a:schemeClr val="bg1"/>
                </a:solidFill>
                <a:latin typeface="Arial" panose="020B0604020202020204" pitchFamily="34" charset="0"/>
                <a:cs typeface="Arial" panose="020B0604020202020204" pitchFamily="34" charset="0"/>
              </a:rPr>
              <a:t>this</a:t>
            </a:r>
            <a:endParaRPr lang="en-US" kern="0" dirty="0">
              <a:solidFill>
                <a:schemeClr val="bg1"/>
              </a:solidFill>
              <a:latin typeface="Arial" panose="020B0604020202020204" pitchFamily="34" charset="0"/>
              <a:cs typeface="Arial" panose="020B0604020202020204" pitchFamily="34" charset="0"/>
            </a:endParaRPr>
          </a:p>
          <a:p>
            <a:r>
              <a:rPr lang="en-US" kern="0" dirty="0" smtClean="0">
                <a:solidFill>
                  <a:srgbClr val="F89378"/>
                </a:solidFill>
                <a:latin typeface="Arial" panose="020B0604020202020204" pitchFamily="34" charset="0"/>
                <a:cs typeface="Arial" panose="020B0604020202020204" pitchFamily="34" charset="0"/>
              </a:rPr>
              <a:t>Seven</a:t>
            </a:r>
            <a:r>
              <a:rPr lang="en-US" kern="0" dirty="0" smtClean="0">
                <a:solidFill>
                  <a:srgbClr val="F89378"/>
                </a:solidFill>
                <a:latin typeface="Arial" panose="020B0604020202020204" pitchFamily="34" charset="0"/>
                <a:cs typeface="Arial" panose="020B0604020202020204" pitchFamily="34" charset="0"/>
              </a:rPr>
              <a:t> </a:t>
            </a:r>
            <a:r>
              <a:rPr lang="en-US" kern="0" dirty="0">
                <a:solidFill>
                  <a:srgbClr val="F89378"/>
                </a:solidFill>
                <a:latin typeface="Arial" panose="020B0604020202020204" pitchFamily="34" charset="0"/>
                <a:cs typeface="Arial" panose="020B0604020202020204" pitchFamily="34" charset="0"/>
              </a:rPr>
              <a:t>days of Sukkot </a:t>
            </a:r>
            <a:r>
              <a:rPr lang="en-US" kern="0" dirty="0">
                <a:solidFill>
                  <a:schemeClr val="bg1"/>
                </a:solidFill>
                <a:latin typeface="Arial" panose="020B0604020202020204" pitchFamily="34" charset="0"/>
                <a:cs typeface="Arial" panose="020B0604020202020204" pitchFamily="34" charset="0"/>
              </a:rPr>
              <a:t>foreshadows </a:t>
            </a:r>
            <a:r>
              <a:rPr lang="en-US" kern="0" dirty="0" smtClean="0">
                <a:solidFill>
                  <a:schemeClr val="bg1"/>
                </a:solidFill>
                <a:latin typeface="Arial" panose="020B0604020202020204" pitchFamily="34" charset="0"/>
                <a:cs typeface="Arial" panose="020B0604020202020204" pitchFamily="34" charset="0"/>
              </a:rPr>
              <a:t>this</a:t>
            </a:r>
            <a:endParaRPr lang="en-US" kern="0" dirty="0">
              <a:solidFill>
                <a:schemeClr val="bg1"/>
              </a:solidFill>
              <a:latin typeface="Arial" panose="020B0604020202020204" pitchFamily="34" charset="0"/>
              <a:cs typeface="Arial" panose="020B0604020202020204" pitchFamily="34" charset="0"/>
            </a:endParaRPr>
          </a:p>
          <a:p>
            <a:r>
              <a:rPr lang="en-US" kern="0" dirty="0" smtClean="0">
                <a:solidFill>
                  <a:schemeClr val="accent6">
                    <a:lumMod val="60000"/>
                    <a:lumOff val="40000"/>
                  </a:schemeClr>
                </a:solidFill>
                <a:latin typeface="Arial" panose="020B0604020202020204" pitchFamily="34" charset="0"/>
                <a:cs typeface="Arial" panose="020B0604020202020204" pitchFamily="34" charset="0"/>
              </a:rPr>
              <a:t>Revelation:</a:t>
            </a:r>
            <a:r>
              <a:rPr lang="en-US" kern="0" dirty="0" smtClean="0">
                <a:solidFill>
                  <a:schemeClr val="bg1"/>
                </a:solidFill>
                <a:latin typeface="Arial" panose="020B0604020202020204" pitchFamily="34" charset="0"/>
                <a:cs typeface="Arial" panose="020B0604020202020204" pitchFamily="34" charset="0"/>
              </a:rPr>
              <a:t> Messiah reigns 1000 years</a:t>
            </a:r>
          </a:p>
        </p:txBody>
      </p:sp>
    </p:spTree>
    <p:extLst>
      <p:ext uri="{BB962C8B-B14F-4D97-AF65-F5344CB8AC3E}">
        <p14:creationId xmlns:p14="http://schemas.microsoft.com/office/powerpoint/2010/main" val="25435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066800"/>
          </a:xfrm>
        </p:spPr>
        <p:txBody>
          <a:bodyPr/>
          <a:lstStyle/>
          <a:p>
            <a:pPr algn="l"/>
            <a:r>
              <a:rPr lang="en-US" sz="4000" dirty="0" smtClean="0">
                <a:solidFill>
                  <a:schemeClr val="accent6">
                    <a:lumMod val="60000"/>
                    <a:lumOff val="40000"/>
                  </a:schemeClr>
                </a:solidFill>
                <a:latin typeface="Arial" panose="020B0604020202020204" pitchFamily="34" charset="0"/>
                <a:cs typeface="Arial" panose="020B0604020202020204" pitchFamily="34" charset="0"/>
              </a:rPr>
              <a:t>8</a:t>
            </a:r>
            <a:r>
              <a:rPr lang="en-US" sz="4000"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sz="4000" dirty="0" smtClean="0">
                <a:solidFill>
                  <a:schemeClr val="accent6">
                    <a:lumMod val="60000"/>
                    <a:lumOff val="40000"/>
                  </a:schemeClr>
                </a:solidFill>
                <a:latin typeface="Arial" panose="020B0604020202020204" pitchFamily="34" charset="0"/>
                <a:cs typeface="Arial" panose="020B0604020202020204" pitchFamily="34" charset="0"/>
              </a:rPr>
              <a:t> </a:t>
            </a:r>
            <a:r>
              <a:rPr lang="en-US" sz="4000" dirty="0" smtClean="0">
                <a:solidFill>
                  <a:srgbClr val="F89378"/>
                </a:solidFill>
                <a:latin typeface="Arial" panose="020B0604020202020204" pitchFamily="34" charset="0"/>
                <a:cs typeface="Arial" panose="020B0604020202020204" pitchFamily="34" charset="0"/>
              </a:rPr>
              <a:t>begins something totally new</a:t>
            </a:r>
            <a:endParaRPr lang="en-US" sz="4000"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82000" cy="5257800"/>
          </a:xfrm>
        </p:spPr>
        <p:txBody>
          <a:bodyPr/>
          <a:lstStyle/>
          <a:p>
            <a:r>
              <a:rPr lang="en-US" dirty="0" smtClean="0">
                <a:solidFill>
                  <a:schemeClr val="bg1"/>
                </a:solidFill>
                <a:latin typeface="Arial" panose="020B0604020202020204" pitchFamily="34" charset="0"/>
                <a:cs typeface="Arial" panose="020B0604020202020204" pitchFamily="34" charset="0"/>
              </a:rPr>
              <a:t>Seven days in a weekly cycle</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day </a:t>
            </a:r>
            <a:r>
              <a:rPr lang="en-US" dirty="0" smtClean="0">
                <a:solidFill>
                  <a:schemeClr val="bg1"/>
                </a:solidFill>
                <a:latin typeface="Arial" panose="020B0604020202020204" pitchFamily="34" charset="0"/>
                <a:cs typeface="Arial" panose="020B0604020202020204" pitchFamily="34" charset="0"/>
              </a:rPr>
              <a:t>starts a new weekly cycle</a:t>
            </a:r>
          </a:p>
          <a:p>
            <a:r>
              <a:rPr lang="en-US" dirty="0" smtClean="0">
                <a:solidFill>
                  <a:schemeClr val="bg1"/>
                </a:solidFill>
                <a:latin typeface="Arial" panose="020B0604020202020204" pitchFamily="34" charset="0"/>
                <a:cs typeface="Arial" panose="020B0604020202020204" pitchFamily="34" charset="0"/>
              </a:rPr>
              <a:t>Yeshua </a:t>
            </a:r>
            <a:r>
              <a:rPr lang="en-US" dirty="0" smtClean="0">
                <a:solidFill>
                  <a:srgbClr val="F89378"/>
                </a:solidFill>
                <a:latin typeface="Arial" panose="020B0604020202020204" pitchFamily="34" charset="0"/>
                <a:cs typeface="Arial" panose="020B0604020202020204" pitchFamily="34" charset="0"/>
              </a:rPr>
              <a:t>resurrected</a:t>
            </a:r>
            <a:r>
              <a:rPr lang="en-US" dirty="0" smtClean="0">
                <a:solidFill>
                  <a:schemeClr val="bg1"/>
                </a:solidFill>
                <a:latin typeface="Arial" panose="020B0604020202020204" pitchFamily="34" charset="0"/>
                <a:cs typeface="Arial" panose="020B0604020202020204" pitchFamily="34" charset="0"/>
              </a:rPr>
              <a:t> on day after Sabbath</a:t>
            </a:r>
            <a:r>
              <a:rPr lang="en-US" dirty="0" smtClean="0">
                <a:solidFill>
                  <a:schemeClr val="accent6">
                    <a:lumMod val="60000"/>
                    <a:lumOff val="40000"/>
                  </a:schemeClr>
                </a:solidFill>
                <a:latin typeface="Arial" panose="020B0604020202020204" pitchFamily="34" charset="0"/>
                <a:cs typeface="Arial" panose="020B0604020202020204" pitchFamily="34" charset="0"/>
              </a:rPr>
              <a:t/>
            </a:r>
            <a:br>
              <a:rPr lang="en-US" dirty="0" smtClean="0">
                <a:solidFill>
                  <a:schemeClr val="accent6">
                    <a:lumMod val="60000"/>
                    <a:lumOff val="40000"/>
                  </a:schemeClr>
                </a:solidFill>
                <a:latin typeface="Arial" panose="020B0604020202020204" pitchFamily="34" charset="0"/>
                <a:cs typeface="Arial" panose="020B0604020202020204" pitchFamily="34" charset="0"/>
              </a:rPr>
            </a:br>
            <a:r>
              <a:rPr lang="en-US" dirty="0">
                <a:solidFill>
                  <a:schemeClr val="accent3"/>
                </a:solidFill>
                <a:latin typeface="Arial" panose="020B0604020202020204" pitchFamily="34" charset="0"/>
                <a:cs typeface="Arial" panose="020B0604020202020204" pitchFamily="34" charset="0"/>
              </a:rPr>
              <a:t>E</a:t>
            </a:r>
            <a:r>
              <a:rPr lang="en-US" dirty="0" smtClean="0">
                <a:solidFill>
                  <a:schemeClr val="accent3"/>
                </a:solidFill>
                <a:latin typeface="Arial" panose="020B0604020202020204" pitchFamily="34" charset="0"/>
                <a:cs typeface="Arial" panose="020B0604020202020204" pitchFamily="34" charset="0"/>
              </a:rPr>
              <a:t>arly </a:t>
            </a:r>
            <a:r>
              <a:rPr lang="en-US" dirty="0" smtClean="0">
                <a:solidFill>
                  <a:schemeClr val="accent3"/>
                </a:solidFill>
                <a:latin typeface="Arial" panose="020B0604020202020204" pitchFamily="34" charset="0"/>
                <a:cs typeface="Arial" panose="020B0604020202020204" pitchFamily="34" charset="0"/>
              </a:rPr>
              <a:t>writings refer to this as the </a:t>
            </a: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Day</a:t>
            </a:r>
          </a:p>
          <a:p>
            <a:r>
              <a:rPr lang="en-US" dirty="0" smtClean="0">
                <a:solidFill>
                  <a:schemeClr val="bg1"/>
                </a:solidFill>
                <a:latin typeface="Arial" panose="020B0604020202020204" pitchFamily="34" charset="0"/>
                <a:cs typeface="Arial" panose="020B0604020202020204" pitchFamily="34" charset="0"/>
              </a:rPr>
              <a:t>Seven weeks after Firstfruits to Shavuot</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accent3"/>
                </a:solidFill>
                <a:latin typeface="Arial" panose="020B0604020202020204" pitchFamily="34" charset="0"/>
                <a:cs typeface="Arial" panose="020B0604020202020204" pitchFamily="34" charset="0"/>
              </a:rPr>
              <a:t>Next day </a:t>
            </a: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week, day 50) </a:t>
            </a:r>
            <a:r>
              <a:rPr lang="en-US" dirty="0" smtClean="0">
                <a:solidFill>
                  <a:schemeClr val="bg1"/>
                </a:solidFill>
                <a:latin typeface="Arial" panose="020B0604020202020204" pitchFamily="34" charset="0"/>
                <a:cs typeface="Arial" panose="020B0604020202020204" pitchFamily="34" charset="0"/>
              </a:rPr>
              <a:t>was Shavuot</a:t>
            </a:r>
          </a:p>
          <a:p>
            <a:r>
              <a:rPr lang="en-US" dirty="0" smtClean="0">
                <a:solidFill>
                  <a:schemeClr val="bg1"/>
                </a:solidFill>
                <a:latin typeface="Arial" panose="020B0604020202020204" pitchFamily="34" charset="0"/>
                <a:cs typeface="Arial" panose="020B0604020202020204" pitchFamily="34" charset="0"/>
              </a:rPr>
              <a:t>Seven years in sabbatical cycle</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year </a:t>
            </a:r>
            <a:r>
              <a:rPr lang="en-US" dirty="0" smtClean="0">
                <a:solidFill>
                  <a:schemeClr val="bg1"/>
                </a:solidFill>
                <a:latin typeface="Arial" panose="020B0604020202020204" pitchFamily="34" charset="0"/>
                <a:cs typeface="Arial" panose="020B0604020202020204" pitchFamily="34" charset="0"/>
              </a:rPr>
              <a:t>began new cycle </a:t>
            </a:r>
            <a:r>
              <a:rPr lang="en-US" dirty="0" smtClean="0">
                <a:solidFill>
                  <a:srgbClr val="F89378"/>
                </a:solidFill>
                <a:latin typeface="Arial" panose="020B0604020202020204" pitchFamily="34" charset="0"/>
                <a:cs typeface="Arial" panose="020B0604020202020204" pitchFamily="34" charset="0"/>
              </a:rPr>
              <a:t>(Lev 25:22)</a:t>
            </a:r>
          </a:p>
          <a:p>
            <a:r>
              <a:rPr lang="en-US" dirty="0" smtClean="0">
                <a:solidFill>
                  <a:schemeClr val="bg1"/>
                </a:solidFill>
                <a:latin typeface="Arial" panose="020B0604020202020204" pitchFamily="34" charset="0"/>
                <a:cs typeface="Arial" panose="020B0604020202020204" pitchFamily="34" charset="0"/>
              </a:rPr>
              <a:t>Seven sabbaticals (49 </a:t>
            </a:r>
            <a:r>
              <a:rPr lang="en-US" dirty="0" err="1" smtClean="0">
                <a:solidFill>
                  <a:schemeClr val="bg1"/>
                </a:solidFill>
                <a:latin typeface="Arial" panose="020B0604020202020204" pitchFamily="34" charset="0"/>
                <a:cs typeface="Arial" panose="020B0604020202020204" pitchFamily="34" charset="0"/>
              </a:rPr>
              <a:t>yrs</a:t>
            </a:r>
            <a:r>
              <a:rPr lang="en-US" dirty="0" smtClean="0">
                <a:solidFill>
                  <a:schemeClr val="bg1"/>
                </a:solidFill>
                <a:latin typeface="Arial" panose="020B0604020202020204" pitchFamily="34" charset="0"/>
                <a:cs typeface="Arial" panose="020B0604020202020204" pitchFamily="34" charset="0"/>
              </a:rPr>
              <a:t>) in jubilee cycle</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accent3"/>
                </a:solidFill>
                <a:latin typeface="Arial" panose="020B0604020202020204" pitchFamily="34" charset="0"/>
                <a:cs typeface="Arial" panose="020B0604020202020204" pitchFamily="34" charset="0"/>
              </a:rPr>
              <a:t>Next year </a:t>
            </a:r>
            <a:r>
              <a:rPr lang="en-US" dirty="0" smtClean="0">
                <a:solidFill>
                  <a:schemeClr val="accent6">
                    <a:lumMod val="60000"/>
                    <a:lumOff val="40000"/>
                  </a:schemeClr>
                </a:solidFill>
                <a:latin typeface="Arial" panose="020B0604020202020204" pitchFamily="34" charset="0"/>
                <a:cs typeface="Arial" panose="020B0604020202020204" pitchFamily="34" charset="0"/>
              </a:rPr>
              <a:t>(8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cycle, year 50) </a:t>
            </a:r>
            <a:r>
              <a:rPr lang="en-US" dirty="0" smtClean="0">
                <a:solidFill>
                  <a:schemeClr val="bg1"/>
                </a:solidFill>
                <a:latin typeface="Arial" panose="020B0604020202020204" pitchFamily="34" charset="0"/>
                <a:cs typeface="Arial" panose="020B0604020202020204" pitchFamily="34" charset="0"/>
              </a:rPr>
              <a:t>was jubilee</a:t>
            </a:r>
          </a:p>
        </p:txBody>
      </p:sp>
    </p:spTree>
    <p:extLst>
      <p:ext uri="{BB962C8B-B14F-4D97-AF65-F5344CB8AC3E}">
        <p14:creationId xmlns:p14="http://schemas.microsoft.com/office/powerpoint/2010/main" val="275766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57600"/>
            <a:ext cx="8915400" cy="4038600"/>
          </a:xfrm>
        </p:spPr>
        <p:txBody>
          <a:bodyPr/>
          <a:lstStyle/>
          <a:p>
            <a:pPr marL="0" indent="0">
              <a:buNone/>
            </a:pPr>
            <a:r>
              <a:rPr lang="en-US" i="1" dirty="0" smtClean="0">
                <a:solidFill>
                  <a:schemeClr val="bg1">
                    <a:lumMod val="65000"/>
                  </a:schemeClr>
                </a:solidFill>
                <a:latin typeface="Arial" pitchFamily="34" charset="0"/>
                <a:cs typeface="Arial" pitchFamily="34" charset="0"/>
              </a:rPr>
              <a:t>Exodus 22:30</a:t>
            </a:r>
            <a:br>
              <a:rPr lang="en-US" i="1" dirty="0" smtClean="0">
                <a:solidFill>
                  <a:schemeClr val="bg1">
                    <a:lumMod val="65000"/>
                  </a:schemeClr>
                </a:solidFill>
                <a:latin typeface="Arial" pitchFamily="34" charset="0"/>
                <a:cs typeface="Arial" pitchFamily="34" charset="0"/>
              </a:rPr>
            </a:br>
            <a:r>
              <a:rPr lang="en-US" kern="1200" dirty="0" smtClean="0">
                <a:solidFill>
                  <a:schemeClr val="bg1"/>
                </a:solidFill>
                <a:latin typeface="Arial" panose="020B0604020202020204" pitchFamily="34" charset="0"/>
                <a:cs typeface="Arial" panose="020B0604020202020204" pitchFamily="34" charset="0"/>
              </a:rPr>
              <a:t>The </a:t>
            </a:r>
            <a:r>
              <a:rPr lang="en-US" kern="1200" dirty="0">
                <a:solidFill>
                  <a:schemeClr val="bg1"/>
                </a:solidFill>
                <a:latin typeface="Arial" panose="020B0604020202020204" pitchFamily="34" charset="0"/>
                <a:cs typeface="Arial" panose="020B0604020202020204" pitchFamily="34" charset="0"/>
              </a:rPr>
              <a:t>firstborn of your sons you shall give to me. </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You shall do the same with your oxen and with your sheep: </a:t>
            </a:r>
            <a:r>
              <a:rPr lang="en-US" kern="1200" dirty="0">
                <a:solidFill>
                  <a:srgbClr val="F89378"/>
                </a:solidFill>
                <a:latin typeface="Arial" panose="020B0604020202020204" pitchFamily="34" charset="0"/>
                <a:cs typeface="Arial" panose="020B0604020202020204" pitchFamily="34" charset="0"/>
              </a:rPr>
              <a:t>seven days it shall be with its mother; on the </a:t>
            </a:r>
            <a:r>
              <a:rPr lang="en-US" kern="1200" dirty="0">
                <a:solidFill>
                  <a:schemeClr val="accent6">
                    <a:lumMod val="60000"/>
                    <a:lumOff val="40000"/>
                  </a:schemeClr>
                </a:solidFill>
                <a:latin typeface="Arial" panose="020B0604020202020204" pitchFamily="34" charset="0"/>
                <a:cs typeface="Arial" panose="020B0604020202020204" pitchFamily="34" charset="0"/>
              </a:rPr>
              <a:t>eighth day </a:t>
            </a:r>
            <a:r>
              <a:rPr lang="en-US" kern="1200" dirty="0">
                <a:solidFill>
                  <a:srgbClr val="F89378"/>
                </a:solidFill>
                <a:latin typeface="Arial" panose="020B0604020202020204" pitchFamily="34" charset="0"/>
                <a:cs typeface="Arial" panose="020B0604020202020204" pitchFamily="34" charset="0"/>
              </a:rPr>
              <a:t>you shall give it to me</a:t>
            </a:r>
            <a:r>
              <a:rPr lang="en-US" kern="1200" dirty="0" smtClean="0">
                <a:solidFill>
                  <a:srgbClr val="F89378"/>
                </a:solidFill>
                <a:latin typeface="Arial" panose="020B0604020202020204" pitchFamily="34" charset="0"/>
                <a:cs typeface="Arial" panose="020B0604020202020204" pitchFamily="34" charset="0"/>
              </a:rPr>
              <a:t>.</a:t>
            </a:r>
            <a:r>
              <a:rPr lang="en-US" kern="1200" dirty="0" smtClean="0">
                <a:solidFill>
                  <a:schemeClr val="bg1"/>
                </a:solidFill>
                <a:latin typeface="Arial" panose="020B0604020202020204" pitchFamily="34" charset="0"/>
                <a:cs typeface="Arial" panose="020B0604020202020204" pitchFamily="34" charset="0"/>
              </a:rPr>
              <a:t> </a:t>
            </a:r>
            <a:endParaRPr lang="en-US" kern="1200" dirty="0">
              <a:solidFill>
                <a:srgbClr val="F89378"/>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228600" y="304800"/>
            <a:ext cx="700030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600" kern="0" dirty="0" smtClean="0">
                <a:solidFill>
                  <a:srgbClr val="F89378"/>
                </a:solidFill>
                <a:latin typeface="Arial" panose="020B0604020202020204" pitchFamily="34" charset="0"/>
                <a:cs typeface="Arial" panose="020B0604020202020204" pitchFamily="34" charset="0"/>
              </a:rPr>
              <a:t>Eighth day – Offering of Firstborn</a:t>
            </a:r>
            <a:endParaRPr lang="en-US" sz="3600" kern="0" dirty="0">
              <a:solidFill>
                <a:srgbClr val="F89378"/>
              </a:solidFill>
              <a:latin typeface="Arial" panose="020B0604020202020204" pitchFamily="34" charset="0"/>
              <a:cs typeface="Arial" panose="020B0604020202020204" pitchFamily="34" charset="0"/>
            </a:endParaRPr>
          </a:p>
        </p:txBody>
      </p:sp>
      <p:sp>
        <p:nvSpPr>
          <p:cNvPr id="6" name="Title 1"/>
          <p:cNvSpPr txBox="1">
            <a:spLocks/>
          </p:cNvSpPr>
          <p:nvPr/>
        </p:nvSpPr>
        <p:spPr bwMode="auto">
          <a:xfrm>
            <a:off x="721605" y="990600"/>
            <a:ext cx="7467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200" kern="0" dirty="0" smtClean="0">
                <a:solidFill>
                  <a:schemeClr val="accent3"/>
                </a:solidFill>
                <a:latin typeface="Arial" panose="020B0604020202020204" pitchFamily="34" charset="0"/>
                <a:cs typeface="Arial" panose="020B0604020202020204" pitchFamily="34" charset="0"/>
              </a:rPr>
              <a:t>Seven days with its mother,</a:t>
            </a:r>
            <a:br>
              <a:rPr lang="en-US" sz="3200" kern="0" dirty="0" smtClean="0">
                <a:solidFill>
                  <a:schemeClr val="accent3"/>
                </a:solidFill>
                <a:latin typeface="Arial" panose="020B0604020202020204" pitchFamily="34" charset="0"/>
                <a:cs typeface="Arial" panose="020B0604020202020204" pitchFamily="34" charset="0"/>
              </a:rPr>
            </a:br>
            <a:r>
              <a:rPr lang="en-US" sz="3200" kern="0" dirty="0" smtClean="0">
                <a:solidFill>
                  <a:schemeClr val="accent3"/>
                </a:solidFill>
                <a:latin typeface="Arial" panose="020B0604020202020204" pitchFamily="34" charset="0"/>
                <a:cs typeface="Arial" panose="020B0604020202020204" pitchFamily="34" charset="0"/>
              </a:rPr>
              <a:t>then on the </a:t>
            </a:r>
            <a:r>
              <a:rPr lang="en-US" sz="3200" kern="0" dirty="0" smtClean="0">
                <a:solidFill>
                  <a:schemeClr val="accent6">
                    <a:lumMod val="60000"/>
                    <a:lumOff val="40000"/>
                  </a:schemeClr>
                </a:solidFill>
                <a:latin typeface="Arial" panose="020B0604020202020204" pitchFamily="34" charset="0"/>
                <a:cs typeface="Arial" panose="020B0604020202020204" pitchFamily="34" charset="0"/>
              </a:rPr>
              <a:t>8</a:t>
            </a:r>
            <a:r>
              <a:rPr lang="en-US" sz="3200" kern="0"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sz="3200" kern="0" dirty="0" smtClean="0">
                <a:solidFill>
                  <a:schemeClr val="accent6">
                    <a:lumMod val="60000"/>
                    <a:lumOff val="40000"/>
                  </a:schemeClr>
                </a:solidFill>
                <a:latin typeface="Arial" panose="020B0604020202020204" pitchFamily="34" charset="0"/>
                <a:cs typeface="Arial" panose="020B0604020202020204" pitchFamily="34" charset="0"/>
              </a:rPr>
              <a:t> day </a:t>
            </a:r>
            <a:r>
              <a:rPr lang="en-US" sz="3200" kern="0" dirty="0" smtClean="0">
                <a:solidFill>
                  <a:schemeClr val="accent3"/>
                </a:solidFill>
                <a:latin typeface="Arial" panose="020B0604020202020204" pitchFamily="34" charset="0"/>
                <a:cs typeface="Arial" panose="020B0604020202020204" pitchFamily="34" charset="0"/>
              </a:rPr>
              <a:t>it belongs to God</a:t>
            </a:r>
          </a:p>
        </p:txBody>
      </p:sp>
    </p:spTree>
    <p:extLst>
      <p:ext uri="{BB962C8B-B14F-4D97-AF65-F5344CB8AC3E}">
        <p14:creationId xmlns:p14="http://schemas.microsoft.com/office/powerpoint/2010/main" val="10229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81400"/>
            <a:ext cx="8839200" cy="1752600"/>
          </a:xfrm>
        </p:spPr>
        <p:txBody>
          <a:bodyPr/>
          <a:lstStyle/>
          <a:p>
            <a:pPr marL="0" indent="0">
              <a:buNone/>
            </a:pPr>
            <a:r>
              <a:rPr lang="en-US" i="1" dirty="0" smtClean="0">
                <a:solidFill>
                  <a:schemeClr val="bg1">
                    <a:lumMod val="65000"/>
                  </a:schemeClr>
                </a:solidFill>
                <a:latin typeface="Arial" pitchFamily="34" charset="0"/>
                <a:cs typeface="Arial" pitchFamily="34" charset="0"/>
              </a:rPr>
              <a:t>Exodus 22:29-30</a:t>
            </a:r>
            <a:r>
              <a:rPr lang="en-US" i="1" dirty="0">
                <a:solidFill>
                  <a:schemeClr val="bg1">
                    <a:lumMod val="65000"/>
                  </a:schemeClr>
                </a:solidFill>
                <a:latin typeface="Arial" pitchFamily="34" charset="0"/>
                <a:cs typeface="Arial" pitchFamily="34" charset="0"/>
              </a:rPr>
              <a:t/>
            </a:r>
            <a:br>
              <a:rPr lang="en-US" i="1" dirty="0">
                <a:solidFill>
                  <a:schemeClr val="bg1">
                    <a:lumMod val="65000"/>
                  </a:schemeClr>
                </a:solidFill>
                <a:latin typeface="Arial" pitchFamily="34" charset="0"/>
                <a:cs typeface="Arial" pitchFamily="34" charset="0"/>
              </a:rPr>
            </a:br>
            <a:r>
              <a:rPr lang="en-US" kern="1200" dirty="0" smtClean="0">
                <a:solidFill>
                  <a:schemeClr val="bg1"/>
                </a:solidFill>
                <a:latin typeface="Arial" panose="020B0604020202020204" pitchFamily="34" charset="0"/>
                <a:cs typeface="Arial" panose="020B0604020202020204" pitchFamily="34" charset="0"/>
              </a:rPr>
              <a:t>And </a:t>
            </a:r>
            <a:r>
              <a:rPr lang="en-US" kern="1200" dirty="0">
                <a:solidFill>
                  <a:schemeClr val="bg1"/>
                </a:solidFill>
                <a:latin typeface="Arial" panose="020B0604020202020204" pitchFamily="34" charset="0"/>
                <a:cs typeface="Arial" panose="020B0604020202020204" pitchFamily="34" charset="0"/>
              </a:rPr>
              <a:t>on the </a:t>
            </a:r>
            <a:r>
              <a:rPr lang="en-US" kern="1200" dirty="0">
                <a:solidFill>
                  <a:schemeClr val="accent6">
                    <a:lumMod val="60000"/>
                    <a:lumOff val="40000"/>
                  </a:schemeClr>
                </a:solidFill>
                <a:latin typeface="Arial" panose="020B0604020202020204" pitchFamily="34" charset="0"/>
                <a:cs typeface="Arial" panose="020B0604020202020204" pitchFamily="34" charset="0"/>
              </a:rPr>
              <a:t>eighth day </a:t>
            </a:r>
            <a:r>
              <a:rPr lang="en-US" kern="1200" dirty="0">
                <a:solidFill>
                  <a:schemeClr val="bg1"/>
                </a:solidFill>
                <a:latin typeface="Arial" panose="020B0604020202020204" pitchFamily="34" charset="0"/>
                <a:cs typeface="Arial" panose="020B0604020202020204" pitchFamily="34" charset="0"/>
              </a:rPr>
              <a:t>the flesh of his foreskin shall be </a:t>
            </a:r>
            <a:r>
              <a:rPr lang="en-US" kern="1200" dirty="0">
                <a:solidFill>
                  <a:srgbClr val="F89378"/>
                </a:solidFill>
                <a:latin typeface="Arial" panose="020B0604020202020204" pitchFamily="34" charset="0"/>
                <a:cs typeface="Arial" panose="020B0604020202020204" pitchFamily="34" charset="0"/>
              </a:rPr>
              <a:t>circumcised</a:t>
            </a:r>
            <a:r>
              <a:rPr lang="en-US" kern="1200" dirty="0">
                <a:solidFill>
                  <a:schemeClr val="bg1"/>
                </a:solidFill>
                <a:latin typeface="Arial" panose="020B0604020202020204" pitchFamily="34" charset="0"/>
                <a:cs typeface="Arial" panose="020B0604020202020204" pitchFamily="34" charset="0"/>
              </a:rPr>
              <a:t>.</a:t>
            </a:r>
          </a:p>
        </p:txBody>
      </p:sp>
      <p:sp>
        <p:nvSpPr>
          <p:cNvPr id="4" name="Title 1"/>
          <p:cNvSpPr>
            <a:spLocks noGrp="1"/>
          </p:cNvSpPr>
          <p:nvPr>
            <p:ph type="title"/>
          </p:nvPr>
        </p:nvSpPr>
        <p:spPr>
          <a:xfrm>
            <a:off x="304800" y="381000"/>
            <a:ext cx="5410200" cy="1066800"/>
          </a:xfrm>
        </p:spPr>
        <p:txBody>
          <a:bodyPr/>
          <a:lstStyle/>
          <a:p>
            <a:pPr algn="l"/>
            <a:r>
              <a:rPr lang="en-US" sz="3600" dirty="0" smtClean="0">
                <a:solidFill>
                  <a:srgbClr val="F89378"/>
                </a:solidFill>
                <a:latin typeface="Arial" panose="020B0604020202020204" pitchFamily="34" charset="0"/>
                <a:cs typeface="Arial" panose="020B0604020202020204" pitchFamily="34" charset="0"/>
              </a:rPr>
              <a:t>Eighth day - Circumcision</a:t>
            </a:r>
            <a:endParaRPr lang="en-US" sz="3600" dirty="0">
              <a:solidFill>
                <a:srgbClr val="F89378"/>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609600" y="990600"/>
            <a:ext cx="7467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200" kern="0" dirty="0" smtClean="0">
                <a:solidFill>
                  <a:schemeClr val="accent3"/>
                </a:solidFill>
                <a:latin typeface="Arial" panose="020B0604020202020204" pitchFamily="34" charset="0"/>
                <a:cs typeface="Arial" panose="020B0604020202020204" pitchFamily="34" charset="0"/>
              </a:rPr>
              <a:t>Dedication to God</a:t>
            </a:r>
          </a:p>
          <a:p>
            <a:pPr marL="571500" indent="-571500" algn="l">
              <a:buFont typeface="Arial" panose="020B0604020202020204" pitchFamily="34" charset="0"/>
              <a:buChar char="•"/>
            </a:pPr>
            <a:r>
              <a:rPr lang="en-US" sz="3200" kern="0" dirty="0" smtClean="0">
                <a:solidFill>
                  <a:schemeClr val="accent6">
                    <a:lumMod val="60000"/>
                    <a:lumOff val="40000"/>
                  </a:schemeClr>
                </a:solidFill>
                <a:latin typeface="Arial" panose="020B0604020202020204" pitchFamily="34" charset="0"/>
                <a:cs typeface="Arial" panose="020B0604020202020204" pitchFamily="34" charset="0"/>
              </a:rPr>
              <a:t>8</a:t>
            </a:r>
            <a:r>
              <a:rPr lang="en-US" sz="3200" kern="0"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sz="3200" kern="0" dirty="0" smtClean="0">
                <a:solidFill>
                  <a:schemeClr val="accent6">
                    <a:lumMod val="60000"/>
                    <a:lumOff val="40000"/>
                  </a:schemeClr>
                </a:solidFill>
                <a:latin typeface="Arial" panose="020B0604020202020204" pitchFamily="34" charset="0"/>
                <a:cs typeface="Arial" panose="020B0604020202020204" pitchFamily="34" charset="0"/>
              </a:rPr>
              <a:t> day </a:t>
            </a:r>
            <a:r>
              <a:rPr lang="en-US" sz="3200" kern="0" dirty="0" smtClean="0">
                <a:solidFill>
                  <a:schemeClr val="accent3"/>
                </a:solidFill>
                <a:latin typeface="Arial" panose="020B0604020202020204" pitchFamily="34" charset="0"/>
                <a:cs typeface="Arial" panose="020B0604020202020204" pitchFamily="34" charset="0"/>
              </a:rPr>
              <a:t>begins a new phase of life</a:t>
            </a:r>
            <a:endParaRPr lang="en-US" sz="3200" kern="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22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3716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days of Sukkot</a:t>
            </a:r>
            <a:br>
              <a:rPr lang="en-US" dirty="0" smtClean="0">
                <a:solidFill>
                  <a:srgbClr val="F89378"/>
                </a:solidFill>
                <a:latin typeface="Arial" panose="020B0604020202020204" pitchFamily="34" charset="0"/>
                <a:cs typeface="Arial" panose="020B0604020202020204" pitchFamily="34" charset="0"/>
              </a:rPr>
            </a:br>
            <a:r>
              <a:rPr lang="en-US" dirty="0" smtClean="0">
                <a:solidFill>
                  <a:schemeClr val="accent6">
                    <a:lumMod val="60000"/>
                    <a:lumOff val="40000"/>
                  </a:schemeClr>
                </a:solidFill>
                <a:latin typeface="Arial" panose="020B0604020202020204" pitchFamily="34" charset="0"/>
                <a:cs typeface="Arial" panose="020B0604020202020204" pitchFamily="34" charset="0"/>
              </a:rPr>
              <a:t>&amp; the 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Day</a:t>
            </a:r>
            <a:endParaRPr lang="en-US"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905000"/>
            <a:ext cx="8382000" cy="1295400"/>
          </a:xfrm>
        </p:spPr>
        <p:txBody>
          <a:bodyPr/>
          <a:lstStyle/>
          <a:p>
            <a:r>
              <a:rPr lang="en-US" dirty="0" smtClean="0">
                <a:solidFill>
                  <a:schemeClr val="bg1"/>
                </a:solidFill>
                <a:latin typeface="Arial" panose="020B0604020202020204" pitchFamily="34" charset="0"/>
                <a:cs typeface="Arial" panose="020B0604020202020204" pitchFamily="34" charset="0"/>
              </a:rPr>
              <a:t>Journey to the promised land</a:t>
            </a:r>
          </a:p>
          <a:p>
            <a:pPr marL="0" indent="0">
              <a:buNone/>
            </a:pPr>
            <a:r>
              <a:rPr lang="en-US" dirty="0" smtClean="0">
                <a:solidFill>
                  <a:schemeClr val="accent6">
                    <a:lumMod val="60000"/>
                    <a:lumOff val="40000"/>
                  </a:schemeClr>
                </a:solidFill>
                <a:latin typeface="Arial" panose="020B0604020202020204" pitchFamily="34" charset="0"/>
                <a:cs typeface="Arial" panose="020B0604020202020204" pitchFamily="34" charset="0"/>
              </a:rPr>
              <a:t>   The 8</a:t>
            </a:r>
            <a:r>
              <a:rPr lang="en-US"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dirty="0" smtClean="0">
                <a:solidFill>
                  <a:schemeClr val="accent6">
                    <a:lumMod val="60000"/>
                    <a:lumOff val="40000"/>
                  </a:schemeClr>
                </a:solidFill>
                <a:latin typeface="Arial" panose="020B0604020202020204" pitchFamily="34" charset="0"/>
                <a:cs typeface="Arial" panose="020B0604020202020204" pitchFamily="34" charset="0"/>
              </a:rPr>
              <a:t> day </a:t>
            </a:r>
            <a:r>
              <a:rPr lang="en-US" dirty="0" smtClean="0">
                <a:solidFill>
                  <a:schemeClr val="bg1"/>
                </a:solidFill>
                <a:latin typeface="Arial" panose="020B0604020202020204" pitchFamily="34" charset="0"/>
                <a:cs typeface="Arial" panose="020B0604020202020204" pitchFamily="34" charset="0"/>
              </a:rPr>
              <a:t>= entering the promised land</a:t>
            </a:r>
          </a:p>
        </p:txBody>
      </p:sp>
      <p:sp>
        <p:nvSpPr>
          <p:cNvPr id="4" name="Content Placeholder 2"/>
          <p:cNvSpPr txBox="1">
            <a:spLocks/>
          </p:cNvSpPr>
          <p:nvPr/>
        </p:nvSpPr>
        <p:spPr bwMode="auto">
          <a:xfrm>
            <a:off x="380082" y="3276600"/>
            <a:ext cx="8382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Recalls the 7 days of creation</a:t>
            </a:r>
          </a:p>
          <a:p>
            <a:pPr marL="0" indent="0">
              <a:buNone/>
            </a:pPr>
            <a:r>
              <a:rPr lang="en-US" kern="0" dirty="0" smtClean="0">
                <a:solidFill>
                  <a:schemeClr val="accent6">
                    <a:lumMod val="60000"/>
                    <a:lumOff val="40000"/>
                  </a:schemeClr>
                </a:solidFill>
                <a:latin typeface="Arial" panose="020B0604020202020204" pitchFamily="34" charset="0"/>
                <a:cs typeface="Arial" panose="020B0604020202020204" pitchFamily="34" charset="0"/>
              </a:rPr>
              <a:t>   The 8</a:t>
            </a:r>
            <a:r>
              <a:rPr lang="en-US" kern="0"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kern="0" dirty="0" smtClean="0">
                <a:solidFill>
                  <a:schemeClr val="accent6">
                    <a:lumMod val="60000"/>
                    <a:lumOff val="40000"/>
                  </a:schemeClr>
                </a:solidFill>
                <a:latin typeface="Arial" panose="020B0604020202020204" pitchFamily="34" charset="0"/>
                <a:cs typeface="Arial" panose="020B0604020202020204" pitchFamily="34" charset="0"/>
              </a:rPr>
              <a:t> day </a:t>
            </a:r>
            <a:r>
              <a:rPr lang="en-US" kern="0" dirty="0" smtClean="0">
                <a:solidFill>
                  <a:schemeClr val="bg1"/>
                </a:solidFill>
                <a:latin typeface="Arial" panose="020B0604020202020204" pitchFamily="34" charset="0"/>
                <a:cs typeface="Arial" panose="020B0604020202020204" pitchFamily="34" charset="0"/>
              </a:rPr>
              <a:t>= entering a new era</a:t>
            </a:r>
          </a:p>
        </p:txBody>
      </p:sp>
      <p:sp>
        <p:nvSpPr>
          <p:cNvPr id="5" name="Content Placeholder 2"/>
          <p:cNvSpPr txBox="1">
            <a:spLocks/>
          </p:cNvSpPr>
          <p:nvPr/>
        </p:nvSpPr>
        <p:spPr bwMode="auto">
          <a:xfrm>
            <a:off x="381000" y="4724400"/>
            <a:ext cx="8382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bg1"/>
                </a:solidFill>
                <a:latin typeface="Arial" panose="020B0604020202020204" pitchFamily="34" charset="0"/>
                <a:cs typeface="Arial" panose="020B0604020202020204" pitchFamily="34" charset="0"/>
              </a:rPr>
              <a:t>Foreshadows the millennium</a:t>
            </a:r>
          </a:p>
          <a:p>
            <a:pPr marL="0" indent="0">
              <a:buNone/>
            </a:pPr>
            <a:r>
              <a:rPr lang="en-US" kern="0" dirty="0" smtClean="0">
                <a:solidFill>
                  <a:schemeClr val="accent6">
                    <a:lumMod val="60000"/>
                    <a:lumOff val="40000"/>
                  </a:schemeClr>
                </a:solidFill>
                <a:latin typeface="Arial" panose="020B0604020202020204" pitchFamily="34" charset="0"/>
                <a:cs typeface="Arial" panose="020B0604020202020204" pitchFamily="34" charset="0"/>
              </a:rPr>
              <a:t>   The 8</a:t>
            </a:r>
            <a:r>
              <a:rPr lang="en-US" kern="0" baseline="30000" dirty="0" smtClean="0">
                <a:solidFill>
                  <a:schemeClr val="accent6">
                    <a:lumMod val="60000"/>
                    <a:lumOff val="40000"/>
                  </a:schemeClr>
                </a:solidFill>
                <a:latin typeface="Arial" panose="020B0604020202020204" pitchFamily="34" charset="0"/>
                <a:cs typeface="Arial" panose="020B0604020202020204" pitchFamily="34" charset="0"/>
              </a:rPr>
              <a:t>th</a:t>
            </a:r>
            <a:r>
              <a:rPr lang="en-US" kern="0" dirty="0" smtClean="0">
                <a:solidFill>
                  <a:schemeClr val="accent6">
                    <a:lumMod val="60000"/>
                    <a:lumOff val="40000"/>
                  </a:schemeClr>
                </a:solidFill>
                <a:latin typeface="Arial" panose="020B0604020202020204" pitchFamily="34" charset="0"/>
                <a:cs typeface="Arial" panose="020B0604020202020204" pitchFamily="34" charset="0"/>
              </a:rPr>
              <a:t> day </a:t>
            </a:r>
            <a:r>
              <a:rPr lang="en-US" kern="0" dirty="0" smtClean="0">
                <a:solidFill>
                  <a:schemeClr val="bg1"/>
                </a:solidFill>
                <a:latin typeface="Arial" panose="020B0604020202020204" pitchFamily="34" charset="0"/>
                <a:cs typeface="Arial" panose="020B0604020202020204" pitchFamily="34" charset="0"/>
              </a:rPr>
              <a:t>= a new heaven &amp; new earth</a:t>
            </a:r>
          </a:p>
        </p:txBody>
      </p:sp>
    </p:spTree>
    <p:extLst>
      <p:ext uri="{BB962C8B-B14F-4D97-AF65-F5344CB8AC3E}">
        <p14:creationId xmlns:p14="http://schemas.microsoft.com/office/powerpoint/2010/main" val="316709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77724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20:5-6</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And </a:t>
            </a:r>
            <a:r>
              <a:rPr lang="en-US" kern="1200" dirty="0">
                <a:solidFill>
                  <a:srgbClr val="F89378"/>
                </a:solidFill>
                <a:latin typeface="Arial" panose="020B0604020202020204" pitchFamily="34" charset="0"/>
                <a:cs typeface="Arial" panose="020B0604020202020204" pitchFamily="34" charset="0"/>
              </a:rPr>
              <a:t>when the </a:t>
            </a:r>
            <a:r>
              <a:rPr lang="en-US" kern="1200" dirty="0">
                <a:solidFill>
                  <a:schemeClr val="accent6">
                    <a:lumMod val="60000"/>
                    <a:lumOff val="40000"/>
                  </a:schemeClr>
                </a:solidFill>
                <a:latin typeface="Arial" panose="020B0604020202020204" pitchFamily="34" charset="0"/>
                <a:cs typeface="Arial" panose="020B0604020202020204" pitchFamily="34" charset="0"/>
              </a:rPr>
              <a:t>thousand years </a:t>
            </a:r>
            <a:r>
              <a:rPr lang="en-US" kern="1200" dirty="0">
                <a:solidFill>
                  <a:srgbClr val="F89378"/>
                </a:solidFill>
                <a:latin typeface="Arial" panose="020B0604020202020204" pitchFamily="34" charset="0"/>
                <a:cs typeface="Arial" panose="020B0604020202020204" pitchFamily="34" charset="0"/>
              </a:rPr>
              <a:t>are ended, Satan will be released</a:t>
            </a:r>
            <a:r>
              <a:rPr lang="en-US" kern="1200" dirty="0">
                <a:solidFill>
                  <a:schemeClr val="bg1"/>
                </a:solidFill>
                <a:latin typeface="Arial" panose="020B0604020202020204" pitchFamily="34" charset="0"/>
                <a:cs typeface="Arial" panose="020B0604020202020204" pitchFamily="34" charset="0"/>
              </a:rPr>
              <a:t> from his </a:t>
            </a:r>
            <a:r>
              <a:rPr lang="en-US" kern="1200" dirty="0" smtClean="0">
                <a:solidFill>
                  <a:schemeClr val="bg1"/>
                </a:solidFill>
                <a:latin typeface="Arial" panose="020B0604020202020204" pitchFamily="34" charset="0"/>
                <a:cs typeface="Arial" panose="020B0604020202020204" pitchFamily="34" charset="0"/>
              </a:rPr>
              <a:t>prison </a:t>
            </a:r>
            <a:r>
              <a:rPr lang="en-US" kern="1200" dirty="0">
                <a:solidFill>
                  <a:schemeClr val="bg1"/>
                </a:solidFill>
                <a:latin typeface="Arial" panose="020B0604020202020204" pitchFamily="34" charset="0"/>
                <a:cs typeface="Arial" panose="020B0604020202020204" pitchFamily="34" charset="0"/>
              </a:rPr>
              <a:t>and will come out to deceive the nations that are at the four corners of the earth, Gog and </a:t>
            </a:r>
            <a:r>
              <a:rPr lang="en-US" kern="1200" dirty="0" err="1">
                <a:solidFill>
                  <a:schemeClr val="bg1"/>
                </a:solidFill>
                <a:latin typeface="Arial" panose="020B0604020202020204" pitchFamily="34" charset="0"/>
                <a:cs typeface="Arial" panose="020B0604020202020204" pitchFamily="34" charset="0"/>
              </a:rPr>
              <a:t>Magog</a:t>
            </a:r>
            <a:r>
              <a:rPr lang="en-US" kern="1200" dirty="0">
                <a:solidFill>
                  <a:schemeClr val="bg1"/>
                </a:solidFill>
                <a:latin typeface="Arial" panose="020B0604020202020204" pitchFamily="34" charset="0"/>
                <a:cs typeface="Arial" panose="020B0604020202020204" pitchFamily="34" charset="0"/>
              </a:rPr>
              <a:t>, to gather them for battle; their number is like the sand of the sea. </a:t>
            </a:r>
            <a:r>
              <a:rPr lang="en-US" kern="1200" dirty="0" smtClean="0">
                <a:solidFill>
                  <a:schemeClr val="bg1"/>
                </a:solidFill>
                <a:latin typeface="Arial" panose="020B0604020202020204" pitchFamily="34" charset="0"/>
                <a:cs typeface="Arial" panose="020B0604020202020204" pitchFamily="34" charset="0"/>
              </a:rPr>
              <a:t>And </a:t>
            </a:r>
            <a:r>
              <a:rPr lang="en-US" kern="1200" dirty="0">
                <a:solidFill>
                  <a:schemeClr val="bg1"/>
                </a:solidFill>
                <a:latin typeface="Arial" panose="020B0604020202020204" pitchFamily="34" charset="0"/>
                <a:cs typeface="Arial" panose="020B0604020202020204" pitchFamily="34" charset="0"/>
              </a:rPr>
              <a:t>they marched up over the broad plain of the earth and surrounded the camp of the saints and the beloved city, but </a:t>
            </a:r>
            <a:r>
              <a:rPr lang="en-US" kern="1200" dirty="0">
                <a:solidFill>
                  <a:srgbClr val="F89378"/>
                </a:solidFill>
                <a:latin typeface="Arial" panose="020B0604020202020204" pitchFamily="34" charset="0"/>
                <a:cs typeface="Arial" panose="020B0604020202020204" pitchFamily="34" charset="0"/>
              </a:rPr>
              <a:t>fire came down from heaven and consumed them</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and the devil who had deceived them was thrown into the lake of fire and sulfur where the beast and the false prophet were, and </a:t>
            </a:r>
            <a:r>
              <a:rPr lang="en-US" kern="1200" dirty="0">
                <a:solidFill>
                  <a:srgbClr val="F89378"/>
                </a:solidFill>
                <a:latin typeface="Arial" panose="020B0604020202020204" pitchFamily="34" charset="0"/>
                <a:cs typeface="Arial" panose="020B0604020202020204" pitchFamily="34" charset="0"/>
              </a:rPr>
              <a:t>they will be tormented day and night forever and ever.</a:t>
            </a:r>
          </a:p>
        </p:txBody>
      </p:sp>
    </p:spTree>
    <p:extLst>
      <p:ext uri="{BB962C8B-B14F-4D97-AF65-F5344CB8AC3E}">
        <p14:creationId xmlns:p14="http://schemas.microsoft.com/office/powerpoint/2010/main" val="33023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6388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21:1-4</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Then I saw </a:t>
            </a:r>
            <a:r>
              <a:rPr lang="en-US" kern="1200" dirty="0">
                <a:solidFill>
                  <a:srgbClr val="F89378"/>
                </a:solidFill>
                <a:latin typeface="Arial" panose="020B0604020202020204" pitchFamily="34" charset="0"/>
                <a:cs typeface="Arial" panose="020B0604020202020204" pitchFamily="34" charset="0"/>
              </a:rPr>
              <a:t>a new heaven and a new earth</a:t>
            </a:r>
            <a:r>
              <a:rPr lang="en-US" kern="1200" dirty="0">
                <a:solidFill>
                  <a:schemeClr val="bg1"/>
                </a:solidFill>
                <a:latin typeface="Arial" panose="020B0604020202020204" pitchFamily="34" charset="0"/>
                <a:cs typeface="Arial" panose="020B0604020202020204" pitchFamily="34" charset="0"/>
              </a:rPr>
              <a:t>, for the first heaven and the first earth had passed away, and the sea was no more. </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And I saw the holy city, new Jerusalem, coming down out of heaven from God, prepared as a bride adorned for her husband. </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And I heard a loud voice from the throne saying, “</a:t>
            </a:r>
            <a:r>
              <a:rPr lang="en-US" kern="1200" dirty="0">
                <a:solidFill>
                  <a:srgbClr val="F89378"/>
                </a:solidFill>
                <a:latin typeface="Arial" panose="020B0604020202020204" pitchFamily="34" charset="0"/>
                <a:cs typeface="Arial" panose="020B0604020202020204" pitchFamily="34" charset="0"/>
              </a:rPr>
              <a:t>Behold, the </a:t>
            </a:r>
            <a:r>
              <a:rPr lang="en-US" kern="1200" dirty="0">
                <a:solidFill>
                  <a:schemeClr val="accent6">
                    <a:lumMod val="60000"/>
                    <a:lumOff val="40000"/>
                  </a:schemeClr>
                </a:solidFill>
                <a:latin typeface="Arial" panose="020B0604020202020204" pitchFamily="34" charset="0"/>
                <a:cs typeface="Arial" panose="020B0604020202020204" pitchFamily="34" charset="0"/>
              </a:rPr>
              <a:t>dwelling place </a:t>
            </a:r>
            <a:r>
              <a:rPr lang="en-US" kern="1200" dirty="0">
                <a:solidFill>
                  <a:srgbClr val="F89378"/>
                </a:solidFill>
                <a:latin typeface="Arial" panose="020B0604020202020204" pitchFamily="34" charset="0"/>
                <a:cs typeface="Arial" panose="020B0604020202020204" pitchFamily="34" charset="0"/>
              </a:rPr>
              <a:t>of God is with man. He will </a:t>
            </a:r>
            <a:r>
              <a:rPr lang="en-US" kern="1200" dirty="0">
                <a:solidFill>
                  <a:schemeClr val="accent6">
                    <a:lumMod val="60000"/>
                    <a:lumOff val="40000"/>
                  </a:schemeClr>
                </a:solidFill>
                <a:latin typeface="Arial" panose="020B0604020202020204" pitchFamily="34" charset="0"/>
                <a:cs typeface="Arial" panose="020B0604020202020204" pitchFamily="34" charset="0"/>
              </a:rPr>
              <a:t>dwell</a:t>
            </a:r>
            <a:r>
              <a:rPr lang="en-US" kern="1200" dirty="0">
                <a:solidFill>
                  <a:srgbClr val="F89378"/>
                </a:solidFill>
                <a:latin typeface="Arial" panose="020B0604020202020204" pitchFamily="34" charset="0"/>
                <a:cs typeface="Arial" panose="020B0604020202020204" pitchFamily="34" charset="0"/>
              </a:rPr>
              <a:t> with them</a:t>
            </a:r>
            <a:r>
              <a:rPr lang="en-US" kern="1200" dirty="0">
                <a:solidFill>
                  <a:schemeClr val="bg1"/>
                </a:solidFill>
                <a:latin typeface="Arial" panose="020B0604020202020204" pitchFamily="34" charset="0"/>
                <a:cs typeface="Arial" panose="020B0604020202020204" pitchFamily="34" charset="0"/>
              </a:rPr>
              <a:t>, and they will be his people, and God himself will be with them as their </a:t>
            </a:r>
            <a:r>
              <a:rPr lang="en-US" kern="1200" dirty="0" smtClean="0">
                <a:solidFill>
                  <a:schemeClr val="bg1"/>
                </a:solidFill>
                <a:latin typeface="Arial" panose="020B0604020202020204" pitchFamily="34" charset="0"/>
                <a:cs typeface="Arial" panose="020B0604020202020204" pitchFamily="34" charset="0"/>
              </a:rPr>
              <a:t>God.</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25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839200" cy="45720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21:4-5</a:t>
            </a:r>
            <a:br>
              <a:rPr lang="en-US" i="1" dirty="0" smtClean="0">
                <a:solidFill>
                  <a:schemeClr val="bg1">
                    <a:lumMod val="65000"/>
                  </a:schemeClr>
                </a:solidFill>
                <a:latin typeface="Arial" pitchFamily="34" charset="0"/>
                <a:cs typeface="Arial" pitchFamily="34" charset="0"/>
              </a:rPr>
            </a:br>
            <a:r>
              <a:rPr lang="en-US" kern="1200" dirty="0">
                <a:solidFill>
                  <a:srgbClr val="F89378"/>
                </a:solidFill>
                <a:latin typeface="Arial" panose="020B0604020202020204" pitchFamily="34" charset="0"/>
                <a:cs typeface="Arial" panose="020B0604020202020204" pitchFamily="34" charset="0"/>
              </a:rPr>
              <a:t>He will wipe away every </a:t>
            </a:r>
            <a:r>
              <a:rPr lang="en-US" kern="1200" dirty="0">
                <a:solidFill>
                  <a:schemeClr val="accent6">
                    <a:lumMod val="60000"/>
                    <a:lumOff val="40000"/>
                  </a:schemeClr>
                </a:solidFill>
                <a:latin typeface="Arial" panose="020B0604020202020204" pitchFamily="34" charset="0"/>
                <a:cs typeface="Arial" panose="020B0604020202020204" pitchFamily="34" charset="0"/>
              </a:rPr>
              <a:t>tear</a:t>
            </a:r>
            <a:r>
              <a:rPr lang="en-US" kern="1200" dirty="0">
                <a:solidFill>
                  <a:srgbClr val="F89378"/>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from their eyes, and death shall be no more, </a:t>
            </a:r>
            <a:r>
              <a:rPr lang="en-US" kern="1200" dirty="0">
                <a:solidFill>
                  <a:srgbClr val="F89378"/>
                </a:solidFill>
                <a:latin typeface="Arial" panose="020B0604020202020204" pitchFamily="34" charset="0"/>
                <a:cs typeface="Arial" panose="020B0604020202020204" pitchFamily="34" charset="0"/>
              </a:rPr>
              <a:t>neither shall there be </a:t>
            </a:r>
            <a:r>
              <a:rPr lang="en-US" kern="1200" dirty="0">
                <a:solidFill>
                  <a:schemeClr val="accent6">
                    <a:lumMod val="60000"/>
                    <a:lumOff val="40000"/>
                  </a:schemeClr>
                </a:solidFill>
                <a:latin typeface="Arial" panose="020B0604020202020204" pitchFamily="34" charset="0"/>
                <a:cs typeface="Arial" panose="020B0604020202020204" pitchFamily="34" charset="0"/>
              </a:rPr>
              <a:t>mourning, </a:t>
            </a:r>
            <a:r>
              <a:rPr lang="en-US" kern="1200" dirty="0">
                <a:solidFill>
                  <a:srgbClr val="F89378"/>
                </a:solidFill>
                <a:latin typeface="Arial" panose="020B0604020202020204" pitchFamily="34" charset="0"/>
                <a:cs typeface="Arial" panose="020B0604020202020204" pitchFamily="34" charset="0"/>
              </a:rPr>
              <a:t>nor </a:t>
            </a:r>
            <a:r>
              <a:rPr lang="en-US" kern="1200" dirty="0">
                <a:solidFill>
                  <a:schemeClr val="accent6">
                    <a:lumMod val="60000"/>
                    <a:lumOff val="40000"/>
                  </a:schemeClr>
                </a:solidFill>
                <a:latin typeface="Arial" panose="020B0604020202020204" pitchFamily="34" charset="0"/>
                <a:cs typeface="Arial" panose="020B0604020202020204" pitchFamily="34" charset="0"/>
              </a:rPr>
              <a:t>crying, </a:t>
            </a:r>
            <a:r>
              <a:rPr lang="en-US" kern="1200" dirty="0">
                <a:solidFill>
                  <a:srgbClr val="F89378"/>
                </a:solidFill>
                <a:latin typeface="Arial" panose="020B0604020202020204" pitchFamily="34" charset="0"/>
                <a:cs typeface="Arial" panose="020B0604020202020204" pitchFamily="34" charset="0"/>
              </a:rPr>
              <a:t>nor </a:t>
            </a:r>
            <a:r>
              <a:rPr lang="en-US" kern="1200" dirty="0">
                <a:solidFill>
                  <a:schemeClr val="accent6">
                    <a:lumMod val="60000"/>
                    <a:lumOff val="40000"/>
                  </a:schemeClr>
                </a:solidFill>
                <a:latin typeface="Arial" panose="020B0604020202020204" pitchFamily="34" charset="0"/>
                <a:cs typeface="Arial" panose="020B0604020202020204" pitchFamily="34" charset="0"/>
              </a:rPr>
              <a:t>pain</a:t>
            </a:r>
            <a:r>
              <a:rPr lang="en-US" kern="1200" dirty="0">
                <a:solidFill>
                  <a:srgbClr val="F89378"/>
                </a:solidFill>
                <a:latin typeface="Arial" panose="020B0604020202020204" pitchFamily="34" charset="0"/>
                <a:cs typeface="Arial" panose="020B0604020202020204" pitchFamily="34" charset="0"/>
              </a:rPr>
              <a:t> anymore</a:t>
            </a:r>
            <a:r>
              <a:rPr lang="en-US" kern="1200" dirty="0">
                <a:solidFill>
                  <a:schemeClr val="bg1"/>
                </a:solidFill>
                <a:latin typeface="Arial" panose="020B0604020202020204" pitchFamily="34" charset="0"/>
                <a:cs typeface="Arial" panose="020B0604020202020204" pitchFamily="34" charset="0"/>
              </a:rPr>
              <a:t>, for the former things have passed away.” </a:t>
            </a:r>
            <a:r>
              <a:rPr lang="en-US" kern="1200" dirty="0" smtClean="0">
                <a:solidFill>
                  <a:schemeClr val="bg1"/>
                </a:solidFill>
                <a:latin typeface="Arial" panose="020B0604020202020204" pitchFamily="34" charset="0"/>
                <a:cs typeface="Arial" panose="020B0604020202020204" pitchFamily="34" charset="0"/>
              </a:rPr>
              <a:t>And </a:t>
            </a:r>
            <a:r>
              <a:rPr lang="en-US" kern="1200" dirty="0">
                <a:solidFill>
                  <a:schemeClr val="bg1"/>
                </a:solidFill>
                <a:latin typeface="Arial" panose="020B0604020202020204" pitchFamily="34" charset="0"/>
                <a:cs typeface="Arial" panose="020B0604020202020204" pitchFamily="34" charset="0"/>
              </a:rPr>
              <a:t>he who was seated on the throne said, “</a:t>
            </a:r>
            <a:r>
              <a:rPr lang="en-US" kern="1200" dirty="0">
                <a:solidFill>
                  <a:srgbClr val="F89378"/>
                </a:solidFill>
                <a:latin typeface="Arial" panose="020B0604020202020204" pitchFamily="34" charset="0"/>
                <a:cs typeface="Arial" panose="020B0604020202020204" pitchFamily="34" charset="0"/>
              </a:rPr>
              <a:t>Behold, I am making all things new.</a:t>
            </a:r>
            <a:r>
              <a:rPr lang="en-US" kern="1200" dirty="0">
                <a:solidFill>
                  <a:schemeClr val="bg1"/>
                </a:solidFill>
                <a:latin typeface="Arial" panose="020B0604020202020204" pitchFamily="34" charset="0"/>
                <a:cs typeface="Arial" panose="020B0604020202020204" pitchFamily="34" charset="0"/>
              </a:rPr>
              <a:t>” Also he said, “Write this down, for these words are trustworthy and true.” </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3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19400"/>
            <a:ext cx="88392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Revelation 21:6-7</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And he said to me, “</a:t>
            </a:r>
            <a:r>
              <a:rPr lang="en-US" kern="1200" dirty="0">
                <a:solidFill>
                  <a:schemeClr val="accent6">
                    <a:lumMod val="60000"/>
                    <a:lumOff val="40000"/>
                  </a:schemeClr>
                </a:solidFill>
                <a:latin typeface="Arial" panose="020B0604020202020204" pitchFamily="34" charset="0"/>
                <a:cs typeface="Arial" panose="020B0604020202020204" pitchFamily="34" charset="0"/>
              </a:rPr>
              <a:t>It is done! </a:t>
            </a:r>
            <a:r>
              <a:rPr lang="en-US" kern="1200" dirty="0">
                <a:solidFill>
                  <a:schemeClr val="bg1"/>
                </a:solidFill>
                <a:latin typeface="Arial" panose="020B0604020202020204" pitchFamily="34" charset="0"/>
                <a:cs typeface="Arial" panose="020B0604020202020204" pitchFamily="34" charset="0"/>
              </a:rPr>
              <a:t>I am the Alpha and the Omega, the beginning and the end. </a:t>
            </a:r>
            <a:r>
              <a:rPr lang="en-US" kern="1200" dirty="0">
                <a:solidFill>
                  <a:srgbClr val="F89378"/>
                </a:solidFill>
                <a:latin typeface="Arial" panose="020B0604020202020204" pitchFamily="34" charset="0"/>
                <a:cs typeface="Arial" panose="020B0604020202020204" pitchFamily="34" charset="0"/>
              </a:rPr>
              <a:t>To the thirsty I will give from the spring of the </a:t>
            </a:r>
            <a:r>
              <a:rPr lang="en-US" kern="1200" dirty="0">
                <a:solidFill>
                  <a:schemeClr val="accent6">
                    <a:lumMod val="60000"/>
                    <a:lumOff val="40000"/>
                  </a:schemeClr>
                </a:solidFill>
                <a:latin typeface="Arial" panose="020B0604020202020204" pitchFamily="34" charset="0"/>
                <a:cs typeface="Arial" panose="020B0604020202020204" pitchFamily="34" charset="0"/>
              </a:rPr>
              <a:t>water of life</a:t>
            </a:r>
            <a:r>
              <a:rPr lang="en-US" kern="1200" dirty="0">
                <a:solidFill>
                  <a:srgbClr val="F89378"/>
                </a:solidFill>
                <a:latin typeface="Arial" panose="020B0604020202020204" pitchFamily="34" charset="0"/>
                <a:cs typeface="Arial" panose="020B0604020202020204" pitchFamily="34" charset="0"/>
              </a:rPr>
              <a:t> without payment.</a:t>
            </a:r>
            <a:r>
              <a:rPr lang="en-US" kern="1200" dirty="0">
                <a:solidFill>
                  <a:schemeClr val="bg1"/>
                </a:solidFill>
                <a:latin typeface="Arial" panose="020B0604020202020204" pitchFamily="34" charset="0"/>
                <a:cs typeface="Arial" panose="020B0604020202020204" pitchFamily="34" charset="0"/>
              </a:rPr>
              <a:t> </a:t>
            </a:r>
            <a:r>
              <a:rPr lang="en-US" kern="1200" dirty="0" smtClean="0">
                <a:solidFill>
                  <a:schemeClr val="bg1"/>
                </a:solidFill>
                <a:latin typeface="Arial" panose="020B0604020202020204" pitchFamily="34" charset="0"/>
                <a:cs typeface="Arial" panose="020B0604020202020204" pitchFamily="34" charset="0"/>
              </a:rPr>
              <a:t>The </a:t>
            </a:r>
            <a:r>
              <a:rPr lang="en-US" kern="1200" dirty="0">
                <a:solidFill>
                  <a:schemeClr val="bg1"/>
                </a:solidFill>
                <a:latin typeface="Arial" panose="020B0604020202020204" pitchFamily="34" charset="0"/>
                <a:cs typeface="Arial" panose="020B0604020202020204" pitchFamily="34" charset="0"/>
              </a:rPr>
              <a:t>one who conquers will have this heritage, and I will be his God and he will be my son. </a:t>
            </a:r>
            <a:endParaRPr lang="en-US" kern="1200" dirty="0">
              <a:solidFill>
                <a:srgbClr val="F89378"/>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228600" y="381000"/>
            <a:ext cx="6934200" cy="1905000"/>
          </a:xfrm>
        </p:spPr>
        <p:txBody>
          <a:bodyPr/>
          <a:lstStyle/>
          <a:p>
            <a:pPr algn="l"/>
            <a:r>
              <a:rPr lang="en-US" sz="3600" dirty="0" smtClean="0">
                <a:solidFill>
                  <a:schemeClr val="accent3"/>
                </a:solidFill>
                <a:latin typeface="Arial" panose="020B0604020202020204" pitchFamily="34" charset="0"/>
                <a:cs typeface="Arial" panose="020B0604020202020204" pitchFamily="34" charset="0"/>
              </a:rPr>
              <a:t>Living in the Promised </a:t>
            </a:r>
            <a:r>
              <a:rPr lang="en-US" sz="3600" dirty="0" smtClean="0">
                <a:solidFill>
                  <a:schemeClr val="accent3"/>
                </a:solidFill>
                <a:latin typeface="Arial" panose="020B0604020202020204" pitchFamily="34" charset="0"/>
                <a:cs typeface="Arial" panose="020B0604020202020204" pitchFamily="34" charset="0"/>
              </a:rPr>
              <a:t>Land, </a:t>
            </a:r>
            <a:r>
              <a:rPr lang="en-US" sz="3600" dirty="0" smtClean="0">
                <a:solidFill>
                  <a:schemeClr val="accent3"/>
                </a:solidFill>
                <a:latin typeface="Arial" panose="020B0604020202020204" pitchFamily="34" charset="0"/>
                <a:cs typeface="Arial" panose="020B0604020202020204" pitchFamily="34" charset="0"/>
              </a:rPr>
              <a:t/>
            </a:r>
            <a:br>
              <a:rPr lang="en-US" sz="3600" dirty="0" smtClean="0">
                <a:solidFill>
                  <a:schemeClr val="accent3"/>
                </a:solidFill>
                <a:latin typeface="Arial" panose="020B0604020202020204" pitchFamily="34" charset="0"/>
                <a:cs typeface="Arial" panose="020B0604020202020204" pitchFamily="34" charset="0"/>
              </a:rPr>
            </a:br>
            <a:r>
              <a:rPr lang="en-US" sz="3600" dirty="0" smtClean="0">
                <a:solidFill>
                  <a:schemeClr val="accent3"/>
                </a:solidFill>
                <a:latin typeface="Arial" panose="020B0604020202020204" pitchFamily="34" charset="0"/>
                <a:cs typeface="Arial" panose="020B0604020202020204" pitchFamily="34" charset="0"/>
              </a:rPr>
              <a:t>experiencing </a:t>
            </a:r>
            <a:r>
              <a:rPr lang="en-US" sz="3600" dirty="0">
                <a:solidFill>
                  <a:schemeClr val="accent6">
                    <a:lumMod val="60000"/>
                    <a:lumOff val="40000"/>
                  </a:schemeClr>
                </a:solidFill>
                <a:latin typeface="Arial" panose="020B0604020202020204" pitchFamily="34" charset="0"/>
                <a:cs typeface="Arial" panose="020B0604020202020204" pitchFamily="34" charset="0"/>
              </a:rPr>
              <a:t>the </a:t>
            </a:r>
            <a:r>
              <a:rPr lang="en-US" sz="3600" dirty="0" smtClean="0">
                <a:solidFill>
                  <a:schemeClr val="accent6">
                    <a:lumMod val="60000"/>
                    <a:lumOff val="40000"/>
                  </a:schemeClr>
                </a:solidFill>
                <a:latin typeface="Arial" panose="020B0604020202020204" pitchFamily="34" charset="0"/>
                <a:cs typeface="Arial" panose="020B0604020202020204" pitchFamily="34" charset="0"/>
              </a:rPr>
              <a:t>fullness </a:t>
            </a:r>
            <a:r>
              <a:rPr lang="en-US" sz="3600" dirty="0">
                <a:solidFill>
                  <a:schemeClr val="accent6">
                    <a:lumMod val="60000"/>
                    <a:lumOff val="40000"/>
                  </a:schemeClr>
                </a:solidFill>
                <a:latin typeface="Arial" panose="020B0604020202020204" pitchFamily="34" charset="0"/>
                <a:cs typeface="Arial" panose="020B0604020202020204" pitchFamily="34" charset="0"/>
              </a:rPr>
              <a:t>of </a:t>
            </a:r>
            <a:r>
              <a:rPr lang="en-US" sz="3600" dirty="0">
                <a:solidFill>
                  <a:srgbClr val="F89378"/>
                </a:solidFill>
                <a:latin typeface="Arial" panose="020B0604020202020204" pitchFamily="34" charset="0"/>
                <a:cs typeface="Arial" panose="020B0604020202020204" pitchFamily="34" charset="0"/>
              </a:rPr>
              <a:t/>
            </a:r>
            <a:br>
              <a:rPr lang="en-US" sz="3600" dirty="0">
                <a:solidFill>
                  <a:srgbClr val="F89378"/>
                </a:solidFill>
                <a:latin typeface="Arial" panose="020B0604020202020204" pitchFamily="34" charset="0"/>
                <a:cs typeface="Arial" panose="020B0604020202020204" pitchFamily="34" charset="0"/>
              </a:rPr>
            </a:br>
            <a:r>
              <a:rPr lang="en-US" sz="3600" dirty="0">
                <a:solidFill>
                  <a:srgbClr val="F89378"/>
                </a:solidFill>
                <a:latin typeface="Arial" panose="020B0604020202020204" pitchFamily="34" charset="0"/>
                <a:cs typeface="Arial" panose="020B0604020202020204" pitchFamily="34" charset="0"/>
              </a:rPr>
              <a:t>His Presence &amp; His Provision</a:t>
            </a:r>
            <a:br>
              <a:rPr lang="en-US" sz="3600" dirty="0">
                <a:solidFill>
                  <a:srgbClr val="F89378"/>
                </a:solidFill>
                <a:latin typeface="Arial" panose="020B0604020202020204" pitchFamily="34" charset="0"/>
                <a:cs typeface="Arial" panose="020B0604020202020204" pitchFamily="34" charset="0"/>
              </a:rPr>
            </a:br>
            <a:endParaRPr lang="en-US" sz="36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42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Millennium &amp; Eighth Day\planet bkg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91" y="0"/>
            <a:ext cx="9744891" cy="68775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272667" y="3200400"/>
            <a:ext cx="8728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solidFill>
                  <a:schemeClr val="bg1"/>
                </a:solidFill>
                <a:latin typeface="Arial" panose="020B0604020202020204" pitchFamily="34" charset="0"/>
                <a:cs typeface="Arial" panose="020B0604020202020204" pitchFamily="34" charset="0"/>
              </a:rPr>
              <a:t>Living in the Promised Land</a:t>
            </a:r>
          </a:p>
        </p:txBody>
      </p:sp>
      <p:sp>
        <p:nvSpPr>
          <p:cNvPr id="6" name="Rectangle 5"/>
          <p:cNvSpPr/>
          <p:nvPr/>
        </p:nvSpPr>
        <p:spPr>
          <a:xfrm>
            <a:off x="1295400" y="53876"/>
            <a:ext cx="5950027" cy="2308324"/>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Sukkot</a:t>
            </a:r>
          </a:p>
          <a:p>
            <a:pPr algn="ct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8</a:t>
            </a:r>
            <a:r>
              <a:rPr lang="en-US" sz="7200" b="1" baseline="30000"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th</a:t>
            </a: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 Day</a:t>
            </a:r>
          </a:p>
        </p:txBody>
      </p:sp>
      <p:sp>
        <p:nvSpPr>
          <p:cNvPr id="8" name="Title 1"/>
          <p:cNvSpPr txBox="1">
            <a:spLocks/>
          </p:cNvSpPr>
          <p:nvPr/>
        </p:nvSpPr>
        <p:spPr bwMode="auto">
          <a:xfrm>
            <a:off x="152399" y="4648200"/>
            <a:ext cx="8728841" cy="17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solidFill>
                  <a:srgbClr val="F89378"/>
                </a:solidFill>
                <a:latin typeface="Arial" panose="020B0604020202020204" pitchFamily="34" charset="0"/>
                <a:cs typeface="Arial" panose="020B0604020202020204" pitchFamily="34" charset="0"/>
              </a:rPr>
              <a:t>Living in the Presence </a:t>
            </a:r>
            <a:br>
              <a:rPr lang="en-US" sz="3200" b="1" kern="0" dirty="0" smtClean="0">
                <a:solidFill>
                  <a:srgbClr val="F89378"/>
                </a:solidFill>
                <a:latin typeface="Arial" panose="020B0604020202020204" pitchFamily="34" charset="0"/>
                <a:cs typeface="Arial" panose="020B0604020202020204" pitchFamily="34" charset="0"/>
              </a:rPr>
            </a:br>
            <a:r>
              <a:rPr lang="en-US" sz="3200" b="1" kern="0" dirty="0" smtClean="0">
                <a:solidFill>
                  <a:srgbClr val="F89378"/>
                </a:solidFill>
                <a:latin typeface="Arial" panose="020B0604020202020204" pitchFamily="34" charset="0"/>
                <a:cs typeface="Arial" panose="020B0604020202020204" pitchFamily="34" charset="0"/>
              </a:rPr>
              <a:t>of YHWH and the Messiah</a:t>
            </a:r>
          </a:p>
          <a:p>
            <a:r>
              <a:rPr lang="en-US" sz="3200" b="1" kern="0" dirty="0" smtClean="0">
                <a:solidFill>
                  <a:schemeClr val="accent3"/>
                </a:solidFill>
                <a:latin typeface="Arial" panose="020B0604020202020204" pitchFamily="34" charset="0"/>
                <a:cs typeface="Arial" panose="020B0604020202020204" pitchFamily="34" charset="0"/>
              </a:rPr>
              <a:t>in the New Heaven &amp; the New Earth</a:t>
            </a:r>
          </a:p>
        </p:txBody>
      </p:sp>
    </p:spTree>
    <p:extLst>
      <p:ext uri="{BB962C8B-B14F-4D97-AF65-F5344CB8AC3E}">
        <p14:creationId xmlns:p14="http://schemas.microsoft.com/office/powerpoint/2010/main" val="33386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dl\Documents\Epic Church\Sukkot 2014\Millenium\Western Wall at Sukkot2, df 100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71108"/>
            <a:ext cx="13182600" cy="88276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bwMode="auto">
          <a:xfrm>
            <a:off x="76200" y="76200"/>
            <a:ext cx="7848600" cy="762000"/>
          </a:xfrm>
          <a:prstGeom prst="rect">
            <a:avLst/>
          </a:prstGeom>
          <a:solidFill>
            <a:schemeClr val="accent4">
              <a:lumMod val="50000"/>
              <a:lumOff val="50000"/>
              <a:alpha val="47000"/>
            </a:schemeClr>
          </a:solidFill>
          <a:ln>
            <a:noFill/>
          </a:ln>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600" b="1" kern="0" dirty="0" smtClean="0">
                <a:solidFill>
                  <a:schemeClr val="accent4"/>
                </a:solidFill>
                <a:latin typeface="Arial" panose="020B0604020202020204" pitchFamily="34" charset="0"/>
                <a:cs typeface="Arial" panose="020B0604020202020204" pitchFamily="34" charset="0"/>
              </a:rPr>
              <a:t>The most joyous time of the year</a:t>
            </a:r>
            <a:endParaRPr lang="en-US" sz="3600" b="1" kern="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27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752600"/>
            <a:ext cx="8453203" cy="1235242"/>
          </a:xfrm>
        </p:spPr>
        <p:txBody>
          <a:bodyPr/>
          <a:lstStyle/>
          <a:p>
            <a:pPr algn="l"/>
            <a:r>
              <a:rPr lang="en-US" dirty="0" smtClean="0">
                <a:solidFill>
                  <a:srgbClr val="F89378"/>
                </a:solidFill>
                <a:latin typeface="Arial" panose="020B0604020202020204" pitchFamily="34" charset="0"/>
                <a:cs typeface="Arial" panose="020B0604020202020204" pitchFamily="34" charset="0"/>
              </a:rPr>
              <a:t>Journey to the “Promised Land”</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895600"/>
            <a:ext cx="8305800" cy="3352800"/>
          </a:xfrm>
        </p:spPr>
        <p:txBody>
          <a:bodyPr/>
          <a:lstStyle/>
          <a:p>
            <a:r>
              <a:rPr lang="en-US" dirty="0" smtClean="0">
                <a:solidFill>
                  <a:schemeClr val="accent6">
                    <a:lumMod val="60000"/>
                    <a:lumOff val="40000"/>
                  </a:schemeClr>
                </a:solidFill>
                <a:latin typeface="Arial" panose="020B0604020202020204" pitchFamily="34" charset="0"/>
                <a:cs typeface="Arial" panose="020B0604020202020204" pitchFamily="34" charset="0"/>
              </a:rPr>
              <a:t>PAST - </a:t>
            </a:r>
            <a:r>
              <a:rPr lang="en-US" dirty="0" smtClean="0">
                <a:solidFill>
                  <a:schemeClr val="bg1"/>
                </a:solidFill>
                <a:latin typeface="Arial" panose="020B0604020202020204" pitchFamily="34" charset="0"/>
                <a:cs typeface="Arial" panose="020B0604020202020204" pitchFamily="34" charset="0"/>
              </a:rPr>
              <a:t>Journey from Egypt to the land of Canaan</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accent6">
                    <a:lumMod val="60000"/>
                    <a:lumOff val="40000"/>
                  </a:schemeClr>
                </a:solidFill>
                <a:latin typeface="Arial" panose="020B0604020202020204" pitchFamily="34" charset="0"/>
                <a:cs typeface="Arial" panose="020B0604020202020204" pitchFamily="34" charset="0"/>
              </a:rPr>
              <a:t>FUTURE - </a:t>
            </a:r>
            <a:r>
              <a:rPr lang="en-US" dirty="0" smtClean="0">
                <a:solidFill>
                  <a:schemeClr val="bg1"/>
                </a:solidFill>
                <a:latin typeface="Arial" panose="020B0604020202020204" pitchFamily="34" charset="0"/>
                <a:cs typeface="Arial" panose="020B0604020202020204" pitchFamily="34" charset="0"/>
              </a:rPr>
              <a:t>Journey from creation to the new heaven &amp; the new earth</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accent6">
                    <a:lumMod val="60000"/>
                    <a:lumOff val="40000"/>
                  </a:schemeClr>
                </a:solidFill>
                <a:latin typeface="Arial" panose="020B0604020202020204" pitchFamily="34" charset="0"/>
                <a:cs typeface="Arial" panose="020B0604020202020204" pitchFamily="34" charset="0"/>
              </a:rPr>
              <a:t>PRESENT - </a:t>
            </a:r>
            <a:r>
              <a:rPr lang="en-US" dirty="0" smtClean="0">
                <a:solidFill>
                  <a:schemeClr val="accent3"/>
                </a:solidFill>
                <a:latin typeface="Arial" panose="020B0604020202020204" pitchFamily="34" charset="0"/>
                <a:cs typeface="Arial" panose="020B0604020202020204" pitchFamily="34" charset="0"/>
              </a:rPr>
              <a:t>Our </a:t>
            </a:r>
            <a:r>
              <a:rPr lang="en-US" dirty="0" smtClean="0">
                <a:solidFill>
                  <a:srgbClr val="F89378"/>
                </a:solidFill>
                <a:latin typeface="Arial" panose="020B0604020202020204" pitchFamily="34" charset="0"/>
                <a:cs typeface="Arial" panose="020B0604020202020204" pitchFamily="34" charset="0"/>
              </a:rPr>
              <a:t>personal journey </a:t>
            </a:r>
            <a:r>
              <a:rPr lang="en-US" dirty="0" smtClean="0">
                <a:solidFill>
                  <a:schemeClr val="bg1"/>
                </a:solidFill>
                <a:latin typeface="Arial" panose="020B0604020202020204" pitchFamily="34" charset="0"/>
                <a:cs typeface="Arial" panose="020B0604020202020204" pitchFamily="34" charset="0"/>
              </a:rPr>
              <a:t>from life </a:t>
            </a:r>
            <a:r>
              <a:rPr lang="en-US" dirty="0" smtClean="0">
                <a:solidFill>
                  <a:schemeClr val="bg1"/>
                </a:solidFill>
                <a:latin typeface="Arial" panose="020B0604020202020204" pitchFamily="34" charset="0"/>
                <a:cs typeface="Arial" panose="020B0604020202020204" pitchFamily="34" charset="0"/>
              </a:rPr>
              <a:t>without God to life with Him at the center</a:t>
            </a: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40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86" y="1752600"/>
            <a:ext cx="7239000" cy="1066800"/>
          </a:xfrm>
          <a:ln>
            <a:noFill/>
          </a:ln>
        </p:spPr>
        <p:txBody>
          <a:bodyPr/>
          <a:lstStyle/>
          <a:p>
            <a:pPr algn="l"/>
            <a: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8</a:t>
            </a:r>
            <a:r>
              <a:rPr lang="en-US" baseline="30000"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Day of Sukkot</a:t>
            </a:r>
            <a:endParaRPr lang="en-US" dirty="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41686" y="2895600"/>
            <a:ext cx="7521314" cy="1371600"/>
          </a:xfrm>
        </p:spPr>
        <p:txBody>
          <a:bodyPr/>
          <a:lstStyle/>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Marks the end of the journey</a:t>
            </a: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Marks the beginning of a new life</a:t>
            </a:r>
          </a:p>
        </p:txBody>
      </p:sp>
      <p:sp>
        <p:nvSpPr>
          <p:cNvPr id="4" name="Title 1"/>
          <p:cNvSpPr txBox="1">
            <a:spLocks/>
          </p:cNvSpPr>
          <p:nvPr/>
        </p:nvSpPr>
        <p:spPr bwMode="auto">
          <a:xfrm>
            <a:off x="762000" y="4343400"/>
            <a:ext cx="779488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kern="0"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happens next for YOU?</a:t>
            </a:r>
            <a:endParaRPr lang="en-US" kern="0"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2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dl\Documents\Epic Church\Sukkot 2014\Photos\Mt Nebo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23900"/>
            <a:ext cx="10820400" cy="81153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685800" y="381000"/>
            <a:ext cx="7696200" cy="1066800"/>
          </a:xfrm>
        </p:spPr>
        <p:txBody>
          <a:bodyPr/>
          <a:lstStyle/>
          <a:p>
            <a:r>
              <a:rPr lang="en-US" dirty="0" smtClean="0">
                <a:latin typeface="Arial" panose="020B0604020202020204" pitchFamily="34" charset="0"/>
                <a:cs typeface="Arial" panose="020B0604020202020204" pitchFamily="34" charset="0"/>
              </a:rPr>
              <a:t>Entering the </a:t>
            </a:r>
            <a:r>
              <a:rPr lang="en-US" dirty="0" smtClean="0">
                <a:latin typeface="Arial" panose="020B0604020202020204" pitchFamily="34" charset="0"/>
                <a:cs typeface="Arial" panose="020B0604020202020204" pitchFamily="34" charset="0"/>
              </a:rPr>
              <a:t>Promised </a:t>
            </a:r>
            <a:r>
              <a:rPr lang="en-US" dirty="0" smtClean="0">
                <a:latin typeface="Arial" panose="020B0604020202020204" pitchFamily="34" charset="0"/>
                <a:cs typeface="Arial" panose="020B0604020202020204" pitchFamily="34" charset="0"/>
              </a:rPr>
              <a:t>Land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505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124200"/>
            <a:ext cx="8991600" cy="4572000"/>
          </a:xfrm>
        </p:spPr>
        <p:txBody>
          <a:bodyPr/>
          <a:lstStyle/>
          <a:p>
            <a:pPr marL="0" indent="0">
              <a:buNone/>
            </a:pPr>
            <a:r>
              <a:rPr lang="en-US" i="1" dirty="0" smtClean="0">
                <a:solidFill>
                  <a:schemeClr val="bg1">
                    <a:lumMod val="65000"/>
                  </a:schemeClr>
                </a:solidFill>
                <a:latin typeface="Arial" pitchFamily="34" charset="0"/>
                <a:cs typeface="Arial" pitchFamily="34" charset="0"/>
              </a:rPr>
              <a:t>Deuteronomy 29:1,9</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These are the words of the </a:t>
            </a:r>
            <a:r>
              <a:rPr lang="en-US" kern="1200" dirty="0">
                <a:solidFill>
                  <a:srgbClr val="F89378"/>
                </a:solidFill>
                <a:latin typeface="Arial" panose="020B0604020202020204" pitchFamily="34" charset="0"/>
                <a:cs typeface="Arial" panose="020B0604020202020204" pitchFamily="34" charset="0"/>
              </a:rPr>
              <a:t>covenant</a:t>
            </a:r>
            <a:r>
              <a:rPr lang="en-US" kern="1200" dirty="0">
                <a:solidFill>
                  <a:schemeClr val="bg1"/>
                </a:solidFill>
                <a:latin typeface="Arial" panose="020B0604020202020204" pitchFamily="34" charset="0"/>
                <a:cs typeface="Arial" panose="020B0604020202020204" pitchFamily="34" charset="0"/>
              </a:rPr>
              <a:t> that YHWH commanded Moses to make </a:t>
            </a:r>
            <a:r>
              <a:rPr lang="en-US" kern="1200" dirty="0">
                <a:solidFill>
                  <a:srgbClr val="F89378"/>
                </a:solidFill>
                <a:latin typeface="Arial" panose="020B0604020202020204" pitchFamily="34" charset="0"/>
                <a:cs typeface="Arial" panose="020B0604020202020204" pitchFamily="34" charset="0"/>
              </a:rPr>
              <a:t>with the people </a:t>
            </a:r>
            <a:r>
              <a:rPr lang="en-US" kern="1200" dirty="0">
                <a:solidFill>
                  <a:schemeClr val="bg1"/>
                </a:solidFill>
                <a:latin typeface="Arial" panose="020B0604020202020204" pitchFamily="34" charset="0"/>
                <a:cs typeface="Arial" panose="020B0604020202020204" pitchFamily="34" charset="0"/>
              </a:rPr>
              <a:t>of Israel in the land of Moab, besides the covenant that he had made with them at </a:t>
            </a:r>
            <a:r>
              <a:rPr lang="en-US" kern="1200" dirty="0" err="1">
                <a:solidFill>
                  <a:schemeClr val="bg1"/>
                </a:solidFill>
                <a:latin typeface="Arial" panose="020B0604020202020204" pitchFamily="34" charset="0"/>
                <a:cs typeface="Arial" panose="020B0604020202020204" pitchFamily="34" charset="0"/>
              </a:rPr>
              <a:t>Horeb</a:t>
            </a:r>
            <a:r>
              <a:rPr lang="en-US" kern="1200" dirty="0" smtClean="0">
                <a:solidFill>
                  <a:schemeClr val="bg1"/>
                </a:solidFill>
                <a:latin typeface="Arial" panose="020B0604020202020204" pitchFamily="34" charset="0"/>
                <a:cs typeface="Arial" panose="020B0604020202020204" pitchFamily="34" charset="0"/>
              </a:rPr>
              <a:t>...</a:t>
            </a:r>
            <a:r>
              <a:rPr lang="en-US" kern="1200" dirty="0">
                <a:solidFill>
                  <a:schemeClr val="bg1"/>
                </a:solidFill>
                <a:latin typeface="Arial" panose="020B0604020202020204" pitchFamily="34" charset="0"/>
                <a:cs typeface="Arial" panose="020B0604020202020204" pitchFamily="34" charset="0"/>
              </a:rPr>
              <a:t/>
            </a:r>
            <a:br>
              <a:rPr lang="en-US" kern="1200" dirty="0">
                <a:solidFill>
                  <a:schemeClr val="bg1"/>
                </a:solidFill>
                <a:latin typeface="Arial" panose="020B0604020202020204" pitchFamily="34" charset="0"/>
                <a:cs typeface="Arial" panose="020B0604020202020204" pitchFamily="34" charset="0"/>
              </a:rPr>
            </a:br>
            <a:r>
              <a:rPr lang="en-US" kern="1200" dirty="0">
                <a:solidFill>
                  <a:schemeClr val="bg1"/>
                </a:solidFill>
                <a:latin typeface="Arial" panose="020B0604020202020204" pitchFamily="34" charset="0"/>
                <a:cs typeface="Arial" panose="020B0604020202020204" pitchFamily="34" charset="0"/>
              </a:rPr>
              <a:t>Therefore </a:t>
            </a:r>
            <a:r>
              <a:rPr lang="en-US" kern="1200" dirty="0">
                <a:solidFill>
                  <a:schemeClr val="accent6">
                    <a:lumMod val="60000"/>
                    <a:lumOff val="40000"/>
                  </a:schemeClr>
                </a:solidFill>
                <a:latin typeface="Arial" panose="020B0604020202020204" pitchFamily="34" charset="0"/>
                <a:cs typeface="Arial" panose="020B0604020202020204" pitchFamily="34" charset="0"/>
              </a:rPr>
              <a:t>keep the words of this covenant </a:t>
            </a:r>
            <a:r>
              <a:rPr lang="en-US" kern="1200" dirty="0">
                <a:solidFill>
                  <a:schemeClr val="bg1"/>
                </a:solidFill>
                <a:latin typeface="Arial" panose="020B0604020202020204" pitchFamily="34" charset="0"/>
                <a:cs typeface="Arial" panose="020B0604020202020204" pitchFamily="34" charset="0"/>
              </a:rPr>
              <a:t>and do them, </a:t>
            </a:r>
            <a:r>
              <a:rPr lang="en-US" kern="1200" dirty="0">
                <a:solidFill>
                  <a:srgbClr val="F89378"/>
                </a:solidFill>
                <a:latin typeface="Arial" panose="020B0604020202020204" pitchFamily="34" charset="0"/>
                <a:cs typeface="Arial" panose="020B0604020202020204" pitchFamily="34" charset="0"/>
              </a:rPr>
              <a:t>that you may prosper in all that you do.</a:t>
            </a:r>
            <a:r>
              <a:rPr lang="en-US" kern="1200" dirty="0">
                <a:solidFill>
                  <a:schemeClr val="bg1"/>
                </a:solidFill>
                <a:latin typeface="Arial" panose="020B0604020202020204" pitchFamily="34" charset="0"/>
                <a:cs typeface="Arial" panose="020B0604020202020204" pitchFamily="34" charset="0"/>
              </a:rPr>
              <a:t> </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8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7772400"/>
          </a:xfrm>
        </p:spPr>
        <p:txBody>
          <a:bodyPr/>
          <a:lstStyle/>
          <a:p>
            <a:pPr marL="0" indent="0">
              <a:buNone/>
            </a:pPr>
            <a:r>
              <a:rPr lang="en-US" i="1" dirty="0" smtClean="0">
                <a:solidFill>
                  <a:schemeClr val="bg1">
                    <a:lumMod val="65000"/>
                  </a:schemeClr>
                </a:solidFill>
                <a:latin typeface="Arial" pitchFamily="34" charset="0"/>
                <a:cs typeface="Arial" pitchFamily="34" charset="0"/>
              </a:rPr>
              <a:t>Deuteronomy 27:1-3</a:t>
            </a:r>
            <a:br>
              <a:rPr lang="en-US" i="1" dirty="0" smtClean="0">
                <a:solidFill>
                  <a:schemeClr val="bg1">
                    <a:lumMod val="65000"/>
                  </a:schemeClr>
                </a:solidFill>
                <a:latin typeface="Arial" pitchFamily="34" charset="0"/>
                <a:cs typeface="Arial" pitchFamily="34" charset="0"/>
              </a:rPr>
            </a:br>
            <a:r>
              <a:rPr lang="en-US" kern="1200" dirty="0">
                <a:solidFill>
                  <a:schemeClr val="bg1"/>
                </a:solidFill>
                <a:latin typeface="Arial" panose="020B0604020202020204" pitchFamily="34" charset="0"/>
                <a:cs typeface="Arial" panose="020B0604020202020204" pitchFamily="34" charset="0"/>
              </a:rPr>
              <a:t>Now Moses and the elders of Israel commanded the people, saying, “</a:t>
            </a:r>
            <a:r>
              <a:rPr lang="en-US" kern="1200" dirty="0">
                <a:solidFill>
                  <a:srgbClr val="F89378"/>
                </a:solidFill>
                <a:latin typeface="Arial" panose="020B0604020202020204" pitchFamily="34" charset="0"/>
                <a:cs typeface="Arial" panose="020B0604020202020204" pitchFamily="34" charset="0"/>
              </a:rPr>
              <a:t>Keep the whole commandment </a:t>
            </a:r>
            <a:r>
              <a:rPr lang="en-US" kern="1200" dirty="0">
                <a:solidFill>
                  <a:schemeClr val="bg1"/>
                </a:solidFill>
                <a:latin typeface="Arial" panose="020B0604020202020204" pitchFamily="34" charset="0"/>
                <a:cs typeface="Arial" panose="020B0604020202020204" pitchFamily="34" charset="0"/>
              </a:rPr>
              <a:t>that I command you today. </a:t>
            </a:r>
            <a:r>
              <a:rPr lang="en-US" kern="1200" dirty="0" smtClean="0">
                <a:solidFill>
                  <a:schemeClr val="bg1"/>
                </a:solidFill>
                <a:latin typeface="Arial" panose="020B0604020202020204" pitchFamily="34" charset="0"/>
                <a:cs typeface="Arial" panose="020B0604020202020204" pitchFamily="34" charset="0"/>
              </a:rPr>
              <a:t>And </a:t>
            </a:r>
            <a:r>
              <a:rPr lang="en-US" kern="1200" dirty="0">
                <a:solidFill>
                  <a:schemeClr val="bg1"/>
                </a:solidFill>
                <a:latin typeface="Arial" panose="020B0604020202020204" pitchFamily="34" charset="0"/>
                <a:cs typeface="Arial" panose="020B0604020202020204" pitchFamily="34" charset="0"/>
              </a:rPr>
              <a:t>on the day you cross over the Jordan to the land that YHWH your God is giving you, you shall </a:t>
            </a:r>
            <a:r>
              <a:rPr lang="en-US" kern="1200" dirty="0">
                <a:solidFill>
                  <a:srgbClr val="F89378"/>
                </a:solidFill>
                <a:latin typeface="Arial" panose="020B0604020202020204" pitchFamily="34" charset="0"/>
                <a:cs typeface="Arial" panose="020B0604020202020204" pitchFamily="34" charset="0"/>
              </a:rPr>
              <a:t>set up large stones </a:t>
            </a:r>
            <a:r>
              <a:rPr lang="en-US" kern="1200" dirty="0">
                <a:solidFill>
                  <a:schemeClr val="bg1"/>
                </a:solidFill>
                <a:latin typeface="Arial" panose="020B0604020202020204" pitchFamily="34" charset="0"/>
                <a:cs typeface="Arial" panose="020B0604020202020204" pitchFamily="34" charset="0"/>
              </a:rPr>
              <a:t>and plaster them with plaster</a:t>
            </a:r>
            <a:r>
              <a:rPr lang="en-US" kern="1200" dirty="0" smtClean="0">
                <a:solidFill>
                  <a:schemeClr val="bg1"/>
                </a:solidFill>
                <a:latin typeface="Arial" panose="020B0604020202020204" pitchFamily="34" charset="0"/>
                <a:cs typeface="Arial" panose="020B0604020202020204" pitchFamily="34" charset="0"/>
              </a:rPr>
              <a:t>. </a:t>
            </a:r>
            <a:r>
              <a:rPr lang="en-US" kern="1200" dirty="0">
                <a:solidFill>
                  <a:schemeClr val="bg1"/>
                </a:solidFill>
                <a:latin typeface="Arial" panose="020B0604020202020204" pitchFamily="34" charset="0"/>
                <a:cs typeface="Arial" panose="020B0604020202020204" pitchFamily="34" charset="0"/>
              </a:rPr>
              <a:t>And you shall write on them all the words of this law, when you cross over to enter the land that YHWH your God is giving you, a land flowing with milk and honey, as YHWH, the God of your fathers, has promised you. </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6294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As you begin the 8</a:t>
            </a:r>
            <a:r>
              <a:rPr lang="en-US" baseline="30000" dirty="0" smtClean="0">
                <a:solidFill>
                  <a:srgbClr val="F89378"/>
                </a:solidFill>
                <a:latin typeface="Arial" panose="020B0604020202020204" pitchFamily="34" charset="0"/>
                <a:cs typeface="Arial" panose="020B0604020202020204" pitchFamily="34" charset="0"/>
              </a:rPr>
              <a:t>th</a:t>
            </a:r>
            <a:r>
              <a:rPr lang="en-US" dirty="0" smtClean="0">
                <a:solidFill>
                  <a:srgbClr val="F89378"/>
                </a:solidFill>
                <a:latin typeface="Arial" panose="020B0604020202020204" pitchFamily="34" charset="0"/>
                <a:cs typeface="Arial" panose="020B0604020202020204" pitchFamily="34" charset="0"/>
              </a:rPr>
              <a:t> Day</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686800" cy="3200400"/>
          </a:xfrm>
        </p:spPr>
        <p:txBody>
          <a:bodyPr/>
          <a:lstStyle/>
          <a:p>
            <a:r>
              <a:rPr lang="en-US" dirty="0" smtClean="0">
                <a:solidFill>
                  <a:schemeClr val="bg1"/>
                </a:solidFill>
                <a:latin typeface="Arial" panose="020B0604020202020204" pitchFamily="34" charset="0"/>
                <a:cs typeface="Arial" panose="020B0604020202020204" pitchFamily="34" charset="0"/>
              </a:rPr>
              <a:t>Renew your covenant with </a:t>
            </a:r>
            <a:r>
              <a:rPr lang="en-US" dirty="0" smtClean="0">
                <a:solidFill>
                  <a:schemeClr val="bg1"/>
                </a:solidFill>
                <a:latin typeface="Arial" panose="020B0604020202020204" pitchFamily="34" charset="0"/>
                <a:cs typeface="Arial" panose="020B0604020202020204" pitchFamily="34" charset="0"/>
              </a:rPr>
              <a:t>YHWH</a:t>
            </a: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Commit to not making the same mistakes</a:t>
            </a:r>
          </a:p>
          <a:p>
            <a:r>
              <a:rPr lang="en-US" dirty="0" smtClean="0">
                <a:solidFill>
                  <a:schemeClr val="bg1"/>
                </a:solidFill>
                <a:latin typeface="Arial" panose="020B0604020202020204" pitchFamily="34" charset="0"/>
                <a:cs typeface="Arial" panose="020B0604020202020204" pitchFamily="34" charset="0"/>
              </a:rPr>
              <a:t>Commit </a:t>
            </a:r>
            <a:r>
              <a:rPr lang="en-US" dirty="0" smtClean="0">
                <a:solidFill>
                  <a:schemeClr val="bg1"/>
                </a:solidFill>
                <a:latin typeface="Arial" panose="020B0604020202020204" pitchFamily="34" charset="0"/>
                <a:cs typeface="Arial" panose="020B0604020202020204" pitchFamily="34" charset="0"/>
              </a:rPr>
              <a:t>to “</a:t>
            </a:r>
            <a:r>
              <a:rPr lang="en-US" dirty="0" smtClean="0">
                <a:solidFill>
                  <a:schemeClr val="bg1"/>
                </a:solidFill>
                <a:latin typeface="Arial" panose="020B0604020202020204" pitchFamily="34" charset="0"/>
                <a:cs typeface="Arial" panose="020B0604020202020204" pitchFamily="34" charset="0"/>
              </a:rPr>
              <a:t>keep </a:t>
            </a:r>
            <a:r>
              <a:rPr lang="en-US" dirty="0" smtClean="0">
                <a:solidFill>
                  <a:schemeClr val="bg1"/>
                </a:solidFill>
                <a:latin typeface="Arial" panose="020B0604020202020204" pitchFamily="34" charset="0"/>
                <a:cs typeface="Arial" panose="020B0604020202020204" pitchFamily="34" charset="0"/>
              </a:rPr>
              <a:t>the whole commandment”</a:t>
            </a:r>
          </a:p>
          <a:p>
            <a:r>
              <a:rPr lang="en-US" dirty="0" smtClean="0">
                <a:solidFill>
                  <a:schemeClr val="bg1"/>
                </a:solidFill>
                <a:latin typeface="Arial" panose="020B0604020202020204" pitchFamily="34" charset="0"/>
                <a:cs typeface="Arial" panose="020B0604020202020204" pitchFamily="34" charset="0"/>
              </a:rPr>
              <a:t>Commit to reading his Word, and doing it</a:t>
            </a:r>
          </a:p>
          <a:p>
            <a:r>
              <a:rPr lang="en-US" dirty="0" smtClean="0">
                <a:solidFill>
                  <a:schemeClr val="bg1"/>
                </a:solidFill>
                <a:latin typeface="Arial" panose="020B0604020202020204" pitchFamily="34" charset="0"/>
                <a:cs typeface="Arial" panose="020B0604020202020204" pitchFamily="34" charset="0"/>
              </a:rPr>
              <a:t>Biblical “new year’s resolution</a:t>
            </a:r>
            <a:r>
              <a:rPr lang="en-US" dirty="0" smtClean="0">
                <a:solidFill>
                  <a:schemeClr val="bg1"/>
                </a:solidFill>
                <a:latin typeface="Arial" panose="020B0604020202020204" pitchFamily="34" charset="0"/>
                <a:cs typeface="Arial" panose="020B0604020202020204" pitchFamily="34" charset="0"/>
              </a:rPr>
              <a:t>”</a:t>
            </a:r>
            <a:endParaRPr lang="en-US" dirty="0" smtClean="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52269" y="50292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kern="0" dirty="0" smtClean="0">
                <a:solidFill>
                  <a:srgbClr val="F89378"/>
                </a:solidFill>
                <a:latin typeface="Arial" panose="020B0604020202020204" pitchFamily="34" charset="0"/>
                <a:cs typeface="Arial" panose="020B0604020202020204" pitchFamily="34" charset="0"/>
              </a:rPr>
              <a:t>Record your </a:t>
            </a:r>
            <a:r>
              <a:rPr lang="en-US" sz="3200" kern="0" dirty="0">
                <a:solidFill>
                  <a:srgbClr val="F89378"/>
                </a:solidFill>
                <a:latin typeface="Arial" panose="020B0604020202020204" pitchFamily="34" charset="0"/>
                <a:cs typeface="Arial" panose="020B0604020202020204" pitchFamily="34" charset="0"/>
              </a:rPr>
              <a:t>commitment -</a:t>
            </a:r>
            <a:br>
              <a:rPr lang="en-US" sz="3200" kern="0" dirty="0">
                <a:solidFill>
                  <a:srgbClr val="F89378"/>
                </a:solidFill>
                <a:latin typeface="Arial" panose="020B0604020202020204" pitchFamily="34" charset="0"/>
                <a:cs typeface="Arial" panose="020B0604020202020204" pitchFamily="34" charset="0"/>
              </a:rPr>
            </a:br>
            <a:r>
              <a:rPr lang="en-US" sz="3200" kern="0" dirty="0">
                <a:solidFill>
                  <a:srgbClr val="F89378"/>
                </a:solidFill>
                <a:latin typeface="Arial" panose="020B0604020202020204" pitchFamily="34" charset="0"/>
                <a:cs typeface="Arial" panose="020B0604020202020204" pitchFamily="34" charset="0"/>
              </a:rPr>
              <a:t>in your Bible, in a journal, on a </a:t>
            </a:r>
            <a:r>
              <a:rPr lang="en-US" sz="3200" kern="0" dirty="0" smtClean="0">
                <a:solidFill>
                  <a:srgbClr val="F89378"/>
                </a:solidFill>
                <a:latin typeface="Arial" panose="020B0604020202020204" pitchFamily="34" charset="0"/>
                <a:cs typeface="Arial" panose="020B0604020202020204" pitchFamily="34" charset="0"/>
              </a:rPr>
              <a:t>stone...</a:t>
            </a:r>
            <a:endParaRPr lang="en-US" sz="3200"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Millennium &amp; Eighth Day\planet bkg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91" y="0"/>
            <a:ext cx="9744891" cy="68775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19200" y="609600"/>
            <a:ext cx="5950027" cy="1200329"/>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Sukkot</a:t>
            </a:r>
          </a:p>
        </p:txBody>
      </p:sp>
      <p:sp>
        <p:nvSpPr>
          <p:cNvPr id="8" name="Title 1"/>
          <p:cNvSpPr txBox="1">
            <a:spLocks/>
          </p:cNvSpPr>
          <p:nvPr/>
        </p:nvSpPr>
        <p:spPr bwMode="auto">
          <a:xfrm>
            <a:off x="85571" y="4648200"/>
            <a:ext cx="8728841" cy="17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kern="0" dirty="0" smtClean="0">
                <a:solidFill>
                  <a:schemeClr val="accent3"/>
                </a:solidFill>
                <a:latin typeface="Arial" panose="020B0604020202020204" pitchFamily="34" charset="0"/>
                <a:cs typeface="Arial" panose="020B0604020202020204" pitchFamily="34" charset="0"/>
              </a:rPr>
              <a:t>Experiencing  </a:t>
            </a:r>
            <a:br>
              <a:rPr lang="en-US" sz="3200" kern="0" dirty="0" smtClean="0">
                <a:solidFill>
                  <a:schemeClr val="accent3"/>
                </a:solidFill>
                <a:latin typeface="Arial" panose="020B0604020202020204" pitchFamily="34" charset="0"/>
                <a:cs typeface="Arial" panose="020B0604020202020204" pitchFamily="34" charset="0"/>
              </a:rPr>
            </a:br>
            <a:r>
              <a:rPr lang="en-US" sz="3200" kern="0" dirty="0" smtClean="0">
                <a:solidFill>
                  <a:schemeClr val="accent3"/>
                </a:solidFill>
                <a:latin typeface="Arial" panose="020B0604020202020204" pitchFamily="34" charset="0"/>
                <a:cs typeface="Arial" panose="020B0604020202020204" pitchFamily="34" charset="0"/>
              </a:rPr>
              <a:t>God’s Presence &amp; Provision</a:t>
            </a:r>
            <a:br>
              <a:rPr lang="en-US" sz="3200" kern="0" dirty="0" smtClean="0">
                <a:solidFill>
                  <a:schemeClr val="accent3"/>
                </a:solidFill>
                <a:latin typeface="Arial" panose="020B0604020202020204" pitchFamily="34" charset="0"/>
                <a:cs typeface="Arial" panose="020B0604020202020204" pitchFamily="34" charset="0"/>
              </a:rPr>
            </a:br>
            <a:r>
              <a:rPr lang="en-US" sz="3200" kern="0" dirty="0" smtClean="0">
                <a:solidFill>
                  <a:srgbClr val="F89378"/>
                </a:solidFill>
                <a:latin typeface="Arial" panose="020B0604020202020204" pitchFamily="34" charset="0"/>
                <a:cs typeface="Arial" panose="020B0604020202020204" pitchFamily="34" charset="0"/>
              </a:rPr>
              <a:t>Past, Present, and Future</a:t>
            </a:r>
          </a:p>
        </p:txBody>
      </p:sp>
      <p:sp>
        <p:nvSpPr>
          <p:cNvPr id="7" name="Rectangle 6"/>
          <p:cNvSpPr/>
          <p:nvPr/>
        </p:nvSpPr>
        <p:spPr>
          <a:xfrm>
            <a:off x="762000" y="2743200"/>
            <a:ext cx="7467600" cy="1323439"/>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40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OUR Journey</a:t>
            </a:r>
            <a:br>
              <a:rPr lang="en-US" sz="40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br>
            <a:r>
              <a:rPr lang="en-US" sz="40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to the </a:t>
            </a:r>
            <a:r>
              <a:rPr lang="en-US" sz="40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“Promised Land”</a:t>
            </a:r>
            <a:endParaRPr lang="en-US" sz="36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endParaRPr>
          </a:p>
        </p:txBody>
      </p:sp>
    </p:spTree>
    <p:extLst>
      <p:ext uri="{BB962C8B-B14F-4D97-AF65-F5344CB8AC3E}">
        <p14:creationId xmlns:p14="http://schemas.microsoft.com/office/powerpoint/2010/main" val="340244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Millennium &amp; Eighth Day\planet bkg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91" y="0"/>
            <a:ext cx="9744891" cy="687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17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panose="020B0604020202020204" pitchFamily="34" charset="0"/>
                <a:cs typeface="Arial" panose="020B0604020202020204" pitchFamily="34" charset="0"/>
              </a:rPr>
              <a:t>Save This</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97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dl\Documents\Epic Church\Sukkot 2014\Millennium &amp; Eighth Day\planet bkg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91" y="-19594"/>
            <a:ext cx="9744891" cy="68775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3992940"/>
            <a:ext cx="8231065" cy="1569660"/>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4800" b="1" dirty="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t</a:t>
            </a: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he last and </a:t>
            </a:r>
            <a:b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b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greatest day of the feast</a:t>
            </a:r>
            <a:endParaRPr lang="en-US" sz="44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endParaRPr>
          </a:p>
        </p:txBody>
      </p:sp>
      <p:sp>
        <p:nvSpPr>
          <p:cNvPr id="6" name="Rectangle 5"/>
          <p:cNvSpPr/>
          <p:nvPr/>
        </p:nvSpPr>
        <p:spPr>
          <a:xfrm>
            <a:off x="1447800" y="609600"/>
            <a:ext cx="5334000" cy="1200329"/>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 8</a:t>
            </a:r>
            <a:r>
              <a:rPr lang="en-US" sz="7200" b="1" baseline="30000"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th</a:t>
            </a:r>
            <a:r>
              <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rPr>
              <a:t> Day</a:t>
            </a:r>
            <a:endParaRPr lang="en-US" sz="7200" b="1" dirty="0" smtClean="0">
              <a:ln w="18415" cmpd="sng">
                <a:solidFill>
                  <a:schemeClr val="bg2">
                    <a:lumMod val="75000"/>
                  </a:schemeClr>
                </a:solidFill>
                <a:prstDash val="solid"/>
              </a:ln>
              <a:solidFill>
                <a:schemeClr val="accent2">
                  <a:lumMod val="75000"/>
                </a:schemeClr>
              </a:solidFill>
              <a:effectLst>
                <a:outerShdw blurRad="38100" dist="38100" dir="2700000" algn="tl">
                  <a:srgbClr val="000000">
                    <a:alpha val="43137"/>
                  </a:srgbClr>
                </a:outerShdw>
              </a:effectLst>
              <a:latin typeface="Arial" pitchFamily="34" charset="0"/>
              <a:ea typeface="Aegean" pitchFamily="34" charset="0"/>
              <a:cs typeface="Arial" pitchFamily="34" charset="0"/>
            </a:endParaRPr>
          </a:p>
        </p:txBody>
      </p:sp>
    </p:spTree>
    <p:extLst>
      <p:ext uri="{BB962C8B-B14F-4D97-AF65-F5344CB8AC3E}">
        <p14:creationId xmlns:p14="http://schemas.microsoft.com/office/powerpoint/2010/main" val="15034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wdl\Documents\Epic Church\Sukkot 2014\Sukkot Graphics\Tabernacle at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52" y="0"/>
            <a:ext cx="11745438" cy="689065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76200" y="152400"/>
            <a:ext cx="6781800" cy="762000"/>
          </a:xfrm>
          <a:prstGeom prst="rect">
            <a:avLst/>
          </a:prstGeom>
          <a:solidFill>
            <a:schemeClr val="accent4">
              <a:lumMod val="50000"/>
              <a:lumOff val="50000"/>
              <a:alpha val="47000"/>
            </a:schemeClr>
          </a:solidFill>
          <a:ln>
            <a:noFill/>
          </a:ln>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600" b="1" kern="0" dirty="0" smtClean="0">
                <a:solidFill>
                  <a:schemeClr val="accent4"/>
                </a:solidFill>
                <a:latin typeface="Arial" panose="020B0604020202020204" pitchFamily="34" charset="0"/>
                <a:cs typeface="Arial" panose="020B0604020202020204" pitchFamily="34" charset="0"/>
              </a:rPr>
              <a:t>Journey to the Promised Land</a:t>
            </a:r>
            <a:endParaRPr lang="en-US" sz="3600" b="1" kern="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436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7239000" cy="1066800"/>
          </a:xfrm>
          <a:ln>
            <a:noFill/>
          </a:ln>
        </p:spPr>
        <p:txBody>
          <a:bodyPr/>
          <a:lstStyle/>
          <a:p>
            <a:pPr algn="l"/>
            <a: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Seven Annual</a:t>
            </a:r>
            <a:b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Appointed Times of YHWH</a:t>
            </a:r>
            <a:endParaRPr lang="en-US" dirty="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4038600"/>
            <a:ext cx="7620000" cy="1981200"/>
          </a:xfrm>
        </p:spPr>
        <p:txBody>
          <a:bodyPr/>
          <a:lstStyle/>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Recall PAST events</a:t>
            </a: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PRESENT applications</a:t>
            </a: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Foreshadow FUTURE fulfillments</a:t>
            </a:r>
          </a:p>
          <a:p>
            <a:pPr>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5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2286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65000"/>
                  </a:schemeClr>
                </a:solidFill>
                <a:latin typeface="Arial" pitchFamily="34" charset="0"/>
                <a:cs typeface="Arial" pitchFamily="34" charset="0"/>
              </a:rPr>
              <a:t>3 Spring Appointed Times</a:t>
            </a:r>
          </a:p>
        </p:txBody>
      </p:sp>
      <p:sp>
        <p:nvSpPr>
          <p:cNvPr id="5" name="Content Placeholder 2"/>
          <p:cNvSpPr txBox="1">
            <a:spLocks/>
          </p:cNvSpPr>
          <p:nvPr/>
        </p:nvSpPr>
        <p:spPr bwMode="auto">
          <a:xfrm>
            <a:off x="1295400" y="849086"/>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a:solidFill>
                  <a:schemeClr val="bg1"/>
                </a:solidFill>
                <a:latin typeface="Arial" pitchFamily="34" charset="0"/>
                <a:cs typeface="Arial" pitchFamily="34" charset="0"/>
              </a:rPr>
              <a:t>Passover – </a:t>
            </a:r>
            <a:r>
              <a:rPr lang="en-US" dirty="0" smtClean="0">
                <a:solidFill>
                  <a:srgbClr val="F89378"/>
                </a:solidFill>
                <a:latin typeface="Arial" pitchFamily="34" charset="0"/>
                <a:cs typeface="Arial" pitchFamily="34" charset="0"/>
              </a:rPr>
              <a:t>Crucifixion</a:t>
            </a:r>
          </a:p>
          <a:p>
            <a:pPr marL="0" indent="0">
              <a:buFontTx/>
              <a:buNone/>
            </a:pPr>
            <a:r>
              <a:rPr lang="en-US" dirty="0" smtClean="0">
                <a:solidFill>
                  <a:schemeClr val="bg1"/>
                </a:solidFill>
                <a:latin typeface="Arial" pitchFamily="34" charset="0"/>
                <a:cs typeface="Arial" pitchFamily="34" charset="0"/>
              </a:rPr>
              <a:t>Unleavened </a:t>
            </a:r>
            <a:r>
              <a:rPr lang="en-US" dirty="0">
                <a:solidFill>
                  <a:schemeClr val="bg1"/>
                </a:solidFill>
                <a:latin typeface="Arial" pitchFamily="34" charset="0"/>
                <a:cs typeface="Arial" pitchFamily="34" charset="0"/>
              </a:rPr>
              <a:t>Bread – </a:t>
            </a:r>
            <a:r>
              <a:rPr lang="en-US" dirty="0" smtClean="0">
                <a:solidFill>
                  <a:srgbClr val="F89378"/>
                </a:solidFill>
                <a:latin typeface="Arial" pitchFamily="34" charset="0"/>
                <a:cs typeface="Arial" pitchFamily="34" charset="0"/>
              </a:rPr>
              <a:t>Burial</a:t>
            </a:r>
          </a:p>
          <a:p>
            <a:pPr marL="0" indent="0">
              <a:buFontTx/>
              <a:buNone/>
            </a:pPr>
            <a:r>
              <a:rPr lang="en-US" dirty="0">
                <a:solidFill>
                  <a:schemeClr val="bg1"/>
                </a:solidFill>
                <a:latin typeface="Arial" pitchFamily="34" charset="0"/>
                <a:cs typeface="Arial" pitchFamily="34" charset="0"/>
              </a:rPr>
              <a:t>Firstfruits – </a:t>
            </a:r>
            <a:r>
              <a:rPr lang="en-US" dirty="0" smtClean="0">
                <a:solidFill>
                  <a:srgbClr val="F89378"/>
                </a:solidFill>
                <a:latin typeface="Arial" pitchFamily="34" charset="0"/>
                <a:cs typeface="Arial" pitchFamily="34" charset="0"/>
              </a:rPr>
              <a:t>Resurrection</a:t>
            </a:r>
          </a:p>
        </p:txBody>
      </p:sp>
      <p:sp>
        <p:nvSpPr>
          <p:cNvPr id="10" name="Content Placeholder 2"/>
          <p:cNvSpPr txBox="1">
            <a:spLocks/>
          </p:cNvSpPr>
          <p:nvPr/>
        </p:nvSpPr>
        <p:spPr bwMode="auto">
          <a:xfrm>
            <a:off x="685800" y="3810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65000"/>
                  </a:schemeClr>
                </a:solidFill>
                <a:latin typeface="Arial" pitchFamily="34" charset="0"/>
                <a:cs typeface="Arial" pitchFamily="34" charset="0"/>
              </a:rPr>
              <a:t>3 Fall Appointed Times</a:t>
            </a:r>
          </a:p>
        </p:txBody>
      </p:sp>
      <p:sp>
        <p:nvSpPr>
          <p:cNvPr id="11" name="Content Placeholder 2"/>
          <p:cNvSpPr txBox="1">
            <a:spLocks/>
          </p:cNvSpPr>
          <p:nvPr/>
        </p:nvSpPr>
        <p:spPr bwMode="auto">
          <a:xfrm>
            <a:off x="1066800" y="4343400"/>
            <a:ext cx="6248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Trumpets –  </a:t>
            </a:r>
            <a:r>
              <a:rPr lang="en-US" dirty="0" smtClean="0">
                <a:solidFill>
                  <a:schemeClr val="accent2">
                    <a:lumMod val="60000"/>
                    <a:lumOff val="40000"/>
                  </a:schemeClr>
                </a:solidFill>
                <a:latin typeface="Arial" pitchFamily="34" charset="0"/>
                <a:cs typeface="Arial" pitchFamily="34" charset="0"/>
              </a:rPr>
              <a:t>Messiah’s Return</a:t>
            </a:r>
            <a:endParaRPr lang="en-US" dirty="0" smtClean="0">
              <a:solidFill>
                <a:schemeClr val="accent2">
                  <a:lumMod val="60000"/>
                  <a:lumOff val="40000"/>
                </a:schemeClr>
              </a:solidFill>
              <a:latin typeface="Arial" pitchFamily="34" charset="0"/>
              <a:cs typeface="Arial" pitchFamily="34" charset="0"/>
            </a:endParaRPr>
          </a:p>
          <a:p>
            <a:pPr marL="0" indent="0">
              <a:buFontTx/>
              <a:buNone/>
            </a:pPr>
            <a:r>
              <a:rPr lang="en-US" dirty="0" smtClean="0">
                <a:solidFill>
                  <a:schemeClr val="bg1"/>
                </a:solidFill>
                <a:latin typeface="Arial" pitchFamily="34" charset="0"/>
                <a:cs typeface="Arial" pitchFamily="34" charset="0"/>
              </a:rPr>
              <a:t>Atonement – </a:t>
            </a:r>
            <a:r>
              <a:rPr lang="en-US" dirty="0" smtClean="0">
                <a:solidFill>
                  <a:schemeClr val="accent2">
                    <a:lumMod val="60000"/>
                    <a:lumOff val="40000"/>
                  </a:schemeClr>
                </a:solidFill>
                <a:latin typeface="Arial" pitchFamily="34" charset="0"/>
                <a:cs typeface="Arial" pitchFamily="34" charset="0"/>
              </a:rPr>
              <a:t>Judgment </a:t>
            </a:r>
            <a:r>
              <a:rPr lang="en-US" dirty="0" smtClean="0">
                <a:solidFill>
                  <a:schemeClr val="accent2">
                    <a:lumMod val="60000"/>
                    <a:lumOff val="40000"/>
                  </a:schemeClr>
                </a:solidFill>
                <a:latin typeface="Arial" pitchFamily="34" charset="0"/>
                <a:cs typeface="Arial" pitchFamily="34" charset="0"/>
              </a:rPr>
              <a:t>Day</a:t>
            </a:r>
          </a:p>
          <a:p>
            <a:pPr marL="0" indent="0">
              <a:buNone/>
            </a:pPr>
            <a:r>
              <a:rPr lang="en-US" dirty="0" smtClean="0">
                <a:solidFill>
                  <a:schemeClr val="bg1"/>
                </a:solidFill>
                <a:latin typeface="Arial" pitchFamily="34" charset="0"/>
                <a:cs typeface="Arial" pitchFamily="34" charset="0"/>
              </a:rPr>
              <a:t>Sukkot – </a:t>
            </a:r>
            <a:r>
              <a:rPr lang="en-US" dirty="0" smtClean="0">
                <a:solidFill>
                  <a:schemeClr val="accent2">
                    <a:lumMod val="60000"/>
                    <a:lumOff val="40000"/>
                  </a:schemeClr>
                </a:solidFill>
                <a:latin typeface="Arial" pitchFamily="34" charset="0"/>
                <a:cs typeface="Arial" pitchFamily="34" charset="0"/>
              </a:rPr>
              <a:t>Messiah’s reign as King</a:t>
            </a:r>
            <a:endParaRPr lang="en-US" dirty="0">
              <a:solidFill>
                <a:schemeClr val="accent2">
                  <a:lumMod val="60000"/>
                  <a:lumOff val="40000"/>
                </a:schemeClr>
              </a:solidFill>
              <a:latin typeface="Arial" pitchFamily="34" charset="0"/>
              <a:cs typeface="Arial" pitchFamily="34" charset="0"/>
            </a:endParaRPr>
          </a:p>
          <a:p>
            <a:pPr marL="0" indent="0">
              <a:buFontTx/>
              <a:buNone/>
            </a:pPr>
            <a:endParaRPr lang="en-US" dirty="0" smtClean="0">
              <a:solidFill>
                <a:schemeClr val="accent2">
                  <a:lumMod val="60000"/>
                  <a:lumOff val="40000"/>
                </a:schemeClr>
              </a:solidFill>
              <a:latin typeface="Arial" pitchFamily="34" charset="0"/>
              <a:cs typeface="Arial" pitchFamily="34" charset="0"/>
            </a:endParaRPr>
          </a:p>
        </p:txBody>
      </p:sp>
      <p:sp>
        <p:nvSpPr>
          <p:cNvPr id="8" name="Content Placeholder 2"/>
          <p:cNvSpPr txBox="1">
            <a:spLocks/>
          </p:cNvSpPr>
          <p:nvPr/>
        </p:nvSpPr>
        <p:spPr bwMode="auto">
          <a:xfrm>
            <a:off x="685800" y="28956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Shavuot (Pentecost) – </a:t>
            </a:r>
            <a:r>
              <a:rPr lang="en-US" dirty="0" smtClean="0">
                <a:solidFill>
                  <a:srgbClr val="F89378"/>
                </a:solidFill>
                <a:latin typeface="Arial" pitchFamily="34" charset="0"/>
                <a:cs typeface="Arial" pitchFamily="34" charset="0"/>
              </a:rPr>
              <a:t>Holy Spirit</a:t>
            </a:r>
          </a:p>
        </p:txBody>
      </p:sp>
      <p:sp>
        <p:nvSpPr>
          <p:cNvPr id="7" name="Content Placeholder 2"/>
          <p:cNvSpPr txBox="1">
            <a:spLocks/>
          </p:cNvSpPr>
          <p:nvPr/>
        </p:nvSpPr>
        <p:spPr bwMode="auto">
          <a:xfrm>
            <a:off x="7099663" y="990600"/>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First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p>
        </p:txBody>
      </p:sp>
      <p:sp>
        <p:nvSpPr>
          <p:cNvPr id="18" name="Content Placeholder 2"/>
          <p:cNvSpPr txBox="1">
            <a:spLocks/>
          </p:cNvSpPr>
          <p:nvPr/>
        </p:nvSpPr>
        <p:spPr bwMode="auto">
          <a:xfrm>
            <a:off x="7031083" y="2785654"/>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Wheat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p>
        </p:txBody>
      </p:sp>
      <p:sp>
        <p:nvSpPr>
          <p:cNvPr id="12" name="Content Placeholder 2"/>
          <p:cNvSpPr txBox="1">
            <a:spLocks/>
          </p:cNvSpPr>
          <p:nvPr/>
        </p:nvSpPr>
        <p:spPr bwMode="auto">
          <a:xfrm>
            <a:off x="7010400" y="4648200"/>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Final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p>
        </p:txBody>
      </p:sp>
    </p:spTree>
    <p:extLst>
      <p:ext uri="{BB962C8B-B14F-4D97-AF65-F5344CB8AC3E}">
        <p14:creationId xmlns:p14="http://schemas.microsoft.com/office/powerpoint/2010/main" val="37633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8" grpId="0"/>
      <p:bldP spid="7" grpId="0"/>
      <p:bldP spid="1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791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Day of Trumpets</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382000" cy="4114800"/>
          </a:xfrm>
        </p:spPr>
        <p:txBody>
          <a:bodyPr/>
          <a:lstStyle/>
          <a:p>
            <a:r>
              <a:rPr lang="en-US" dirty="0" smtClean="0">
                <a:solidFill>
                  <a:schemeClr val="bg1"/>
                </a:solidFill>
                <a:latin typeface="Arial" panose="020B0604020202020204" pitchFamily="34" charset="0"/>
                <a:cs typeface="Arial" panose="020B0604020202020204" pitchFamily="34" charset="0"/>
              </a:rPr>
              <a:t>Gathering people for Appointed Time</a:t>
            </a:r>
          </a:p>
          <a:p>
            <a:r>
              <a:rPr lang="en-US" dirty="0">
                <a:solidFill>
                  <a:schemeClr val="bg1"/>
                </a:solidFill>
                <a:latin typeface="Arial" panose="020B0604020202020204" pitchFamily="34" charset="0"/>
                <a:cs typeface="Arial" panose="020B0604020202020204" pitchFamily="34" charset="0"/>
              </a:rPr>
              <a:t>Gathering people for </a:t>
            </a:r>
            <a:r>
              <a:rPr lang="en-US" dirty="0" smtClean="0">
                <a:solidFill>
                  <a:schemeClr val="bg1"/>
                </a:solidFill>
                <a:latin typeface="Arial" panose="020B0604020202020204" pitchFamily="34" charset="0"/>
                <a:cs typeface="Arial" panose="020B0604020202020204" pitchFamily="34" charset="0"/>
              </a:rPr>
              <a:t>battle</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For the crowning of a king</a:t>
            </a:r>
          </a:p>
          <a:p>
            <a:r>
              <a:rPr lang="en-US" dirty="0" smtClean="0">
                <a:solidFill>
                  <a:schemeClr val="bg1"/>
                </a:solidFill>
                <a:latin typeface="Arial" panose="020B0604020202020204" pitchFamily="34" charset="0"/>
                <a:cs typeface="Arial" panose="020B0604020202020204" pitchFamily="34" charset="0"/>
              </a:rPr>
              <a:t>For the anointing of a High Priest</a:t>
            </a:r>
          </a:p>
          <a:p>
            <a:r>
              <a:rPr lang="en-US" dirty="0" smtClean="0">
                <a:solidFill>
                  <a:schemeClr val="bg1"/>
                </a:solidFill>
                <a:latin typeface="Arial" panose="020B0604020202020204" pitchFamily="34" charset="0"/>
                <a:cs typeface="Arial" panose="020B0604020202020204" pitchFamily="34" charset="0"/>
              </a:rPr>
              <a:t>For the arrival of the bridegroom</a:t>
            </a:r>
          </a:p>
          <a:p>
            <a:r>
              <a:rPr lang="en-US" dirty="0" smtClean="0">
                <a:solidFill>
                  <a:schemeClr val="bg1"/>
                </a:solidFill>
                <a:latin typeface="Arial" panose="020B0604020202020204" pitchFamily="34" charset="0"/>
                <a:cs typeface="Arial" panose="020B0604020202020204" pitchFamily="34" charset="0"/>
              </a:rPr>
              <a:t>Looks </a:t>
            </a:r>
            <a:r>
              <a:rPr lang="en-US" dirty="0" smtClean="0">
                <a:solidFill>
                  <a:schemeClr val="bg1"/>
                </a:solidFill>
                <a:latin typeface="Arial" panose="020B0604020202020204" pitchFamily="34" charset="0"/>
                <a:cs typeface="Arial" panose="020B0604020202020204" pitchFamily="34" charset="0"/>
              </a:rPr>
              <a:t>forward to </a:t>
            </a:r>
            <a:r>
              <a:rPr lang="en-US" dirty="0" smtClean="0">
                <a:solidFill>
                  <a:schemeClr val="accent2">
                    <a:lumMod val="60000"/>
                    <a:lumOff val="40000"/>
                  </a:schemeClr>
                </a:solidFill>
                <a:latin typeface="Arial" panose="020B0604020202020204" pitchFamily="34" charset="0"/>
                <a:cs typeface="Arial" panose="020B0604020202020204" pitchFamily="34" charset="0"/>
              </a:rPr>
              <a:t>Yeshua’s </a:t>
            </a:r>
            <a:r>
              <a:rPr lang="en-US" dirty="0" smtClean="0">
                <a:solidFill>
                  <a:schemeClr val="accent2">
                    <a:lumMod val="60000"/>
                    <a:lumOff val="40000"/>
                  </a:schemeClr>
                </a:solidFill>
                <a:latin typeface="Arial" panose="020B0604020202020204" pitchFamily="34" charset="0"/>
                <a:cs typeface="Arial" panose="020B0604020202020204" pitchFamily="34" charset="0"/>
              </a:rPr>
              <a:t>return</a:t>
            </a:r>
            <a:endParaRPr lang="en-US" dirty="0" smtClean="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1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2436</TotalTime>
  <Words>1002</Words>
  <Application>Microsoft Office PowerPoint</Application>
  <PresentationFormat>On-screen Show (4:3)</PresentationFormat>
  <Paragraphs>157</Paragraphs>
  <Slides>48</Slides>
  <Notes>0</Notes>
  <HiddenSlides>1</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vt:lpstr>
      <vt:lpstr>PowerPoint Presentation</vt:lpstr>
      <vt:lpstr>PowerPoint Presentation</vt:lpstr>
      <vt:lpstr>The end of Sukkot</vt:lpstr>
      <vt:lpstr>PowerPoint Presentation</vt:lpstr>
      <vt:lpstr>PowerPoint Presentation</vt:lpstr>
      <vt:lpstr>PowerPoint Presentation</vt:lpstr>
      <vt:lpstr>Seven Annual Appointed Times of YHWH</vt:lpstr>
      <vt:lpstr>PowerPoint Presentation</vt:lpstr>
      <vt:lpstr>Day of Trumpets</vt:lpstr>
      <vt:lpstr>PowerPoint Presentation</vt:lpstr>
      <vt:lpstr>PowerPoint Presentation</vt:lpstr>
      <vt:lpstr>PowerPoint Presentation</vt:lpstr>
      <vt:lpstr>Day of Atonement</vt:lpstr>
      <vt:lpstr>PowerPoint Presentation</vt:lpstr>
      <vt:lpstr>PowerPoint Presentation</vt:lpstr>
      <vt:lpstr>PowerPoint Presentation</vt:lpstr>
      <vt:lpstr>PowerPoint Presentation</vt:lpstr>
      <vt:lpstr>PowerPoint Presentation</vt:lpstr>
      <vt:lpstr>The Final Harvest</vt:lpstr>
      <vt:lpstr>PowerPoint Presentation</vt:lpstr>
      <vt:lpstr>PowerPoint Presentation</vt:lpstr>
      <vt:lpstr>PowerPoint Presentation</vt:lpstr>
      <vt:lpstr>PowerPoint Presentation</vt:lpstr>
      <vt:lpstr>Sukkot</vt:lpstr>
      <vt:lpstr>Why “seven days”?  And what about the 8th Day?</vt:lpstr>
      <vt:lpstr>PowerPoint Presentation</vt:lpstr>
      <vt:lpstr>Why “seven days”?  And what about the 8th Day?</vt:lpstr>
      <vt:lpstr>Seven = a complete cycle</vt:lpstr>
      <vt:lpstr>Seven days of creation</vt:lpstr>
      <vt:lpstr>Seven days of creation</vt:lpstr>
      <vt:lpstr>8th begins something totally new</vt:lpstr>
      <vt:lpstr>PowerPoint Presentation</vt:lpstr>
      <vt:lpstr>Eighth day - Circumcision</vt:lpstr>
      <vt:lpstr>Seven days of Sukkot &amp; the 8th Day</vt:lpstr>
      <vt:lpstr>PowerPoint Presentation</vt:lpstr>
      <vt:lpstr>PowerPoint Presentation</vt:lpstr>
      <vt:lpstr>PowerPoint Presentation</vt:lpstr>
      <vt:lpstr>Living in the Promised Land,  experiencing the fullness of  His Presence &amp; His Provision </vt:lpstr>
      <vt:lpstr>PowerPoint Presentation</vt:lpstr>
      <vt:lpstr>Journey to the “Promised Land”</vt:lpstr>
      <vt:lpstr>The 8th Day of Sukkot</vt:lpstr>
      <vt:lpstr>Entering the Promised Land</vt:lpstr>
      <vt:lpstr>PowerPoint Presentation</vt:lpstr>
      <vt:lpstr>PowerPoint Presentation</vt:lpstr>
      <vt:lpstr>As you begin the 8th Day</vt:lpstr>
      <vt:lpstr>PowerPoint Presentation</vt:lpstr>
      <vt:lpstr>PowerPoint Presentation</vt:lpstr>
      <vt:lpstr>Save This</vt:lpstr>
    </vt:vector>
  </TitlesOfParts>
  <Company>Laidig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 Laidig</dc:creator>
  <cp:lastModifiedBy>Wyn Laidig</cp:lastModifiedBy>
  <cp:revision>172</cp:revision>
  <dcterms:created xsi:type="dcterms:W3CDTF">2013-05-08T00:08:14Z</dcterms:created>
  <dcterms:modified xsi:type="dcterms:W3CDTF">2014-10-15T20:33:45Z</dcterms:modified>
</cp:coreProperties>
</file>